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20" r:id="rId4"/>
    <p:sldId id="300" r:id="rId5"/>
    <p:sldId id="302" r:id="rId6"/>
    <p:sldId id="303" r:id="rId7"/>
    <p:sldId id="304" r:id="rId8"/>
    <p:sldId id="306" r:id="rId9"/>
    <p:sldId id="307" r:id="rId10"/>
    <p:sldId id="308" r:id="rId11"/>
    <p:sldId id="317" r:id="rId12"/>
    <p:sldId id="316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8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4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7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73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9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9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7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62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42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79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7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2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48A7-E156-4D08-920F-C325992D7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25F-2CC6-4CB1-ADFE-B937974E16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110-AA85-493E-881A-D43973DE0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D015-EBC1-4E81-A0D1-A6DF7B91C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microsoft.com/office/2007/relationships/hdphoto" Target="../media/hdphoto1.wdp"/><Relationship Id="rId7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810000"/>
            <a:ext cx="2590800" cy="144780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bn-BD" sz="9600" dirty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r>
              <a:rPr lang="en-US" sz="9600" dirty="0">
                <a:solidFill>
                  <a:schemeClr val="bg1"/>
                </a:solidFill>
              </a:rPr>
              <a:t>WELCOME</a:t>
            </a:r>
            <a:br>
              <a:rPr lang="en-US" sz="9600" dirty="0">
                <a:solidFill>
                  <a:schemeClr val="bg1"/>
                </a:solidFill>
              </a:rPr>
            </a:br>
            <a:endParaRPr lang="en-US" sz="9600" dirty="0">
              <a:solidFill>
                <a:srgbClr val="FFC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65808"/>
            <a:ext cx="714475" cy="724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"/>
            <a:ext cx="838200" cy="533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6" y="-131617"/>
            <a:ext cx="671944" cy="66501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4662056" y="1"/>
            <a:ext cx="335972" cy="296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15"/>
            <a:ext cx="6477000" cy="142895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33" y="-30408"/>
            <a:ext cx="2810267" cy="228622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" y="0"/>
            <a:ext cx="1829901" cy="2286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15A70A-150E-46C1-B598-6419C7C3C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9" y="-21077"/>
            <a:ext cx="6858000" cy="6117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16EF48-9B28-40D2-BFD5-C90F5DB909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5" y="328915"/>
            <a:ext cx="6620604" cy="49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8839200" cy="990600"/>
          </a:xfrm>
        </p:spPr>
        <p:txBody>
          <a:bodyPr/>
          <a:lstStyle/>
          <a:p>
            <a:r>
              <a:rPr lang="bn-BD" dirty="0"/>
              <a:t> </a:t>
            </a:r>
            <a:r>
              <a:rPr lang="bn-BD" dirty="0" smtClean="0">
                <a:solidFill>
                  <a:srgbClr val="00B0F0"/>
                </a:solidFill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09" y="3886200"/>
            <a:ext cx="2819581" cy="4572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dirty="0">
                <a:solidFill>
                  <a:srgbClr val="FF0000"/>
                </a:solidFill>
              </a:rPr>
              <a:t>THANKS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4770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gency FB" panose="020B0503020202020204" pitchFamily="34" charset="0"/>
              </a:rPr>
              <a:t>S P GANGULY  INSTRUCTOR (ELEC.) JESSORE POLYTECHNIC INSTITUTE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676400" cy="1185250"/>
          </a:xfrm>
          <a:prstGeom prst="rect">
            <a:avLst/>
          </a:prstGeom>
        </p:spPr>
      </p:pic>
      <p:pic>
        <p:nvPicPr>
          <p:cNvPr id="1026" name="Picture 2" descr="C:\Users\HP\Pictures\Google Photos Backup\2014-11-26\13. taj mahal (india)_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7" y="1101687"/>
            <a:ext cx="66675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0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1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752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257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/>
            </a:r>
            <a:br>
              <a:rPr lang="en-US" b="1" i="1" u="sng" dirty="0"/>
            </a:br>
            <a:r>
              <a:rPr lang="en-US" b="1" i="1" u="sng" dirty="0" err="1">
                <a:latin typeface="Algerian" pitchFamily="82" charset="0"/>
              </a:rPr>
              <a:t>Jessore</a:t>
            </a:r>
            <a:r>
              <a:rPr lang="en-US" b="1" i="1" u="sng" dirty="0">
                <a:latin typeface="Algerian" pitchFamily="82" charset="0"/>
              </a:rPr>
              <a:t> Polytechnic Institute</a:t>
            </a:r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lgerian" pitchFamily="82" charset="0"/>
              </a:rPr>
              <a:t>Electrical Technology</a:t>
            </a:r>
          </a:p>
          <a:p>
            <a:r>
              <a:rPr lang="en-US" dirty="0">
                <a:latin typeface="Algerian" pitchFamily="82" charset="0"/>
              </a:rPr>
              <a:t>Subject :- </a:t>
            </a:r>
            <a:r>
              <a:rPr lang="en-US" b="1" dirty="0">
                <a:latin typeface="Algerian" pitchFamily="82" charset="0"/>
              </a:rPr>
              <a:t>AC Machines</a:t>
            </a:r>
            <a:r>
              <a:rPr lang="en-US" dirty="0">
                <a:latin typeface="Algerian" pitchFamily="82" charset="0"/>
              </a:rPr>
              <a:t> –1(66761)   T	 P   C</a:t>
            </a:r>
          </a:p>
          <a:p>
            <a:r>
              <a:rPr lang="en-US" dirty="0">
                <a:latin typeface="Algerian" pitchFamily="82" charset="0"/>
              </a:rPr>
              <a:t>						               3   3   4</a:t>
            </a:r>
          </a:p>
          <a:p>
            <a:r>
              <a:rPr lang="en-US" b="1" i="1" u="sng" dirty="0">
                <a:latin typeface="Algerian" pitchFamily="82" charset="0"/>
              </a:rPr>
              <a:t>OUTLINE PLAN OF TEACHING</a:t>
            </a:r>
            <a:r>
              <a:rPr lang="en-US" dirty="0">
                <a:latin typeface="Algerian" pitchFamily="82" charset="0"/>
              </a:rPr>
              <a:t>		</a:t>
            </a:r>
          </a:p>
          <a:p>
            <a:r>
              <a:rPr lang="en-US" dirty="0">
                <a:latin typeface="Algerian" pitchFamily="82" charset="0"/>
              </a:rPr>
              <a:t>TEACHER: S P GANGULY  </a:t>
            </a:r>
          </a:p>
          <a:p>
            <a:r>
              <a:rPr lang="en-US" dirty="0">
                <a:latin typeface="Algerian" pitchFamily="82" charset="0"/>
              </a:rPr>
              <a:t>SEMESTER : 6th				             DESIGNATION:  INSTRUCTOR &amp; DEPTT. HEAD OF ELECTRICAL TECHNOLOGY</a:t>
            </a:r>
          </a:p>
          <a:p>
            <a:r>
              <a:rPr lang="en-US" dirty="0">
                <a:solidFill>
                  <a:srgbClr val="FF0000"/>
                </a:solidFill>
                <a:ea typeface="SimSun"/>
                <a:cs typeface="Calibri"/>
              </a:rPr>
              <a:t>Class start : </a:t>
            </a:r>
            <a:r>
              <a:rPr lang="en-US" dirty="0" smtClean="0">
                <a:solidFill>
                  <a:srgbClr val="FF0000"/>
                </a:solidFill>
                <a:ea typeface="SimSun"/>
                <a:cs typeface="Calibri"/>
              </a:rPr>
              <a:t>01.02.19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i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Gwm</a:t>
            </a:r>
            <a:r>
              <a:rPr lang="en-US" i="1" u="sng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i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gwkbm</a:t>
            </a:r>
            <a:r>
              <a:rPr lang="en-US" i="1" u="sng" dirty="0">
                <a:latin typeface="BrahmaputraMJ" pitchFamily="2" charset="0"/>
                <a:ea typeface="Times New Roman"/>
                <a:cs typeface="BrahmaputraMJ" pitchFamily="2" charset="0"/>
              </a:rPr>
              <a:t>&amp; Ñ 1 (</a:t>
            </a:r>
            <a:r>
              <a:rPr lang="en-US" i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welq</a:t>
            </a:r>
            <a:r>
              <a:rPr lang="en-US" i="1" u="sng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i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KvW</a:t>
            </a:r>
            <a:r>
              <a:rPr lang="en-US" i="1" u="sng" dirty="0">
                <a:latin typeface="BrahmaputraMJ" pitchFamily="2" charset="0"/>
                <a:ea typeface="Times New Roman"/>
                <a:cs typeface="BrahmaputraMJ" pitchFamily="2" charset="0"/>
              </a:rPr>
              <a:t>- 66761</a:t>
            </a:r>
            <a:r>
              <a:rPr lang="en-US" i="1" u="sng" dirty="0">
                <a:latin typeface="SutonnyMJ"/>
                <a:ea typeface="Times New Roman"/>
                <a:cs typeface="Times New Roman"/>
              </a:rPr>
              <a:t>)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Re </a:t>
            </a:r>
            <a:r>
              <a:rPr lang="en-US" sz="3600" b="1" dirty="0" err="1">
                <a:latin typeface="SumeshwariMJ" pitchFamily="2" charset="0"/>
                <a:ea typeface="Times New Roman"/>
                <a:cs typeface="SumeshwariMJ" pitchFamily="2" charset="0"/>
              </a:rPr>
              <a:t>bs</a:t>
            </a:r>
            <a:r>
              <a:rPr lang="en-US" sz="3600" b="1" dirty="0">
                <a:latin typeface="SumeshwariMJ" pitchFamily="2" charset="0"/>
                <a:ea typeface="Times New Roman"/>
                <a:cs typeface="SumeshwariMJ" pitchFamily="2" charset="0"/>
              </a:rPr>
              <a:t> 01</a:t>
            </a:r>
            <a:endParaRPr lang="en-US" sz="3600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R‡ei</a:t>
            </a:r>
            <a:r>
              <a:rPr lang="en-US" b="1" u="sng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bvg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t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UªvÝdi‡gkb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iwkI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wbY©q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18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D‡Ïk</a:t>
            </a:r>
            <a:r>
              <a:rPr lang="en-US" sz="3000" b="1" u="sng" dirty="0">
                <a:latin typeface="BrahmaputraMJ" pitchFamily="2" charset="0"/>
                <a:ea typeface="Times New Roman"/>
                <a:cs typeface="BrahmaputraMJ" pitchFamily="2" charset="0"/>
              </a:rPr>
              <a:t>¨</a:t>
            </a:r>
            <a:r>
              <a:rPr lang="en-US" sz="3000" b="1" dirty="0">
                <a:latin typeface="BrahmaputraMJ" pitchFamily="2" charset="0"/>
                <a:ea typeface="Times New Roman"/>
                <a:cs typeface="BrahmaputraMJ" pitchFamily="2" charset="0"/>
              </a:rPr>
              <a:t> t  </a:t>
            </a:r>
            <a:endParaRPr lang="en-US" sz="19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weeiY</a:t>
            </a:r>
            <a:r>
              <a:rPr lang="en-US" sz="3000" b="1" dirty="0" err="1">
                <a:latin typeface="BrahmaputraMJ" pitchFamily="2" charset="0"/>
                <a:ea typeface="Times New Roman"/>
                <a:cs typeface="BrahmaputraMJ" pitchFamily="2" charset="0"/>
              </a:rPr>
              <a:t>t</a:t>
            </a:r>
            <a:endParaRPr lang="en-US" sz="19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m~Î</a:t>
            </a:r>
            <a:r>
              <a:rPr lang="en-US" sz="3000" b="1" u="sng" dirty="0">
                <a:latin typeface="BrahmaputraMJ" pitchFamily="2" charset="0"/>
                <a:ea typeface="Times New Roman"/>
                <a:cs typeface="BrahmaputraMJ" pitchFamily="2" charset="0"/>
              </a:rPr>
              <a:t> t-</a:t>
            </a:r>
            <a:r>
              <a:rPr lang="en-US" sz="30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Av`k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©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ZË¡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we‡k­lY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K‡i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cÖvBgvix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I †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m‡KÛvix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IqvBwÛs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Gi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Drcbœ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B.Gg.Gd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.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mgxKiY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nÕj</a:t>
            </a:r>
            <a:r>
              <a:rPr lang="en-US" sz="2600" b="1" dirty="0">
                <a:latin typeface="BrahmaputraMJ" pitchFamily="2" charset="0"/>
                <a:ea typeface="Times New Roman"/>
                <a:cs typeface="BrahmaputraMJ" pitchFamily="2" charset="0"/>
              </a:rPr>
              <a:t>  </a:t>
            </a:r>
            <a:endParaRPr lang="en-US" sz="19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/>
                <a:ea typeface="Times New Roman"/>
              </a:rPr>
              <a:t>E</a:t>
            </a:r>
            <a:r>
              <a:rPr lang="en-US" sz="2600" baseline="-25000" dirty="0">
                <a:latin typeface="Times New Roman"/>
                <a:ea typeface="Times New Roman"/>
              </a:rPr>
              <a:t>P</a:t>
            </a:r>
            <a:r>
              <a:rPr lang="en-US" sz="2600" dirty="0">
                <a:latin typeface="Times New Roman"/>
                <a:ea typeface="Times New Roman"/>
              </a:rPr>
              <a:t> = 4.44fN</a:t>
            </a:r>
            <a:r>
              <a:rPr lang="en-US" sz="2600" baseline="-25000" dirty="0">
                <a:latin typeface="Times New Roman"/>
                <a:ea typeface="Times New Roman"/>
              </a:rPr>
              <a:t>P</a:t>
            </a:r>
            <a:r>
              <a:rPr lang="en-US" sz="2600" dirty="0">
                <a:latin typeface="Times New Roman"/>
                <a:ea typeface="Times New Roman"/>
                <a:sym typeface="Symbol"/>
              </a:rPr>
              <a:t></a:t>
            </a:r>
            <a:r>
              <a:rPr lang="en-US" sz="2600" baseline="-25000" dirty="0">
                <a:latin typeface="Times New Roman"/>
                <a:ea typeface="Times New Roman"/>
              </a:rPr>
              <a:t>m   </a:t>
            </a:r>
            <a:r>
              <a:rPr lang="en-US" sz="2600" dirty="0">
                <a:latin typeface="Times New Roman"/>
                <a:ea typeface="Times New Roman"/>
              </a:rPr>
              <a:t>Volt       </a:t>
            </a:r>
            <a:r>
              <a:rPr lang="en-US" sz="2600" dirty="0">
                <a:latin typeface="Times New Roman"/>
                <a:ea typeface="Times New Roman"/>
                <a:sym typeface="Symbol"/>
              </a:rPr>
              <a:t></a:t>
            </a:r>
            <a:r>
              <a:rPr lang="en-US" sz="2600" dirty="0">
                <a:latin typeface="Times New Roman"/>
                <a:ea typeface="Times New Roman"/>
              </a:rPr>
              <a:t>    </a:t>
            </a:r>
            <a:r>
              <a:rPr lang="en-US" sz="26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ea typeface="Times New Roman"/>
              </a:rPr>
              <a:t>E</a:t>
            </a:r>
            <a:r>
              <a:rPr lang="en-US" sz="2600" baseline="-25000" dirty="0">
                <a:latin typeface="Times New Roman"/>
                <a:ea typeface="Times New Roman"/>
              </a:rPr>
              <a:t>S</a:t>
            </a:r>
            <a:r>
              <a:rPr lang="en-US" sz="2600" dirty="0">
                <a:latin typeface="Times New Roman"/>
                <a:ea typeface="Times New Roman"/>
              </a:rPr>
              <a:t> = 4.44fN</a:t>
            </a:r>
            <a:r>
              <a:rPr lang="en-US" sz="2600" baseline="-25000" dirty="0">
                <a:latin typeface="Times New Roman"/>
                <a:ea typeface="Times New Roman"/>
              </a:rPr>
              <a:t>S</a:t>
            </a:r>
            <a:r>
              <a:rPr lang="en-US" sz="2600" dirty="0">
                <a:latin typeface="Times New Roman"/>
                <a:ea typeface="Times New Roman"/>
                <a:sym typeface="Symbol"/>
              </a:rPr>
              <a:t></a:t>
            </a:r>
            <a:r>
              <a:rPr lang="en-US" sz="2600" baseline="-25000" dirty="0">
                <a:latin typeface="Times New Roman"/>
                <a:ea typeface="Times New Roman"/>
              </a:rPr>
              <a:t>m  </a:t>
            </a:r>
            <a:r>
              <a:rPr lang="en-US" sz="2600" dirty="0">
                <a:latin typeface="Times New Roman"/>
                <a:ea typeface="Times New Roman"/>
              </a:rPr>
              <a:t>Volt</a:t>
            </a:r>
            <a:r>
              <a:rPr lang="en-US" sz="2600" b="1" dirty="0">
                <a:latin typeface="SutonnyMJ"/>
                <a:ea typeface="Times New Roman"/>
                <a:cs typeface="Times New Roman"/>
              </a:rPr>
              <a:t>  .</a:t>
            </a:r>
            <a:endParaRPr lang="en-US" sz="19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b="1" dirty="0"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40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/>
              <a:t>a =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b="1" dirty="0">
                <a:latin typeface="SutonnyMJ"/>
                <a:ea typeface="Times New Roman"/>
                <a:cs typeface="Times New Roman"/>
              </a:rPr>
              <a:t>   </a:t>
            </a:r>
            <a:r>
              <a:rPr lang="en-US" sz="1050" b="1" dirty="0">
                <a:latin typeface="SutonnyMJ"/>
                <a:ea typeface="Times New Roman"/>
                <a:cs typeface="Times New Roman"/>
              </a:rPr>
              <a:t>[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Av`k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© 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UªvÝt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800" b="1" dirty="0">
                <a:latin typeface="Times New Roman"/>
                <a:ea typeface="Times New Roman"/>
              </a:rPr>
              <a:t>V</a:t>
            </a:r>
            <a:r>
              <a:rPr lang="en-US" sz="2800" b="1" baseline="-25000" dirty="0">
                <a:latin typeface="Times New Roman"/>
                <a:ea typeface="Times New Roman"/>
              </a:rPr>
              <a:t>P</a:t>
            </a:r>
            <a:r>
              <a:rPr lang="en-US" sz="2800" b="1" dirty="0">
                <a:latin typeface="Times New Roman"/>
                <a:ea typeface="Times New Roman"/>
              </a:rPr>
              <a:t> = E</a:t>
            </a:r>
            <a:r>
              <a:rPr lang="en-US" sz="2800" b="1" baseline="-25000" dirty="0">
                <a:latin typeface="Times New Roman"/>
                <a:ea typeface="Times New Roman"/>
              </a:rPr>
              <a:t>P  ;  </a:t>
            </a:r>
            <a:r>
              <a:rPr lang="en-US" sz="2800" b="1" dirty="0">
                <a:latin typeface="Times New Roman"/>
                <a:ea typeface="Times New Roman"/>
              </a:rPr>
              <a:t> or  V</a:t>
            </a:r>
            <a:r>
              <a:rPr lang="en-US" sz="2800" b="1" baseline="-25000" dirty="0">
                <a:latin typeface="Times New Roman"/>
                <a:ea typeface="Times New Roman"/>
              </a:rPr>
              <a:t>1</a:t>
            </a:r>
            <a:r>
              <a:rPr lang="en-US" sz="2800" b="1" dirty="0">
                <a:latin typeface="Times New Roman"/>
                <a:ea typeface="Times New Roman"/>
              </a:rPr>
              <a:t> = E</a:t>
            </a:r>
            <a:r>
              <a:rPr lang="en-US" sz="2800" b="1" baseline="-25000" dirty="0">
                <a:latin typeface="Times New Roman"/>
                <a:ea typeface="Times New Roman"/>
              </a:rPr>
              <a:t>1   </a:t>
            </a:r>
            <a:r>
              <a:rPr lang="en-US" sz="2800" dirty="0">
                <a:latin typeface="Times New Roman"/>
                <a:ea typeface="Times New Roman"/>
                <a:sym typeface="Symbol"/>
              </a:rPr>
              <a:t></a:t>
            </a:r>
            <a:r>
              <a:rPr lang="en-US" sz="2800" dirty="0">
                <a:latin typeface="Times New Roman"/>
                <a:ea typeface="Times New Roman"/>
              </a:rPr>
              <a:t>  </a:t>
            </a:r>
            <a:r>
              <a:rPr lang="en-US" sz="2800" b="1" dirty="0">
                <a:latin typeface="Times New Roman"/>
                <a:ea typeface="Times New Roman"/>
              </a:rPr>
              <a:t>V</a:t>
            </a:r>
            <a:r>
              <a:rPr lang="en-US" sz="2800" b="1" baseline="-25000" dirty="0">
                <a:latin typeface="Times New Roman"/>
                <a:ea typeface="Times New Roman"/>
              </a:rPr>
              <a:t>S</a:t>
            </a:r>
            <a:r>
              <a:rPr lang="en-US" sz="2800" b="1" dirty="0">
                <a:latin typeface="Times New Roman"/>
                <a:ea typeface="Times New Roman"/>
              </a:rPr>
              <a:t> = E</a:t>
            </a:r>
            <a:r>
              <a:rPr lang="en-US" sz="2800" b="1" baseline="-25000" dirty="0">
                <a:latin typeface="Times New Roman"/>
                <a:ea typeface="Times New Roman"/>
              </a:rPr>
              <a:t>PS ;  </a:t>
            </a:r>
            <a:r>
              <a:rPr lang="en-US" sz="2800" b="1" dirty="0">
                <a:latin typeface="Times New Roman"/>
                <a:ea typeface="Times New Roman"/>
              </a:rPr>
              <a:t> or  V</a:t>
            </a:r>
            <a:r>
              <a:rPr lang="en-US" sz="2800" b="1" baseline="-25000" dirty="0">
                <a:latin typeface="Times New Roman"/>
                <a:ea typeface="Times New Roman"/>
              </a:rPr>
              <a:t>2</a:t>
            </a:r>
            <a:r>
              <a:rPr lang="en-US" sz="2800" b="1" dirty="0">
                <a:latin typeface="Times New Roman"/>
                <a:ea typeface="Times New Roman"/>
              </a:rPr>
              <a:t> = E</a:t>
            </a:r>
            <a:r>
              <a:rPr lang="en-US" sz="2800" b="1" baseline="-25000" dirty="0">
                <a:latin typeface="Times New Roman"/>
                <a:ea typeface="Times New Roman"/>
              </a:rPr>
              <a:t>2</a:t>
            </a:r>
            <a:endParaRPr lang="en-US" sz="2800" dirty="0"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hw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`    </a:t>
            </a:r>
            <a:r>
              <a:rPr lang="en-US" sz="2800" b="1" dirty="0">
                <a:latin typeface="Times New Roman"/>
                <a:ea typeface="Times New Roman"/>
              </a:rPr>
              <a:t>N</a:t>
            </a:r>
            <a:r>
              <a:rPr lang="en-US" sz="2800" b="1" baseline="-25000" dirty="0">
                <a:latin typeface="Times New Roman"/>
                <a:ea typeface="Times New Roman"/>
              </a:rPr>
              <a:t>1</a:t>
            </a:r>
            <a:r>
              <a:rPr lang="en-US" sz="2800" b="1" dirty="0">
                <a:latin typeface="Times New Roman"/>
                <a:ea typeface="Times New Roman"/>
              </a:rPr>
              <a:t>  </a:t>
            </a:r>
            <a:r>
              <a:rPr lang="en-US" sz="2800" b="1" dirty="0">
                <a:latin typeface="Times New Roman"/>
                <a:ea typeface="Times New Roman"/>
                <a:sym typeface="Symbol"/>
              </a:rPr>
              <a:t></a:t>
            </a:r>
            <a:r>
              <a:rPr lang="en-US" sz="2800" b="1" dirty="0">
                <a:latin typeface="Times New Roman"/>
                <a:ea typeface="Times New Roman"/>
              </a:rPr>
              <a:t> N</a:t>
            </a:r>
            <a:r>
              <a:rPr lang="en-US" sz="2800" b="1" baseline="-25000" dirty="0">
                <a:latin typeface="Times New Roman"/>
                <a:ea typeface="Times New Roman"/>
              </a:rPr>
              <a:t>2</a:t>
            </a:r>
            <a:r>
              <a:rPr lang="en-US" sz="2800" b="1" dirty="0">
                <a:latin typeface="Times New Roman"/>
                <a:ea typeface="Times New Roman"/>
              </a:rPr>
              <a:t>     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A_v©r</a:t>
            </a:r>
            <a:r>
              <a:rPr lang="en-US" sz="2800" b="1" dirty="0">
                <a:latin typeface="Times New Roman"/>
                <a:ea typeface="Times New Roman"/>
              </a:rPr>
              <a:t>         a </a:t>
            </a:r>
            <a:r>
              <a:rPr lang="en-US" sz="2800" b="1" dirty="0">
                <a:latin typeface="Times New Roman"/>
                <a:ea typeface="Times New Roman"/>
                <a:sym typeface="Symbol"/>
              </a:rPr>
              <a:t></a:t>
            </a:r>
            <a:r>
              <a:rPr lang="en-US" sz="2800" b="1" dirty="0">
                <a:latin typeface="Times New Roman"/>
                <a:ea typeface="Times New Roman"/>
              </a:rPr>
              <a:t> 1</a:t>
            </a:r>
            <a:endParaRPr lang="en-US" sz="2800" dirty="0"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</a:rPr>
              <a:t>         N</a:t>
            </a:r>
            <a:r>
              <a:rPr lang="en-US" sz="2800" b="1" baseline="-25000" dirty="0">
                <a:latin typeface="Times New Roman"/>
                <a:ea typeface="Times New Roman"/>
              </a:rPr>
              <a:t>1</a:t>
            </a:r>
            <a:r>
              <a:rPr lang="en-US" sz="2800" b="1" dirty="0">
                <a:latin typeface="Times New Roman"/>
                <a:ea typeface="Times New Roman"/>
              </a:rPr>
              <a:t> &lt; N</a:t>
            </a:r>
            <a:r>
              <a:rPr lang="en-US" sz="2800" b="1" baseline="-25000" dirty="0">
                <a:latin typeface="Times New Roman"/>
                <a:ea typeface="Times New Roman"/>
              </a:rPr>
              <a:t>2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                    </a:t>
            </a:r>
            <a:r>
              <a:rPr lang="en-US" sz="2800" b="1" dirty="0">
                <a:latin typeface="Times New Roman"/>
                <a:ea typeface="Times New Roman"/>
              </a:rPr>
              <a:t>a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ea typeface="Times New Roman"/>
              </a:rPr>
              <a:t>&lt;  1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  </a:t>
            </a:r>
            <a:r>
              <a:rPr lang="en-US" sz="2800" b="1" dirty="0" err="1">
                <a:latin typeface="SutonnyMJ"/>
                <a:ea typeface="Times New Roman"/>
                <a:cs typeface="Times New Roman"/>
              </a:rPr>
              <a:t>n‡e</a:t>
            </a:r>
            <a:r>
              <a:rPr lang="en-US" sz="2800" b="1" dirty="0">
                <a:latin typeface="SutonnyMJ"/>
                <a:ea typeface="Times New Roman"/>
                <a:cs typeface="Times New Roman"/>
              </a:rPr>
              <a:t>|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29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096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UªvÝdi‡gkb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iwkI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</a:br>
            <a:endParaRPr lang="en-US" dirty="0"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rmAutofit lnSpcReduction="1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cÖ‡qvRbxq</a:t>
            </a:r>
            <a:r>
              <a:rPr lang="en-US" sz="3600" b="1" u="sng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sz="3600" b="1" u="sng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gvjvgvj</a:t>
            </a: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t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1. GK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UªvÝdigvi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440/ 220†fvë, 50nvR©,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 .5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KwfG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2.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G¨vgwgUvi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1wU  3.  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fvëwgUvi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Gwm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(0- 300/150†fvt ) 2wU 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3. 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gvwëwgUvi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ev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>
                <a:latin typeface="Algerian" panose="04020705040A02060702" pitchFamily="82" charset="0"/>
                <a:ea typeface="Times New Roman"/>
                <a:cs typeface="BrahmaputraMJ" pitchFamily="2" charset="0"/>
              </a:rPr>
              <a:t>AVO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1wU 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4.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B‡jKt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bvBd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1wU    5. Kw¤^‡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bkb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c­vqvm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© 1wU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6.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bvR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c­vqvm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© 1wU </a:t>
            </a:r>
            <a:r>
              <a:rPr lang="en-US" sz="2400" dirty="0">
                <a:latin typeface="BrahmaputraMJ" pitchFamily="2" charset="0"/>
                <a:ea typeface="Times New Roman"/>
                <a:cs typeface="BrahmaputraMJ" pitchFamily="2" charset="0"/>
              </a:rPr>
              <a:t>     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7. ¯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ŒWªvBfvi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1wU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8.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wbqb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Uóvi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1wU     9.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Bbmy‡jwUs‡Uc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cÖ‡qvRb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gZ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10.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Uzbwcbc­vM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5G¨vt 250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fvt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1wU     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  11.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d¬KwRej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Iq¨vi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14/0.193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wgwgt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3wgUvi |</a:t>
            </a:r>
            <a:endParaRPr lang="en-US" sz="24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414710"/>
            <a:ext cx="95263" cy="28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0"/>
            <a:ext cx="825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UªvÝdi‡gkb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iwkI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KiY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SutonnyMJ"/>
                <a:ea typeface="Times New Roman"/>
                <a:cs typeface="Times New Roman"/>
              </a:rPr>
              <a:t>mvwK©U</a:t>
            </a:r>
            <a:r>
              <a:rPr lang="en-US" b="1" u="sng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u="sng" dirty="0" err="1">
                <a:latin typeface="SutonnyMJ"/>
                <a:ea typeface="Times New Roman"/>
                <a:cs typeface="Times New Roman"/>
              </a:rPr>
              <a:t>WvqvMÖvg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t</a:t>
            </a:r>
            <a:endParaRPr lang="en-US" sz="1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7" name="Picture 3" descr="F:\SPG Power Point Presentation\AC Machine-1 6761\AC Machine-1 Practical CKT\AC M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5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UªvÝdi‡gkb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iwkI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Kv‡Ri</a:t>
            </a:r>
            <a:r>
              <a:rPr lang="en-US" sz="3600" b="1" u="sng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aviv</a:t>
            </a: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Dc‡iv³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R‡ei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Rb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¨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cÖ‡qRbxq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gvjvgv‡ji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ZvwjKv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cÖ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¯—Z Ki| 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ZvwjKv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gvZv‡eK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gvjvgvj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(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wgUvi¸wj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)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msMÖn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K‡i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Kv‡Ri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Uwe‡j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ivL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mvwK©U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WvqvMÖvg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Abyhvqx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wgUvi¸wji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wm‡jKUi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myBP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Nywo‡q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c‡q›Uvi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wR‡iv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cwRk‡b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ivL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¯’j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fvj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K‡i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Uwcs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 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mvc­vB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‡`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Iqvi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c~‡e©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ms‡hvM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wVK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Av‡Q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wKbv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cybivq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cix¶v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 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wgUv‡ii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wiwWs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wb‡Pi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Uwe‡j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wjL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UªvÝdi‡gkb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iwkI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wnmve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Ki|</a:t>
            </a:r>
            <a:endParaRPr lang="en-US" sz="2000" dirty="0">
              <a:effectLst/>
              <a:latin typeface="BrahmaputraMJ" pitchFamily="2" charset="0"/>
              <a:ea typeface="Times New Roman"/>
              <a:cs typeface="BrahmaputraMJ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14" y="76200"/>
            <a:ext cx="81438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62000"/>
          </a:xfrm>
        </p:spPr>
        <p:txBody>
          <a:bodyPr>
            <a:normAutofit fontScale="90000"/>
          </a:bodyPr>
          <a:lstStyle/>
          <a:p>
            <a:pPr lvl="0" indent="-342900" algn="l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GKwU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GK †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dR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UªvÝdigv‡ii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UªvÝdi‡gkb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iwkI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wbY©q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KiY</a:t>
            </a:r>
            <a:r>
              <a:rPr lang="en-US" sz="3200" b="1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SumeshwariMJ" pitchFamily="2" charset="0"/>
                <a:ea typeface="Times New Roman"/>
                <a:cs typeface="SumeshwariMJ" pitchFamily="2" charset="0"/>
              </a:rPr>
            </a:br>
            <a:endParaRPr lang="en-US" dirty="0">
              <a:latin typeface="SumeshwariMJ" pitchFamily="2" charset="0"/>
              <a:cs typeface="SumeshwariMJ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758030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701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</a:b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GKwU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GK †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dR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UªvÝdigv‡ii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UªvÝdi‡gkb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†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iwkI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wbY©q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sz="2900" b="1" dirty="0" err="1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KiY</a:t>
            </a:r>
            <a:r>
              <a:rPr lang="en-US" sz="2900" b="1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r>
              <a:rPr lang="en-US" sz="1600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BrahmaputraMJ" pitchFamily="2" charset="0"/>
                <a:ea typeface="Times New Roman"/>
                <a:cs typeface="BrahmaputraMJ" pitchFamily="2" charset="0"/>
              </a:rPr>
            </a:br>
            <a:endParaRPr lang="en-US" dirty="0"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mveavbZv</a:t>
            </a: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hš¿cvwZ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wgUvi¸wj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e¨env‡i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Kivi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mgq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hZœ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mZ©KZvi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mvnZ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bovPov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Ki‡Z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n‡e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nvB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I ‡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jv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mvB‡W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mieivn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w`‡q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wiwWs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wb‡Z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 </a:t>
            </a:r>
            <a:r>
              <a:rPr lang="en-US" b="1" dirty="0" err="1">
                <a:latin typeface="BrahmaputraMJ" pitchFamily="2" charset="0"/>
                <a:ea typeface="Times New Roman"/>
                <a:cs typeface="BrahmaputraMJ" pitchFamily="2" charset="0"/>
              </a:rPr>
              <a:t>n‡e</a:t>
            </a:r>
            <a:r>
              <a:rPr lang="en-US" b="1" dirty="0">
                <a:latin typeface="BrahmaputraMJ" pitchFamily="2" charset="0"/>
                <a:ea typeface="Times New Roman"/>
                <a:cs typeface="BrahmaputraMJ" pitchFamily="2" charset="0"/>
              </a:rPr>
              <a:t>|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 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.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 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latin typeface="BrahmaputraMJ" pitchFamily="2" charset="0"/>
                <a:ea typeface="Times New Roman"/>
                <a:cs typeface="BrahmaputraMJ" pitchFamily="2" charset="0"/>
              </a:rPr>
              <a:t>cÖk</a:t>
            </a:r>
            <a:r>
              <a:rPr lang="en-US" sz="3600" b="1" dirty="0" err="1">
                <a:latin typeface="BrahmaputraMJ" pitchFamily="2" charset="0"/>
                <a:ea typeface="Times New Roman"/>
                <a:cs typeface="BrahmaputraMJ" pitchFamily="2" charset="0"/>
              </a:rPr>
              <a:t>œ</a:t>
            </a:r>
            <a:r>
              <a:rPr lang="en-US" sz="3600" b="1" dirty="0">
                <a:latin typeface="BrahmaputraMJ" pitchFamily="2" charset="0"/>
                <a:ea typeface="Times New Roman"/>
                <a:cs typeface="BrahmaputraMJ" pitchFamily="2" charset="0"/>
              </a:rPr>
              <a:t> t</a:t>
            </a:r>
            <a:endParaRPr lang="en-US" sz="2000" dirty="0">
              <a:latin typeface="BrahmaputraMJ" pitchFamily="2" charset="0"/>
              <a:ea typeface="Times New Roman"/>
              <a:cs typeface="Brahmaputra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410200" cy="7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QUESTION SESSION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1"/>
            <a:ext cx="4648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0"/>
              </a:spcBef>
              <a:buSzPts val="1200"/>
              <a:tabLst>
                <a:tab pos="457200" algn="l"/>
              </a:tabLst>
            </a:pPr>
            <a:r>
              <a:rPr lang="bn-BD" dirty="0">
                <a:solidFill>
                  <a:prstClr val="white"/>
                </a:solidFill>
              </a:rPr>
              <a:t>১।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UªvÝdigv‡ii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‰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ewkó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¨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wK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wK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sz="1200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0"/>
              </a:spcBef>
              <a:buSzPts val="1200"/>
              <a:tabLst>
                <a:tab pos="457200" algn="l"/>
              </a:tabLst>
            </a:pPr>
            <a:r>
              <a:rPr lang="en-US" b="1" dirty="0">
                <a:latin typeface="SutonnyMJ"/>
                <a:ea typeface="Times New Roman"/>
                <a:cs typeface="Times New Roman"/>
              </a:rPr>
              <a:t>2|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UªvÝdi‡gkb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iwkI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Kv‡K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e‡j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sz="1200" dirty="0"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3048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0"/>
              </a:spcBef>
              <a:buSzPts val="1200"/>
              <a:tabLst>
                <a:tab pos="457200" algn="l"/>
              </a:tabLst>
            </a:pPr>
            <a:r>
              <a:rPr lang="en-US" b="1" dirty="0">
                <a:latin typeface="SutonnyMJ"/>
                <a:ea typeface="Times New Roman"/>
                <a:cs typeface="Times New Roman"/>
              </a:rPr>
              <a:t>3 |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UªvÝdigv‡ii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Drcvw`Z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‡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fv‡ëR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     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00"/>
              <a:tabLst>
                <a:tab pos="457200" algn="l"/>
              </a:tabLst>
            </a:pPr>
            <a:r>
              <a:rPr lang="en-US" b="1" dirty="0">
                <a:latin typeface="SutonnyMJ"/>
                <a:ea typeface="Times New Roman"/>
                <a:cs typeface="Times New Roman"/>
              </a:rPr>
              <a:t>     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wK‡mi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wbfi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b="1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utonnyMJ"/>
                <a:ea typeface="Times New Roman"/>
                <a:sym typeface="Symbol"/>
              </a:rPr>
              <a:t></a:t>
            </a:r>
            <a:endParaRPr lang="en-US" sz="1200" dirty="0"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177" y="48006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50000"/>
              </a:lnSpc>
            </a:pPr>
            <a:r>
              <a:rPr lang="en-US" b="1" u="sng" dirty="0" err="1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DËi</a:t>
            </a:r>
            <a:r>
              <a:rPr lang="en-US" b="1" u="sng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SutonnyMJ"/>
                <a:ea typeface="Times New Roman"/>
                <a:cs typeface="Times New Roman"/>
              </a:rPr>
              <a:t>t</a:t>
            </a:r>
          </a:p>
          <a:p>
            <a:r>
              <a:rPr lang="bn-BD" dirty="0">
                <a:solidFill>
                  <a:prstClr val="white"/>
                </a:solidFill>
              </a:rPr>
              <a:t>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6477000"/>
            <a:ext cx="4038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lgerian" panose="04020705040A02060702" pitchFamily="82" charset="0"/>
              </a:rPr>
              <a:t>JESSORE POLYTECHNIC INSTITUTE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562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Abykxjb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k‡l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cÖ‡kœvËimn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kxUwU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K¬vm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wk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¶‡Ki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wbKU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Rgv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`</a:t>
            </a:r>
            <a:r>
              <a:rPr lang="en-US" sz="2800" b="1" u="sng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vI</a:t>
            </a:r>
            <a:r>
              <a:rPr lang="en-US" sz="2800" b="1" u="sng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63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SimSun</vt:lpstr>
      <vt:lpstr>Agency FB</vt:lpstr>
      <vt:lpstr>Algerian</vt:lpstr>
      <vt:lpstr>Arial</vt:lpstr>
      <vt:lpstr>BrahmaputraMJ</vt:lpstr>
      <vt:lpstr>Calibri</vt:lpstr>
      <vt:lpstr>SumeshwariMJ</vt:lpstr>
      <vt:lpstr>SutonnyMJ</vt:lpstr>
      <vt:lpstr>Symbol</vt:lpstr>
      <vt:lpstr>Times New Roman</vt:lpstr>
      <vt:lpstr>Vrinda</vt:lpstr>
      <vt:lpstr>Office Theme</vt:lpstr>
      <vt:lpstr>1_Office Theme</vt:lpstr>
      <vt:lpstr>3_Office Theme</vt:lpstr>
      <vt:lpstr>PowerPoint Presentation</vt:lpstr>
      <vt:lpstr> Jessore Polytechnic Institute </vt:lpstr>
      <vt:lpstr>Gwm †gwkbm&amp; Ñ 1 (welq †KvW- 66761) Re bs 01</vt:lpstr>
      <vt:lpstr> GKwU GK †dR UªvÝdigv‡ii UªvÝdi‡gkb †iwkI wbY©q KiY| </vt:lpstr>
      <vt:lpstr> GKwU GK †dR UªvÝdigv‡ii UªvÝdi‡gkb †iwkI wbY©q KiY| </vt:lpstr>
      <vt:lpstr> GKwU GK †dR UªvÝdigv‡ii UªvÝdi‡gkb †iwkI wbY©q KiY| </vt:lpstr>
      <vt:lpstr> GKwU GK †dR UªvÝdigv‡ii UªvÝdi‡gkb †iwkI wbY©q KiY| </vt:lpstr>
      <vt:lpstr> GKwU GK †dR UªvÝdigv‡ii UªvÝdi‡gkb †iwkI wbY©q KiY| </vt:lpstr>
      <vt:lpstr>QUESTION SESSION</vt:lpstr>
      <vt:lpstr> ধন্যবাদ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71</cp:revision>
  <dcterms:created xsi:type="dcterms:W3CDTF">2014-02-21T17:02:04Z</dcterms:created>
  <dcterms:modified xsi:type="dcterms:W3CDTF">2020-05-25T12:28:40Z</dcterms:modified>
</cp:coreProperties>
</file>