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7" r:id="rId4"/>
    <p:sldId id="302" r:id="rId5"/>
    <p:sldId id="317" r:id="rId6"/>
    <p:sldId id="303" r:id="rId7"/>
    <p:sldId id="304" r:id="rId8"/>
    <p:sldId id="316" r:id="rId9"/>
    <p:sldId id="323" r:id="rId10"/>
    <p:sldId id="321" r:id="rId11"/>
    <p:sldId id="319" r:id="rId12"/>
    <p:sldId id="320" r:id="rId13"/>
    <p:sldId id="306" r:id="rId14"/>
    <p:sldId id="307" r:id="rId15"/>
    <p:sldId id="305" r:id="rId16"/>
    <p:sldId id="315" r:id="rId17"/>
    <p:sldId id="322" r:id="rId18"/>
    <p:sldId id="32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41" autoAdjust="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8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66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37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0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14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97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73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502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55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2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90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54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48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3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110-AA85-493E-881A-D43973DE0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D015-EBC1-4E81-A0D1-A6DF7B91C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20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110-AA85-493E-881A-D43973DE0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D015-EBC1-4E81-A0D1-A6DF7B91C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29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110-AA85-493E-881A-D43973DE0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D015-EBC1-4E81-A0D1-A6DF7B91C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5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110-AA85-493E-881A-D43973DE0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D015-EBC1-4E81-A0D1-A6DF7B91C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80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110-AA85-493E-881A-D43973DE0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D015-EBC1-4E81-A0D1-A6DF7B91C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60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110-AA85-493E-881A-D43973DE0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D015-EBC1-4E81-A0D1-A6DF7B91C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35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110-AA85-493E-881A-D43973DE0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D015-EBC1-4E81-A0D1-A6DF7B91C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7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97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110-AA85-493E-881A-D43973DE0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D015-EBC1-4E81-A0D1-A6DF7B91C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64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110-AA85-493E-881A-D43973DE0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D015-EBC1-4E81-A0D1-A6DF7B91C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00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110-AA85-493E-881A-D43973DE0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D015-EBC1-4E81-A0D1-A6DF7B91C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66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7110-AA85-493E-881A-D43973DE0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FD015-EBC1-4E81-A0D1-A6DF7B91C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00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9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0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7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73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3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48A7-E156-4D08-920F-C325992D7CC7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4125F-2CC6-4CB1-ADFE-B937974E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2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D48A7-E156-4D08-920F-C325992D7CC7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4125F-2CC6-4CB1-ADFE-B937974E1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3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D48A7-E156-4D08-920F-C325992D7C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4125F-2CC6-4CB1-ADFE-B937974E16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9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77110-AA85-493E-881A-D43973DE0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FD015-EBC1-4E81-A0D1-A6DF7B91C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6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mp"/><Relationship Id="rId3" Type="http://schemas.microsoft.com/office/2007/relationships/hdphoto" Target="../media/hdphoto1.wdp"/><Relationship Id="rId7" Type="http://schemas.openxmlformats.org/officeDocument/2006/relationships/image" Target="../media/image4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gif"/><Relationship Id="rId5" Type="http://schemas.openxmlformats.org/officeDocument/2006/relationships/image" Target="../media/image3.png"/><Relationship Id="rId10" Type="http://schemas.openxmlformats.org/officeDocument/2006/relationships/image" Target="../media/image7.jpg"/><Relationship Id="rId4" Type="http://schemas.openxmlformats.org/officeDocument/2006/relationships/image" Target="../media/image2.png"/><Relationship Id="rId9" Type="http://schemas.openxmlformats.org/officeDocument/2006/relationships/image" Target="../media/image6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late.googleusercontent.com/translate_c?depth=1&amp;hl=bn&amp;prev=/search?q=difernt+core+and+shell+type+transformer&amp;biw=1366&amp;bih=705&amp;rurl=translate.google.com.bd&amp;sl=en&amp;u=http://www.electricaleasy.com/2014/04/open-and-short-circuit-test-on-transformer.html&amp;usg=ALkJrhgl7YzNlGaWRzxlH24kt49ftqotdQ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mp"/><Relationship Id="rId4" Type="http://schemas.openxmlformats.org/officeDocument/2006/relationships/hyperlink" Target="http://translate.googleusercontent.com/translate_c?depth=1&amp;hl=bn&amp;prev=/search?q=difernt+core+and+shell+type+transformer&amp;biw=1366&amp;bih=705&amp;rurl=translate.google.com.bd&amp;sl=en&amp;u=http://www.electricaleasy.com/2014/04/equivalent-circuit-of-transformer.html&amp;usg=ALkJrhhQM7GAZzTb1Ki5XHg7D7Usin1WaQ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late.googleusercontent.com/translate_c?depth=1&amp;hl=bn&amp;prev=/search?q=difernt+core+and+shell+type+transformer&amp;biw=1366&amp;bih=705&amp;rurl=translate.google.com.bd&amp;sl=en&amp;u=http://www.electricaleasy.com/2014/04/open-and-short-circuit-test-on-transformer.html&amp;usg=ALkJrhgl7YzNlGaWRzxlH24kt49ftqotdQ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late.googleusercontent.com/translate_c?depth=1&amp;hl=bn&amp;prev=/search?q=difernt+core+and+shell+type+transformer&amp;biw=1366&amp;bih=705&amp;rurl=translate.google.com.bd&amp;sl=en&amp;u=http://www.electricaleasy.com/2014/04/open-and-short-circuit-test-on-transformer.html&amp;usg=ALkJrhgl7YzNlGaWRzxlH24kt49ftqotdQ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late.googleusercontent.com/translate_c?depth=1&amp;hl=bn&amp;prev=/search?q=difernt+core+and+shell+type+transformer&amp;biw=1366&amp;bih=705&amp;rurl=translate.google.com.bd&amp;sl=en&amp;u=http://www.electricaleasy.com/2014/04/open-and-short-circuit-test-on-transformer.html&amp;usg=ALkJrhgl7YzNlGaWRzxlH24kt49ftqotdQ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mp"/><Relationship Id="rId4" Type="http://schemas.openxmlformats.org/officeDocument/2006/relationships/hyperlink" Target="http://translate.googleusercontent.com/translate_c?depth=1&amp;hl=bn&amp;prev=/search?q=difernt+core+and+shell+type+transformer&amp;biw=1366&amp;bih=705&amp;rurl=translate.google.com.bd&amp;sl=en&amp;u=http://www.electricaleasy.com/2014/03/emf-equation-of-transformer.html&amp;usg=ALkJrhjN1rvlwOZn3Mlzyv0fqBMbqa1V9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3810000"/>
            <a:ext cx="2590800" cy="1447800"/>
          </a:xfrm>
        </p:spPr>
        <p:txBody>
          <a:bodyPr>
            <a:normAutofit fontScale="25000" lnSpcReduction="20000"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bn-BD" sz="9600" dirty="0">
                <a:solidFill>
                  <a:srgbClr val="FF0000"/>
                </a:solidFill>
              </a:rPr>
              <a:t>স্বাগতম</a:t>
            </a:r>
            <a:endParaRPr lang="en-US" sz="9600" dirty="0">
              <a:solidFill>
                <a:srgbClr val="FF0000"/>
              </a:solidFill>
            </a:endParaRPr>
          </a:p>
          <a:p>
            <a:endParaRPr lang="en-US" sz="9600" dirty="0">
              <a:solidFill>
                <a:schemeClr val="bg1"/>
              </a:solidFill>
            </a:endParaRPr>
          </a:p>
          <a:p>
            <a:r>
              <a:rPr lang="en-US" sz="9600" dirty="0">
                <a:solidFill>
                  <a:schemeClr val="bg1"/>
                </a:solidFill>
              </a:rPr>
              <a:t>WELCOME</a:t>
            </a:r>
            <a:br>
              <a:rPr lang="en-US" sz="9600" dirty="0">
                <a:solidFill>
                  <a:schemeClr val="bg1"/>
                </a:solidFill>
              </a:rPr>
            </a:br>
            <a:endParaRPr lang="en-US" sz="9600" dirty="0">
              <a:solidFill>
                <a:srgbClr val="FFC000"/>
              </a:solidFill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-65808"/>
            <a:ext cx="714475" cy="724001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"/>
            <a:ext cx="838200" cy="53340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56" y="-131617"/>
            <a:ext cx="671944" cy="665018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4662056" y="1"/>
            <a:ext cx="335972" cy="2961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315"/>
            <a:ext cx="6477000" cy="1428950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49" y="0"/>
            <a:ext cx="2810267" cy="2286223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" y="0"/>
            <a:ext cx="1829901" cy="2286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15A70A-150E-46C1-B598-6419C7C3C6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99" y="-21077"/>
            <a:ext cx="6858000" cy="61170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016EF48-9B28-40D2-BFD5-C90F5DB909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54" y="317270"/>
            <a:ext cx="6620604" cy="493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67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762000"/>
          </a:xfrm>
        </p:spPr>
        <p:txBody>
          <a:bodyPr>
            <a:normAutofit fontScale="90000"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SutonnyMJ"/>
                <a:ea typeface="Times New Roman"/>
                <a:cs typeface="Times New Roman"/>
              </a:rPr>
              <a:t/>
            </a:r>
            <a:br>
              <a:rPr lang="en-US" sz="3200" b="1" dirty="0">
                <a:solidFill>
                  <a:prstClr val="black"/>
                </a:solidFill>
                <a:latin typeface="SutonnyMJ"/>
                <a:ea typeface="Times New Roman"/>
                <a:cs typeface="Times New Roman"/>
              </a:rPr>
            </a:b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ওপেন</a:t>
            </a:r>
            <a:r>
              <a:rPr lang="en-US" sz="31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সার্কিট</a:t>
            </a:r>
            <a:r>
              <a:rPr lang="en-US" sz="31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বা</a:t>
            </a:r>
            <a:r>
              <a:rPr lang="en-US" sz="31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ট্রান্সফরমার</a:t>
            </a:r>
            <a:r>
              <a:rPr lang="en-US" sz="31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উপরস্থ</a:t>
            </a:r>
            <a:r>
              <a:rPr lang="en-US" sz="31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লোড</a:t>
            </a:r>
            <a:r>
              <a:rPr lang="en-US" sz="31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পরীক্ষা</a:t>
            </a:r>
            <a:r>
              <a:rPr lang="en-US" sz="1300" dirty="0">
                <a:latin typeface="Times New Roman"/>
                <a:ea typeface="Calibri"/>
              </a:rPr>
              <a:t/>
            </a:r>
            <a:br>
              <a:rPr lang="en-US" sz="1300" dirty="0">
                <a:latin typeface="Times New Roman"/>
                <a:ea typeface="Calibri"/>
              </a:rPr>
            </a:br>
            <a:r>
              <a:rPr lang="en-US" sz="3200" b="1" dirty="0" err="1">
                <a:solidFill>
                  <a:srgbClr val="000000"/>
                </a:solidFill>
                <a:latin typeface="Vrinda"/>
                <a:ea typeface="Times New Roman"/>
                <a:hlinkClick r:id="rId3"/>
              </a:rPr>
              <a:t>ওপেন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Times New Roman"/>
                <a:hlinkClick r:id="rId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Vrinda"/>
                <a:ea typeface="Times New Roman"/>
                <a:hlinkClick r:id="rId3"/>
              </a:rPr>
              <a:t>সার্কিট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Times New Roman"/>
                <a:hlinkClick r:id="rId3"/>
              </a:rPr>
              <a:t> </a:t>
            </a:r>
            <a:endParaRPr lang="en-US" sz="1400" dirty="0">
              <a:effectLst/>
              <a:latin typeface="Times New Roman"/>
              <a:ea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791200"/>
          </a:xfrm>
        </p:spPr>
        <p:txBody>
          <a:bodyPr>
            <a:normAutofit fontScale="77500" lnSpcReduction="20000"/>
          </a:bodyPr>
          <a:lstStyle/>
          <a:p>
            <a:pPr lvl="2"/>
            <a:endParaRPr lang="en-US" dirty="0">
              <a:solidFill>
                <a:srgbClr val="1E1E1E"/>
              </a:solidFill>
              <a:latin typeface="Vrinda"/>
              <a:ea typeface="Times New Roman"/>
            </a:endParaRPr>
          </a:p>
          <a:p>
            <a:endParaRPr lang="en-US" dirty="0">
              <a:solidFill>
                <a:srgbClr val="1E1E1E"/>
              </a:solidFill>
              <a:latin typeface="Vrinda"/>
              <a:ea typeface="Times New Roman"/>
            </a:endParaRPr>
          </a:p>
          <a:p>
            <a:r>
              <a:rPr lang="en-US" dirty="0" err="1">
                <a:solidFill>
                  <a:srgbClr val="1E1E1E"/>
                </a:solidFill>
                <a:latin typeface="Arial"/>
                <a:ea typeface="Times New Roman"/>
              </a:rPr>
              <a:t>cosΦ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baseline="-25000" dirty="0">
                <a:solidFill>
                  <a:srgbClr val="1E1E1E"/>
                </a:solidFill>
                <a:latin typeface="Arial"/>
                <a:ea typeface="Times New Roman"/>
              </a:rPr>
              <a:t>0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(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কোন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চাপের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ক্ষমতা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ফ্যাক্টর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) =  (P)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ওয়াট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/  (</a:t>
            </a:r>
            <a:r>
              <a:rPr lang="en-US" dirty="0">
                <a:solidFill>
                  <a:srgbClr val="1E1E1E"/>
                </a:solidFill>
                <a:latin typeface="Vrinda"/>
                <a:ea typeface="Times New Roman"/>
              </a:rPr>
              <a:t>V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baseline="-25000" dirty="0">
                <a:solidFill>
                  <a:srgbClr val="1E1E1E"/>
                </a:solidFill>
                <a:latin typeface="Arial"/>
                <a:ea typeface="Times New Roman"/>
              </a:rPr>
              <a:t>1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dirty="0">
                <a:solidFill>
                  <a:srgbClr val="1E1E1E"/>
                </a:solidFill>
                <a:latin typeface="Vrinda"/>
                <a:ea typeface="Times New Roman"/>
              </a:rPr>
              <a:t>I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baseline="-25000" dirty="0">
                <a:solidFill>
                  <a:srgbClr val="1E1E1E"/>
                </a:solidFill>
                <a:latin typeface="Arial"/>
                <a:ea typeface="Times New Roman"/>
              </a:rPr>
              <a:t>0).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... (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ওয়াট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=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ত্তঅট্মিটার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পড়া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) </a:t>
            </a:r>
          </a:p>
          <a:p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/>
            </a:r>
            <a:b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</a:b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এই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থেকে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,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এর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সমতুল্য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সার্কিট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পরামিতি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সরিয়া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যাত্তয়া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পরামিতি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u="sng" dirty="0" err="1">
                <a:solidFill>
                  <a:srgbClr val="00A2BF"/>
                </a:solidFill>
                <a:latin typeface="Vrinda"/>
                <a:ea typeface="Times New Roman"/>
                <a:hlinkClick r:id="rId4"/>
              </a:rPr>
              <a:t>ট্রান্সফরমার</a:t>
            </a:r>
            <a:r>
              <a:rPr lang="en-US" u="sng" dirty="0">
                <a:solidFill>
                  <a:srgbClr val="00A2BF"/>
                </a:solidFill>
                <a:latin typeface="Arial"/>
                <a:ea typeface="Times New Roman"/>
                <a:hlinkClick r:id="rId4"/>
              </a:rPr>
              <a:t> </a:t>
            </a:r>
            <a:r>
              <a:rPr lang="en-US" u="sng" dirty="0" err="1">
                <a:solidFill>
                  <a:srgbClr val="00A2BF"/>
                </a:solidFill>
                <a:latin typeface="Vrinda"/>
                <a:ea typeface="Times New Roman"/>
                <a:hlinkClick r:id="rId4"/>
              </a:rPr>
              <a:t>সমতুল্য</a:t>
            </a:r>
            <a:r>
              <a:rPr lang="en-US" u="sng" dirty="0">
                <a:solidFill>
                  <a:srgbClr val="00A2BF"/>
                </a:solidFill>
                <a:latin typeface="Arial"/>
                <a:ea typeface="Times New Roman"/>
                <a:hlinkClick r:id="rId4"/>
              </a:rPr>
              <a:t> </a:t>
            </a:r>
            <a:r>
              <a:rPr lang="en-US" u="sng" dirty="0" err="1">
                <a:solidFill>
                  <a:srgbClr val="00A2BF"/>
                </a:solidFill>
                <a:latin typeface="Vrinda"/>
                <a:ea typeface="Times New Roman"/>
                <a:hlinkClick r:id="rId4"/>
              </a:rPr>
              <a:t>সার্কিট</a:t>
            </a:r>
            <a:endParaRPr lang="en-US" u="sng" dirty="0">
              <a:solidFill>
                <a:srgbClr val="00A2BF"/>
              </a:solidFill>
              <a:latin typeface="Vrinda"/>
              <a:ea typeface="Times New Roman"/>
            </a:endParaRPr>
          </a:p>
          <a:p>
            <a:endParaRPr lang="en-US" u="sng" dirty="0">
              <a:solidFill>
                <a:srgbClr val="00A2BF"/>
              </a:solidFill>
              <a:latin typeface="Vrinda"/>
              <a:ea typeface="Times New Roman"/>
            </a:endParaRPr>
          </a:p>
          <a:p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(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এক্স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baseline="-25000" dirty="0">
                <a:solidFill>
                  <a:srgbClr val="1E1E1E"/>
                </a:solidFill>
                <a:latin typeface="Arial"/>
                <a:ea typeface="Times New Roman"/>
              </a:rPr>
              <a:t>0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এবং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কিছু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  r </a:t>
            </a:r>
            <a:r>
              <a:rPr lang="en-US" baseline="-25000" dirty="0">
                <a:solidFill>
                  <a:srgbClr val="1E1E1E"/>
                </a:solidFill>
                <a:latin typeface="Arial"/>
                <a:ea typeface="Times New Roman"/>
              </a:rPr>
              <a:t>0)  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হিসাবে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গণনা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করা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যাবে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</a:p>
          <a:p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/>
            </a:r>
            <a:b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</a:br>
            <a:r>
              <a:rPr lang="en-US" dirty="0">
                <a:solidFill>
                  <a:srgbClr val="1E1E1E"/>
                </a:solidFill>
                <a:latin typeface="Vrinda"/>
                <a:ea typeface="Times New Roman"/>
              </a:rPr>
              <a:t>X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baseline="-25000" dirty="0">
                <a:solidFill>
                  <a:srgbClr val="1E1E1E"/>
                </a:solidFill>
                <a:latin typeface="Arial"/>
                <a:ea typeface="Times New Roman"/>
              </a:rPr>
              <a:t>0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=  V</a:t>
            </a:r>
            <a:r>
              <a:rPr lang="en-US" baseline="-25000" dirty="0">
                <a:solidFill>
                  <a:srgbClr val="1E1E1E"/>
                </a:solidFill>
                <a:latin typeface="Arial"/>
                <a:ea typeface="Times New Roman"/>
              </a:rPr>
              <a:t>1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/ I </a:t>
            </a:r>
            <a:r>
              <a:rPr lang="en-US" baseline="-25000" dirty="0">
                <a:solidFill>
                  <a:srgbClr val="1E1E1E"/>
                </a:solidFill>
                <a:latin typeface="Arial"/>
                <a:ea typeface="Times New Roman"/>
              </a:rPr>
              <a:t>μ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এবং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 R </a:t>
            </a:r>
            <a:r>
              <a:rPr lang="en-US" baseline="-25000" dirty="0">
                <a:solidFill>
                  <a:srgbClr val="1E1E1E"/>
                </a:solidFill>
                <a:latin typeface="Arial"/>
                <a:ea typeface="Times New Roman"/>
              </a:rPr>
              <a:t>0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dirty="0">
                <a:solidFill>
                  <a:srgbClr val="1E1E1E"/>
                </a:solidFill>
                <a:latin typeface="Vrinda"/>
                <a:ea typeface="Times New Roman"/>
              </a:rPr>
              <a:t> =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V</a:t>
            </a:r>
            <a:r>
              <a:rPr lang="en-US" baseline="-25000" dirty="0">
                <a:solidFill>
                  <a:srgbClr val="1E1E1E"/>
                </a:solidFill>
                <a:latin typeface="Arial"/>
                <a:ea typeface="Times New Roman"/>
              </a:rPr>
              <a:t>1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/ </a:t>
            </a:r>
            <a:r>
              <a:rPr lang="en-US" dirty="0">
                <a:solidFill>
                  <a:srgbClr val="1E1E1E"/>
                </a:solidFill>
                <a:latin typeface="Vrinda"/>
                <a:ea typeface="Times New Roman"/>
              </a:rPr>
              <a:t>I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baseline="-25000" dirty="0">
                <a:solidFill>
                  <a:srgbClr val="1E1E1E"/>
                </a:solidFill>
                <a:latin typeface="Arial"/>
                <a:ea typeface="Times New Roman"/>
              </a:rPr>
              <a:t>W.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b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</a:b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/>
            </a:r>
            <a:b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</a:b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(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এই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মানের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ট্রান্সফরমার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LV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দিকে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উল্লেখ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করা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হয</a:t>
            </a:r>
            <a:r>
              <a:rPr lang="en-US" dirty="0">
                <a:solidFill>
                  <a:srgbClr val="1E1E1E"/>
                </a:solidFill>
                <a:latin typeface="Vrinda"/>
                <a:ea typeface="Times New Roman"/>
              </a:rPr>
              <a:t>়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.) </a:t>
            </a:r>
          </a:p>
          <a:p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/>
            </a:r>
            <a:b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</a:b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তাই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,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এটা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b="1" dirty="0" err="1">
                <a:solidFill>
                  <a:srgbClr val="1E1E1E"/>
                </a:solidFill>
                <a:latin typeface="Vrinda"/>
                <a:ea typeface="Times New Roman"/>
              </a:rPr>
              <a:t>খোলা</a:t>
            </a:r>
            <a:r>
              <a:rPr lang="en-US" b="1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b="1" dirty="0" err="1">
                <a:solidFill>
                  <a:srgbClr val="1E1E1E"/>
                </a:solidFill>
                <a:latin typeface="Vrinda"/>
                <a:ea typeface="Times New Roman"/>
              </a:rPr>
              <a:t>বর্তনী</a:t>
            </a:r>
            <a:r>
              <a:rPr lang="en-US" b="1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b="1" dirty="0" err="1">
                <a:solidFill>
                  <a:srgbClr val="1E1E1E"/>
                </a:solidFill>
                <a:latin typeface="Vrinda"/>
                <a:ea typeface="Times New Roman"/>
              </a:rPr>
              <a:t>পরীক্ষার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সমমানের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বর্তনী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ট্রান্সফরমার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এবং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সরিয়া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যাত্তয়া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পরামিতি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কোর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লোকসান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দেয</a:t>
            </a:r>
            <a:r>
              <a:rPr lang="en-US" dirty="0">
                <a:solidFill>
                  <a:srgbClr val="1E1E1E"/>
                </a:solidFill>
                <a:latin typeface="Vrinda"/>
                <a:ea typeface="Times New Roman"/>
              </a:rPr>
              <a:t>়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যে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দেখা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হয</a:t>
            </a:r>
            <a:r>
              <a:rPr lang="en-US" dirty="0">
                <a:solidFill>
                  <a:srgbClr val="1E1E1E"/>
                </a:solidFill>
                <a:latin typeface="Vrinda"/>
                <a:ea typeface="Times New Roman"/>
              </a:rPr>
              <a:t>়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. </a:t>
            </a:r>
            <a:b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</a:b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7620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0163"/>
            <a:ext cx="8610600" cy="762000"/>
          </a:xfrm>
        </p:spPr>
        <p:txBody>
          <a:bodyPr>
            <a:normAutofit/>
          </a:bodyPr>
          <a:lstStyle/>
          <a:p>
            <a:pPr lvl="0" indent="-342900" algn="l">
              <a:spcBef>
                <a:spcPts val="0"/>
              </a:spcBef>
            </a:pPr>
            <a:r>
              <a:rPr lang="en-US" sz="28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GKwU</a:t>
            </a:r>
            <a:r>
              <a:rPr lang="en-US" sz="28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GK †</a:t>
            </a:r>
            <a:r>
              <a:rPr lang="en-US" sz="28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dR</a:t>
            </a:r>
            <a:r>
              <a:rPr lang="en-US" sz="28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UªvÝdigv‡ii</a:t>
            </a:r>
            <a:r>
              <a:rPr lang="en-US" sz="28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I‡cb</a:t>
            </a:r>
            <a:r>
              <a:rPr lang="en-US" sz="28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mvwK©U</a:t>
            </a:r>
            <a:r>
              <a:rPr lang="en-US" sz="28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28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Uó</a:t>
            </a:r>
            <a:r>
              <a:rPr lang="en-US" sz="28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m¤úbœ</a:t>
            </a:r>
            <a:r>
              <a:rPr lang="en-US" sz="28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KiY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|</a:t>
            </a:r>
            <a:endParaRPr lang="en-US" dirty="0">
              <a:latin typeface="BrahmaputraMJ" pitchFamily="2" charset="0"/>
              <a:cs typeface="BrahmaputraMJ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 fontScale="85000" lnSpcReduction="10000"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Kv‡Ri</a:t>
            </a:r>
            <a:r>
              <a:rPr lang="en-US" sz="36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6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aviv</a:t>
            </a:r>
            <a:r>
              <a:rPr lang="en-US" sz="3600" b="1" dirty="0">
                <a:latin typeface="BrahmaputraMJ" pitchFamily="2" charset="0"/>
                <a:ea typeface="Times New Roman"/>
                <a:cs typeface="BrahmaputraMJ" pitchFamily="2" charset="0"/>
              </a:rPr>
              <a:t> t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  <a:tabLst>
                <a:tab pos="400050" algn="l"/>
              </a:tabLst>
            </a:pP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Dc‡iv³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R‡ei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Rb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¨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cÖ‡qRbxq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hš¿cvwZ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I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gvjvgv‡ji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ZvwjKv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cÖ¯ZZ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Ki| </a:t>
            </a:r>
            <a:endParaRPr lang="en-US" dirty="0">
              <a:latin typeface="ParashSushreeMJ" panose="00000400000000000000" pitchFamily="2" charset="0"/>
              <a:ea typeface="Times New Roman"/>
              <a:cs typeface="ParashSushreeMJ" panose="00000400000000000000" pitchFamily="2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  <a:tabLst>
                <a:tab pos="400050" algn="l"/>
              </a:tabLst>
            </a:pP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ZvwjKv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†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gvZv‡eK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hš¿cvwZ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I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gvjvgvj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(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wgUvi¸wj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)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msMÖn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K‡i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Kv‡Ri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†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Uwe‡j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ivL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|</a:t>
            </a:r>
            <a:endParaRPr lang="en-US" dirty="0">
              <a:latin typeface="ParashSushreeMJ" panose="00000400000000000000" pitchFamily="2" charset="0"/>
              <a:ea typeface="Times New Roman"/>
              <a:cs typeface="ParashSushreeMJ" panose="00000400000000000000" pitchFamily="2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  <a:tabLst>
                <a:tab pos="400050" algn="l"/>
              </a:tabLst>
            </a:pP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mvwK©U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WvqvMÖvg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Abyhvqx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ms‡hvM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Ki|</a:t>
            </a:r>
            <a:endParaRPr lang="en-US" dirty="0">
              <a:latin typeface="ParashSushreeMJ" panose="00000400000000000000" pitchFamily="2" charset="0"/>
              <a:ea typeface="Times New Roman"/>
              <a:cs typeface="ParashSushreeMJ" panose="00000400000000000000" pitchFamily="2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  <a:tabLst>
                <a:tab pos="400050" algn="l"/>
              </a:tabLst>
            </a:pP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wgUvi¸wji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wm‡jKUi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myBP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Nywo‡q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c‡q›Uvi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wR‡iv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cwRk‡b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ivL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|</a:t>
            </a:r>
            <a:endParaRPr lang="en-US" dirty="0">
              <a:latin typeface="ParashSushreeMJ" panose="00000400000000000000" pitchFamily="2" charset="0"/>
              <a:ea typeface="Times New Roman"/>
              <a:cs typeface="ParashSushreeMJ" panose="00000400000000000000" pitchFamily="2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  <a:tabLst>
                <a:tab pos="400050" algn="l"/>
              </a:tabLst>
            </a:pP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ms‡hvM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¯’j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fvj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K‡i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‡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Uwcs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Ki| </a:t>
            </a:r>
            <a:endParaRPr lang="en-US" dirty="0">
              <a:latin typeface="ParashSushreeMJ" panose="00000400000000000000" pitchFamily="2" charset="0"/>
              <a:ea typeface="Times New Roman"/>
              <a:cs typeface="ParashSushreeMJ" panose="00000400000000000000" pitchFamily="2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  <a:tabLst>
                <a:tab pos="400050" algn="l"/>
              </a:tabLst>
            </a:pP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mvc­vB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‡`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Iqvi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c~‡e©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ms‡hvM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wVK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Av‡Q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wKbv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cybivq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cix¶v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Ki| </a:t>
            </a:r>
            <a:endParaRPr lang="en-US" dirty="0">
              <a:latin typeface="ParashSushreeMJ" panose="00000400000000000000" pitchFamily="2" charset="0"/>
              <a:ea typeface="Times New Roman"/>
              <a:cs typeface="ParashSushreeMJ" panose="00000400000000000000" pitchFamily="2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  <a:tabLst>
                <a:tab pos="400050" algn="l"/>
              </a:tabLst>
            </a:pP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wgUv‡ii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wiwWs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wb‡Pi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†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Uwe‡j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wjL</a:t>
            </a:r>
            <a:r>
              <a:rPr lang="en-US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|</a:t>
            </a:r>
            <a:endParaRPr lang="en-US" dirty="0">
              <a:latin typeface="ParashSushreeMJ" panose="00000400000000000000" pitchFamily="2" charset="0"/>
              <a:ea typeface="Times New Roman"/>
              <a:cs typeface="ParashSushreeMJ" panose="00000400000000000000" pitchFamily="2" charset="0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  <a:tabLst>
                <a:tab pos="400050" algn="l"/>
              </a:tabLst>
            </a:pPr>
            <a:r>
              <a:rPr lang="en-US" b="1" dirty="0">
                <a:latin typeface="Times New Roman"/>
                <a:ea typeface="Times New Roman"/>
              </a:rPr>
              <a:t> 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wjwceaK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…Z 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WvUv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Øviv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 </a:t>
            </a:r>
            <a:r>
              <a:rPr lang="en-US" sz="3600" b="1" dirty="0">
                <a:latin typeface="Times New Roman"/>
                <a:ea typeface="Times New Roman"/>
                <a:sym typeface="Symbol"/>
              </a:rPr>
              <a:t></a:t>
            </a:r>
            <a:r>
              <a:rPr lang="en-US" sz="3600" b="1" baseline="-25000" dirty="0">
                <a:latin typeface="Times New Roman"/>
                <a:ea typeface="Times New Roman"/>
              </a:rPr>
              <a:t> o</a:t>
            </a:r>
            <a:r>
              <a:rPr lang="en-US" b="1" dirty="0">
                <a:latin typeface="Times New Roman"/>
                <a:ea typeface="Times New Roman"/>
              </a:rPr>
              <a:t> ,</a:t>
            </a:r>
            <a:r>
              <a:rPr lang="en-US" sz="3600" b="1" dirty="0">
                <a:latin typeface="Times New Roman"/>
                <a:ea typeface="Times New Roman"/>
              </a:rPr>
              <a:t>I , X</a:t>
            </a:r>
            <a:r>
              <a:rPr lang="en-US" sz="3600" b="1" baseline="-25000" dirty="0">
                <a:latin typeface="Times New Roman"/>
                <a:ea typeface="Times New Roman"/>
              </a:rPr>
              <a:t>O</a:t>
            </a:r>
            <a:r>
              <a:rPr lang="en-US" b="1" dirty="0">
                <a:latin typeface="Times New Roman"/>
                <a:ea typeface="Times New Roman"/>
              </a:rPr>
              <a:t> ,  </a:t>
            </a:r>
            <a:r>
              <a:rPr lang="en-US" sz="3600" b="1" dirty="0">
                <a:latin typeface="Times New Roman"/>
                <a:ea typeface="Times New Roman"/>
              </a:rPr>
              <a:t>R</a:t>
            </a:r>
            <a:r>
              <a:rPr lang="en-US" sz="3600" b="1" baseline="-25000" dirty="0">
                <a:latin typeface="Times New Roman"/>
                <a:ea typeface="Times New Roman"/>
              </a:rPr>
              <a:t>O</a:t>
            </a:r>
            <a:r>
              <a:rPr lang="en-US" b="1" dirty="0">
                <a:latin typeface="Times New Roman"/>
                <a:ea typeface="Times New Roman"/>
              </a:rPr>
              <a:t> ,  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wbY©q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Ki |</a:t>
            </a:r>
            <a:endParaRPr lang="en-US" dirty="0"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  <a:tabLst>
                <a:tab pos="400050" algn="l"/>
              </a:tabLst>
            </a:pPr>
            <a:r>
              <a:rPr lang="en-US" b="1" dirty="0">
                <a:latin typeface="SutonnyMJ"/>
                <a:ea typeface="Times New Roman"/>
                <a:cs typeface="Times New Roman"/>
              </a:rPr>
              <a:t>  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cÖvß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Z_¨ 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Øviv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†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bv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-‡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jvW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†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fKUi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WvqvMÖvg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QK 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KvM‡R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AsKb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c~e©K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GZms‡M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</a:t>
            </a:r>
            <a:r>
              <a:rPr lang="en-US" b="1" dirty="0" err="1">
                <a:latin typeface="SutonnyMJ"/>
                <a:ea typeface="Times New Roman"/>
                <a:cs typeface="Times New Roman"/>
              </a:rPr>
              <a:t>MÖw_Z</a:t>
            </a:r>
            <a:r>
              <a:rPr lang="en-US" b="1" dirty="0">
                <a:latin typeface="SutonnyMJ"/>
                <a:ea typeface="Times New Roman"/>
                <a:cs typeface="Times New Roman"/>
              </a:rPr>
              <a:t> Ki|</a:t>
            </a:r>
            <a:endParaRPr lang="en-US" dirty="0">
              <a:latin typeface="Times New Roman"/>
              <a:ea typeface="Times New Roman"/>
            </a:endParaRPr>
          </a:p>
          <a:p>
            <a:pPr marL="0" lvl="0" indent="0">
              <a:spcBef>
                <a:spcPts val="0"/>
              </a:spcBef>
              <a:buNone/>
              <a:tabLst>
                <a:tab pos="457200" algn="l"/>
              </a:tabLst>
            </a:pPr>
            <a:endParaRPr lang="en-US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"/>
            <a:ext cx="12954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52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762000"/>
          </a:xfrm>
        </p:spPr>
        <p:txBody>
          <a:bodyPr>
            <a:normAutofit/>
          </a:bodyPr>
          <a:lstStyle/>
          <a:p>
            <a:pPr lvl="0" indent="-342900" algn="l">
              <a:spcBef>
                <a:spcPts val="0"/>
              </a:spcBef>
            </a:pP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GKwU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GK †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dR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UªvÝdigv‡ii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I‡cb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mvwK©U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Uó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m¤úbœ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KiY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|</a:t>
            </a:r>
            <a:endParaRPr lang="en-US" dirty="0">
              <a:latin typeface="BrahmaputraMJ" pitchFamily="2" charset="0"/>
              <a:cs typeface="BrahmaputraMJ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14" y="1524000"/>
            <a:ext cx="7772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800" y="76200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err="1">
                <a:latin typeface="SumeshwariMJ" pitchFamily="2" charset="0"/>
                <a:ea typeface="Times New Roman"/>
                <a:cs typeface="SumeshwariMJ" pitchFamily="2" charset="0"/>
              </a:rPr>
              <a:t>WvUv‡Uwej</a:t>
            </a:r>
            <a:r>
              <a:rPr lang="en-US" sz="3600" b="1" dirty="0">
                <a:latin typeface="SumeshwariMJ" pitchFamily="2" charset="0"/>
                <a:ea typeface="Times New Roman"/>
                <a:cs typeface="SumeshwariMJ" pitchFamily="2" charset="0"/>
              </a:rPr>
              <a:t> t</a:t>
            </a:r>
            <a:endParaRPr lang="en-US" sz="3200" dirty="0">
              <a:effectLst/>
              <a:latin typeface="SumeshwariMJ" pitchFamily="2" charset="0"/>
              <a:ea typeface="Times New Roman"/>
              <a:cs typeface="SumeshwariMJ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799" y="5225535"/>
            <a:ext cx="1143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wnmve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t</a:t>
            </a:r>
            <a:r>
              <a:rPr lang="en-US" sz="1600" b="1" dirty="0">
                <a:latin typeface="SutonnyMJ"/>
                <a:ea typeface="Times New Roman"/>
                <a:cs typeface="Times New Roman"/>
              </a:rPr>
              <a:t>  </a:t>
            </a:r>
            <a:endParaRPr lang="en-US" sz="16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9728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GKwU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GK †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dR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UªvÝdigv‡ii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I‡cb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mvwK©U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†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Uó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m¤úbœ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KiY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|</a:t>
            </a:r>
            <a:endParaRPr lang="en-US" dirty="0">
              <a:latin typeface="SumeshwariMJ" pitchFamily="2" charset="0"/>
              <a:cs typeface="SumeshwariMJ" pitchFamily="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67400"/>
            <a:ext cx="1143000" cy="1031912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-152400" y="1185075"/>
            <a:ext cx="929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utonnyMJ" pitchFamily="2" charset="0"/>
                <a:ea typeface="Times New Roman" pitchFamily="18" charset="0"/>
                <a:cs typeface="SutonnyMJ" pitchFamily="2" charset="0"/>
              </a:rPr>
              <a:t> 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81000"/>
            <a:ext cx="9067800" cy="827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SutonnyMJ"/>
                <a:ea typeface="Times New Roman"/>
                <a:cs typeface="Times New Roman"/>
              </a:rPr>
              <a:t> </a:t>
            </a:r>
            <a:r>
              <a:rPr lang="en-US" sz="28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mveavbZv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t</a:t>
            </a:r>
            <a:endParaRPr lang="en-US" sz="24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742950" marR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hš¿cvwZ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I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wgUvi¸wj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e¨env‡i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Kivi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mgq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hZœ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I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mZ©KZvi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mvnZ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bovPov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Ki‡Z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n‡e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|</a:t>
            </a:r>
            <a:endParaRPr lang="en-US" sz="2800" dirty="0">
              <a:latin typeface="ParashSushreeMJ" panose="00000400000000000000" pitchFamily="2" charset="0"/>
              <a:ea typeface="Times New Roman"/>
              <a:cs typeface="ParashSushreeMJ" panose="00000400000000000000" pitchFamily="2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2. 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UªvÝt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cÖvBgvix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I †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m‡KÛvix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mvBW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wPwýZ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Ki‡Z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n‡e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|</a:t>
            </a:r>
            <a:endParaRPr lang="en-US" sz="2800" dirty="0">
              <a:latin typeface="ParashSushreeMJ" panose="00000400000000000000" pitchFamily="2" charset="0"/>
              <a:ea typeface="Times New Roman"/>
              <a:cs typeface="ParashSushreeMJ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  3. ‡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iÄ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I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cÖKvi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†PK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Ki‡Z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n‡e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|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Ges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wba©vwiZ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mvB‡W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wgUvi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¸‡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jv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ms‡hvM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     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Ki‡Z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n‡e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|</a:t>
            </a:r>
            <a:endParaRPr lang="en-US" sz="2800" dirty="0">
              <a:latin typeface="ParashSushreeMJ" panose="00000400000000000000" pitchFamily="2" charset="0"/>
              <a:ea typeface="Times New Roman"/>
              <a:cs typeface="ParashSushreeMJ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  4. 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Uªvt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†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jv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mvBW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I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nvB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mvBW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mwVK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fv‡e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mbv³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Ki‡Z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n‡e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|</a:t>
            </a:r>
            <a:endParaRPr lang="en-US" sz="2800" dirty="0">
              <a:latin typeface="ParashSushreeMJ" panose="00000400000000000000" pitchFamily="2" charset="0"/>
              <a:ea typeface="Times New Roman"/>
              <a:cs typeface="ParashSushreeMJ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  5.  †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jv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mvBW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mieivn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Ges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nvB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mvBW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I‡cb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_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vK‡e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|</a:t>
            </a:r>
            <a:endParaRPr lang="en-US" sz="2800" dirty="0">
              <a:latin typeface="ParashSushreeMJ" panose="00000400000000000000" pitchFamily="2" charset="0"/>
              <a:ea typeface="Times New Roman"/>
              <a:cs typeface="ParashSushreeMJ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  6. 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nvB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mvBW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kU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©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Kiv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Pj‡e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bv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Ges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cÖ‡qvRb‡ev‡a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  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nvB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mvB‡W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nvB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‡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i‡Äi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†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fvë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wgUvi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e¨envi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Kiv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†</a:t>
            </a:r>
            <a:r>
              <a:rPr lang="en-US" sz="28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h‡Z</a:t>
            </a:r>
            <a:r>
              <a:rPr lang="en-US" sz="28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 </a:t>
            </a:r>
            <a:r>
              <a:rPr lang="en-US" sz="2400" b="1" dirty="0" err="1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cv‡i</a:t>
            </a:r>
            <a:r>
              <a:rPr lang="en-US" sz="2400" b="1" dirty="0">
                <a:latin typeface="ParashSushreeMJ" panose="00000400000000000000" pitchFamily="2" charset="0"/>
                <a:ea typeface="Times New Roman"/>
                <a:cs typeface="ParashSushreeMJ" panose="00000400000000000000" pitchFamily="2" charset="0"/>
              </a:rPr>
              <a:t>|</a:t>
            </a:r>
          </a:p>
          <a:p>
            <a:pPr>
              <a:lnSpc>
                <a:spcPct val="150000"/>
              </a:lnSpc>
            </a:pPr>
            <a:endParaRPr lang="en-US" sz="2400" b="1" dirty="0">
              <a:effectLst/>
              <a:latin typeface="SutonnyMJ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SutonnyMJ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sz="2000" b="1" dirty="0">
              <a:effectLst/>
              <a:latin typeface="SutonnyMJ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699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GKwU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GK †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dR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UªvÝdigv‡ii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I‡cb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mvwK©U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Uó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m¤úbœ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KiY</a:t>
            </a:r>
            <a:r>
              <a:rPr lang="en-US" sz="3200" b="1" dirty="0">
                <a:solidFill>
                  <a:prstClr val="black"/>
                </a:solidFill>
                <a:latin typeface="BrahmaputraMJ" pitchFamily="2" charset="0"/>
                <a:ea typeface="Times New Roman"/>
                <a:cs typeface="BrahmaputraMJ" pitchFamily="2" charset="0"/>
              </a:rPr>
              <a:t>|</a:t>
            </a:r>
            <a:endParaRPr lang="en-US" dirty="0">
              <a:latin typeface="BrahmaputraMJ" pitchFamily="2" charset="0"/>
              <a:cs typeface="BrahmaputraMJ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867400"/>
          </a:xfrm>
        </p:spPr>
        <p:txBody>
          <a:bodyPr>
            <a:normAutofit fontScale="47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0" b="1" u="sng" dirty="0">
              <a:latin typeface="SutonnyMJ"/>
              <a:ea typeface="Times New Roman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4000" b="1" u="sng" dirty="0">
              <a:latin typeface="SutonnyMJ"/>
              <a:ea typeface="Times New Roman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7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cÖk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œ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t</a:t>
            </a:r>
            <a:endParaRPr lang="en-US" sz="67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700" b="1" dirty="0">
                <a:latin typeface="Times New Roman"/>
                <a:ea typeface="Times New Roman"/>
              </a:rPr>
              <a:t>1.</a:t>
            </a:r>
            <a:r>
              <a:rPr lang="en-US" sz="6700" b="1" dirty="0">
                <a:latin typeface="SutonnyMJ"/>
                <a:ea typeface="Times New Roman"/>
                <a:cs typeface="Times New Roman"/>
              </a:rPr>
              <a:t>  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UªvÝdigv‡ii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6700" b="1" dirty="0">
                <a:latin typeface="Algerian" panose="04020705040A02060702" pitchFamily="82" charset="0"/>
                <a:ea typeface="Times New Roman"/>
              </a:rPr>
              <a:t>Open </a:t>
            </a:r>
            <a:r>
              <a:rPr lang="en-US" sz="6700" b="1" dirty="0" err="1">
                <a:latin typeface="Algerian" panose="04020705040A02060702" pitchFamily="82" charset="0"/>
                <a:ea typeface="Times New Roman"/>
              </a:rPr>
              <a:t>ckt</a:t>
            </a:r>
            <a:r>
              <a:rPr lang="en-US" sz="6700" b="1" dirty="0">
                <a:latin typeface="Algerian" panose="04020705040A02060702" pitchFamily="82" charset="0"/>
                <a:ea typeface="Times New Roman"/>
              </a:rPr>
              <a:t> test  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‡Kb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Kiv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nq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 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  <a:sym typeface="Symbol"/>
              </a:rPr>
              <a:t></a:t>
            </a:r>
            <a:endParaRPr lang="en-US" sz="67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700" b="1" dirty="0">
                <a:latin typeface="Times New Roman"/>
                <a:ea typeface="Times New Roman"/>
              </a:rPr>
              <a:t>2</a:t>
            </a:r>
            <a:r>
              <a:rPr lang="en-US" sz="6700" b="1" dirty="0">
                <a:latin typeface="Stencil" panose="040409050D0802020404" pitchFamily="82" charset="0"/>
                <a:ea typeface="Times New Roman"/>
              </a:rPr>
              <a:t>.  Open </a:t>
            </a:r>
            <a:r>
              <a:rPr lang="en-US" sz="6700" b="1" dirty="0" err="1">
                <a:latin typeface="Stencil" panose="040409050D0802020404" pitchFamily="82" charset="0"/>
                <a:ea typeface="Times New Roman"/>
              </a:rPr>
              <a:t>ckt</a:t>
            </a:r>
            <a:r>
              <a:rPr lang="en-US" sz="6700" b="1" dirty="0">
                <a:latin typeface="Stencil" panose="040409050D0802020404" pitchFamily="82" charset="0"/>
                <a:ea typeface="Times New Roman"/>
              </a:rPr>
              <a:t> test 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n‡Z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wK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wK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Z_¨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cvIqv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hvq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  <a:sym typeface="Symbol"/>
              </a:rPr>
              <a:t></a:t>
            </a:r>
            <a:endParaRPr lang="en-US" sz="67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22860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700" b="1" dirty="0">
                <a:latin typeface="Times New Roman"/>
                <a:ea typeface="Times New Roman"/>
              </a:rPr>
              <a:t>3.  </a:t>
            </a:r>
            <a:r>
              <a:rPr lang="en-US" sz="6700" b="1" dirty="0">
                <a:latin typeface="Algerian" panose="04020705040A02060702" pitchFamily="82" charset="0"/>
                <a:ea typeface="Times New Roman"/>
              </a:rPr>
              <a:t>Open </a:t>
            </a:r>
            <a:r>
              <a:rPr lang="en-US" sz="6700" b="1" dirty="0" err="1">
                <a:latin typeface="Algerian" panose="04020705040A02060702" pitchFamily="82" charset="0"/>
                <a:ea typeface="Times New Roman"/>
              </a:rPr>
              <a:t>ckt</a:t>
            </a:r>
            <a:r>
              <a:rPr lang="en-US" sz="6700" b="1" dirty="0">
                <a:latin typeface="Algerian" panose="04020705040A02060702" pitchFamily="82" charset="0"/>
                <a:ea typeface="Times New Roman"/>
              </a:rPr>
              <a:t> test 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Kivi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mgq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wK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mZ</a:t>
            </a:r>
            <a:r>
              <a:rPr lang="en-US" sz="6700" b="1" err="1">
                <a:latin typeface="BrahmaputraMJ" pitchFamily="2" charset="0"/>
                <a:ea typeface="Times New Roman"/>
                <a:cs typeface="BrahmaputraMJ" pitchFamily="2" charset="0"/>
              </a:rPr>
              <a:t>©</a:t>
            </a:r>
            <a:r>
              <a:rPr lang="en-US" sz="6700" b="1">
                <a:latin typeface="BrahmaputraMJ" pitchFamily="2" charset="0"/>
                <a:ea typeface="Times New Roman"/>
                <a:cs typeface="BrahmaputraMJ" pitchFamily="2" charset="0"/>
              </a:rPr>
              <a:t>KZv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Aej¥b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Kiv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nq </a:t>
            </a:r>
            <a:r>
              <a:rPr lang="en-US" sz="6700" b="1" dirty="0" err="1">
                <a:latin typeface="BrahmaputraMJ" pitchFamily="2" charset="0"/>
                <a:ea typeface="Times New Roman"/>
                <a:cs typeface="BrahmaputraMJ" pitchFamily="2" charset="0"/>
              </a:rPr>
              <a:t>Ges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 †Kb 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  <a:sym typeface="Symbol"/>
              </a:rPr>
              <a:t></a:t>
            </a:r>
            <a:endParaRPr lang="en-US" sz="67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7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DËi</a:t>
            </a:r>
            <a:r>
              <a:rPr lang="en-US" sz="67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6700" b="1" dirty="0">
                <a:latin typeface="BrahmaputraMJ" pitchFamily="2" charset="0"/>
                <a:ea typeface="Times New Roman"/>
                <a:cs typeface="BrahmaputraMJ" pitchFamily="2" charset="0"/>
              </a:rPr>
              <a:t>t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9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gšÍe</a:t>
            </a:r>
            <a:r>
              <a:rPr lang="en-US" sz="5900" b="1" u="sng" dirty="0">
                <a:latin typeface="BrahmaputraMJ" pitchFamily="2" charset="0"/>
                <a:ea typeface="Times New Roman"/>
                <a:cs typeface="BrahmaputraMJ" pitchFamily="2" charset="0"/>
              </a:rPr>
              <a:t>¨ </a:t>
            </a:r>
            <a:r>
              <a:rPr lang="en-US" sz="5900" b="1" dirty="0">
                <a:latin typeface="BrahmaputraMJ" pitchFamily="2" charset="0"/>
                <a:ea typeface="Times New Roman"/>
                <a:cs typeface="BrahmaputraMJ" pitchFamily="2" charset="0"/>
              </a:rPr>
              <a:t>t</a:t>
            </a:r>
            <a:endParaRPr lang="en-US" sz="34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latin typeface="BrahmaputraMJ" pitchFamily="2" charset="0"/>
                <a:ea typeface="Times New Roman"/>
                <a:cs typeface="BrahmaputraMJ" pitchFamily="2" charset="0"/>
              </a:rPr>
              <a:t> </a:t>
            </a:r>
            <a:endParaRPr lang="en-US" sz="21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300" b="1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300" b="1" u="sng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400" b="1" u="sng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400" b="1" u="sng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51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Abykxjb</a:t>
            </a:r>
            <a:r>
              <a:rPr lang="en-US" sz="51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51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k‡l</a:t>
            </a:r>
            <a:r>
              <a:rPr lang="en-US" sz="51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51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cÖ‡kœvËimn</a:t>
            </a:r>
            <a:r>
              <a:rPr lang="en-US" sz="51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51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kxUwU</a:t>
            </a:r>
            <a:r>
              <a:rPr lang="en-US" sz="51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51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K¬vm</a:t>
            </a:r>
            <a:r>
              <a:rPr lang="en-US" sz="51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51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w</a:t>
            </a:r>
            <a:r>
              <a:rPr lang="en-US" sz="42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k</a:t>
            </a:r>
            <a:r>
              <a:rPr lang="en-US" sz="4200" b="1" u="sng" dirty="0">
                <a:latin typeface="BrahmaputraMJ" pitchFamily="2" charset="0"/>
                <a:ea typeface="Times New Roman"/>
                <a:cs typeface="BrahmaputraMJ" pitchFamily="2" charset="0"/>
              </a:rPr>
              <a:t>¶‡Ki </a:t>
            </a:r>
            <a:r>
              <a:rPr lang="en-US" sz="42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wbKU</a:t>
            </a:r>
            <a:r>
              <a:rPr lang="en-US" sz="42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42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Rgv</a:t>
            </a:r>
            <a:r>
              <a:rPr lang="en-US" sz="42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`</a:t>
            </a:r>
            <a:r>
              <a:rPr lang="en-US" sz="42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vI</a:t>
            </a:r>
            <a:r>
              <a:rPr lang="en-US" sz="4200" b="1" u="sng" dirty="0">
                <a:latin typeface="BrahmaputraMJ" pitchFamily="2" charset="0"/>
                <a:ea typeface="Times New Roman"/>
                <a:cs typeface="BrahmaputraMJ" pitchFamily="2" charset="0"/>
              </a:rPr>
              <a:t>|</a:t>
            </a:r>
            <a:endParaRPr lang="en-US" sz="34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95800"/>
            <a:ext cx="2286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86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"/>
            <a:ext cx="8839200" cy="990600"/>
          </a:xfrm>
        </p:spPr>
        <p:txBody>
          <a:bodyPr/>
          <a:lstStyle/>
          <a:p>
            <a:r>
              <a:rPr lang="bn-BD" dirty="0">
                <a:solidFill>
                  <a:srgbClr val="00B0F0"/>
                </a:solidFill>
              </a:rPr>
              <a:t>ধন্যবাদ</a:t>
            </a:r>
            <a:r>
              <a:rPr lang="bn-BD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1" y="3535194"/>
            <a:ext cx="3352800" cy="50340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14400" dirty="0">
                <a:solidFill>
                  <a:srgbClr val="FF0000"/>
                </a:solidFill>
              </a:rPr>
              <a:t>THANKS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6477000"/>
            <a:ext cx="7010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 P GANGULY  INSTRUCTOR (ELEC.) JESSORE POLYTECHNIC INSTITUTE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990601"/>
            <a:ext cx="3352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5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E337F2-A2D8-4BE0-AD0A-870E0414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17C3218-2264-4018-B543-88E739B12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96200" cy="4678363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631F13D-80D1-49CA-A206-5FBF67C7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61981"/>
            <a:ext cx="2990850" cy="2178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1F5A919-4E14-4AFC-9E1C-08817DB6B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56" y="4657861"/>
            <a:ext cx="2590800" cy="2171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F173A5E-D2EA-4234-A46E-509DD5E45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656" y="4678363"/>
            <a:ext cx="2830344" cy="21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63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990600"/>
          </a:xfrm>
        </p:spPr>
        <p:txBody>
          <a:bodyPr>
            <a:normAutofit fontScale="90000"/>
          </a:bodyPr>
          <a:lstStyle/>
          <a:p>
            <a:pPr algn="l">
              <a:spcBef>
                <a:spcPts val="0"/>
              </a:spcBef>
            </a:pPr>
            <a:r>
              <a:rPr lang="en-US" sz="3600" b="1" i="1" u="sng" dirty="0" err="1">
                <a:latin typeface="ChandrabatiMJ" pitchFamily="2" charset="0"/>
                <a:ea typeface="Times New Roman"/>
                <a:cs typeface="ChandrabatiMJ" pitchFamily="2" charset="0"/>
              </a:rPr>
              <a:t>Gwm</a:t>
            </a:r>
            <a:r>
              <a:rPr lang="en-US" sz="3600" b="1" i="1" u="sng" dirty="0">
                <a:latin typeface="ChandrabatiMJ" pitchFamily="2" charset="0"/>
                <a:ea typeface="Times New Roman"/>
                <a:cs typeface="ChandrabatiMJ" pitchFamily="2" charset="0"/>
              </a:rPr>
              <a:t> †</a:t>
            </a:r>
            <a:r>
              <a:rPr lang="en-US" sz="3600" b="1" i="1" u="sng" dirty="0" err="1">
                <a:latin typeface="ChandrabatiMJ" pitchFamily="2" charset="0"/>
                <a:ea typeface="Times New Roman"/>
                <a:cs typeface="ChandrabatiMJ" pitchFamily="2" charset="0"/>
              </a:rPr>
              <a:t>gwkbm</a:t>
            </a:r>
            <a:r>
              <a:rPr lang="en-US" sz="3600" b="1" i="1" u="sng" dirty="0">
                <a:latin typeface="ChandrabatiMJ" pitchFamily="2" charset="0"/>
                <a:ea typeface="Times New Roman"/>
                <a:cs typeface="ChandrabatiMJ" pitchFamily="2" charset="0"/>
              </a:rPr>
              <a:t>&amp; Ñ 1 (</a:t>
            </a:r>
            <a:r>
              <a:rPr lang="en-US" sz="3600" b="1" i="1" u="sng" dirty="0" err="1">
                <a:latin typeface="ChandrabatiMJ" pitchFamily="2" charset="0"/>
                <a:ea typeface="Times New Roman"/>
                <a:cs typeface="ChandrabatiMJ" pitchFamily="2" charset="0"/>
              </a:rPr>
              <a:t>welq</a:t>
            </a:r>
            <a:r>
              <a:rPr lang="en-US" sz="3600" b="1" i="1" u="sng" dirty="0">
                <a:latin typeface="ChandrabatiMJ" pitchFamily="2" charset="0"/>
                <a:ea typeface="Times New Roman"/>
                <a:cs typeface="ChandrabatiMJ" pitchFamily="2" charset="0"/>
              </a:rPr>
              <a:t> †KvW-66761)</a:t>
            </a:r>
            <a:r>
              <a:rPr lang="en-US" sz="2200" b="1" dirty="0">
                <a:latin typeface="ChandrabatiMJ" pitchFamily="2" charset="0"/>
                <a:ea typeface="Times New Roman"/>
                <a:cs typeface="ChandrabatiMJ" pitchFamily="2" charset="0"/>
              </a:rPr>
              <a:t/>
            </a:r>
            <a:br>
              <a:rPr lang="en-US" sz="2200" b="1" dirty="0">
                <a:latin typeface="ChandrabatiMJ" pitchFamily="2" charset="0"/>
                <a:ea typeface="Times New Roman"/>
                <a:cs typeface="ChandrabatiMJ" pitchFamily="2" charset="0"/>
              </a:rPr>
            </a:br>
            <a:r>
              <a:rPr lang="en-US" sz="3600" b="1" dirty="0">
                <a:latin typeface="ChandrabatiMJ" pitchFamily="2" charset="0"/>
                <a:ea typeface="Times New Roman"/>
                <a:cs typeface="ChandrabatiMJ" pitchFamily="2" charset="0"/>
              </a:rPr>
              <a:t>Re </a:t>
            </a:r>
            <a:r>
              <a:rPr lang="en-US" sz="3600" b="1" dirty="0" err="1">
                <a:latin typeface="ChandrabatiMJ" pitchFamily="2" charset="0"/>
                <a:ea typeface="Times New Roman"/>
                <a:cs typeface="ChandrabatiMJ" pitchFamily="2" charset="0"/>
              </a:rPr>
              <a:t>bs</a:t>
            </a:r>
            <a:r>
              <a:rPr lang="en-US" sz="3600" b="1" dirty="0">
                <a:latin typeface="ChandrabatiMJ" pitchFamily="2" charset="0"/>
                <a:ea typeface="Times New Roman"/>
                <a:cs typeface="ChandrabatiMJ" pitchFamily="2" charset="0"/>
              </a:rPr>
              <a:t> </a:t>
            </a:r>
            <a:r>
              <a:rPr lang="en-US" sz="3600" b="1" dirty="0" smtClean="0">
                <a:latin typeface="ChandrabatiMJ" pitchFamily="2" charset="0"/>
                <a:ea typeface="Times New Roman"/>
                <a:cs typeface="ChandrabatiMJ" pitchFamily="2" charset="0"/>
              </a:rPr>
              <a:t>02</a:t>
            </a:r>
            <a:endParaRPr lang="en-US" sz="3600" b="1" dirty="0">
              <a:latin typeface="ChandrabatiMJ" pitchFamily="2" charset="0"/>
              <a:cs typeface="ChandrabatiMJ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u="sng" dirty="0">
              <a:latin typeface="SutonnyMJ"/>
              <a:ea typeface="Times New Roman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u="sng" dirty="0" err="1">
                <a:latin typeface="SumeshwariMJ" pitchFamily="2" charset="0"/>
                <a:ea typeface="Times New Roman"/>
                <a:cs typeface="SumeshwariMJ" pitchFamily="2" charset="0"/>
              </a:rPr>
              <a:t>R‡ei</a:t>
            </a:r>
            <a:r>
              <a:rPr lang="en-US" b="1" u="sng" dirty="0"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b="1" u="sng" dirty="0" err="1">
                <a:latin typeface="SumeshwariMJ" pitchFamily="2" charset="0"/>
                <a:ea typeface="Times New Roman"/>
                <a:cs typeface="SumeshwariMJ" pitchFamily="2" charset="0"/>
              </a:rPr>
              <a:t>bvg</a:t>
            </a:r>
            <a:r>
              <a:rPr lang="en-US" b="1" dirty="0">
                <a:latin typeface="SumeshwariMJ" pitchFamily="2" charset="0"/>
                <a:ea typeface="Times New Roman"/>
                <a:cs typeface="SumeshwariMJ" pitchFamily="2" charset="0"/>
              </a:rPr>
              <a:t> t </a:t>
            </a:r>
            <a:r>
              <a:rPr lang="en-US" b="1" dirty="0" err="1">
                <a:latin typeface="SumeshwariMJ" pitchFamily="2" charset="0"/>
                <a:ea typeface="Times New Roman"/>
                <a:cs typeface="SumeshwariMJ" pitchFamily="2" charset="0"/>
              </a:rPr>
              <a:t>GKwU</a:t>
            </a:r>
            <a:r>
              <a:rPr lang="en-US" b="1" dirty="0">
                <a:latin typeface="SumeshwariMJ" pitchFamily="2" charset="0"/>
                <a:ea typeface="Times New Roman"/>
                <a:cs typeface="SumeshwariMJ" pitchFamily="2" charset="0"/>
              </a:rPr>
              <a:t> GK †</a:t>
            </a:r>
            <a:r>
              <a:rPr lang="en-US" b="1" dirty="0" err="1">
                <a:latin typeface="SumeshwariMJ" pitchFamily="2" charset="0"/>
                <a:ea typeface="Times New Roman"/>
                <a:cs typeface="SumeshwariMJ" pitchFamily="2" charset="0"/>
              </a:rPr>
              <a:t>dR</a:t>
            </a:r>
            <a:r>
              <a:rPr lang="en-US" b="1" dirty="0"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b="1" dirty="0" err="1">
                <a:latin typeface="SumeshwariMJ" pitchFamily="2" charset="0"/>
                <a:ea typeface="Times New Roman"/>
                <a:cs typeface="SumeshwariMJ" pitchFamily="2" charset="0"/>
              </a:rPr>
              <a:t>UªvÝdigv‡ii</a:t>
            </a:r>
            <a:r>
              <a:rPr lang="en-US" b="1" dirty="0"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b="1" dirty="0" err="1">
                <a:latin typeface="SumeshwariMJ" pitchFamily="2" charset="0"/>
                <a:ea typeface="Times New Roman"/>
                <a:cs typeface="SumeshwariMJ" pitchFamily="2" charset="0"/>
              </a:rPr>
              <a:t>I‡cb</a:t>
            </a:r>
            <a:r>
              <a:rPr lang="en-US" b="1" dirty="0"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b="1" dirty="0" err="1">
                <a:latin typeface="SumeshwariMJ" pitchFamily="2" charset="0"/>
                <a:ea typeface="Times New Roman"/>
                <a:cs typeface="SumeshwariMJ" pitchFamily="2" charset="0"/>
              </a:rPr>
              <a:t>mvwK©U</a:t>
            </a:r>
            <a:r>
              <a:rPr lang="en-US" b="1" dirty="0">
                <a:latin typeface="SumeshwariMJ" pitchFamily="2" charset="0"/>
                <a:ea typeface="Times New Roman"/>
                <a:cs typeface="SumeshwariMJ" pitchFamily="2" charset="0"/>
              </a:rPr>
              <a:t> †</a:t>
            </a:r>
            <a:r>
              <a:rPr lang="en-US" b="1" dirty="0" err="1">
                <a:latin typeface="SumeshwariMJ" pitchFamily="2" charset="0"/>
                <a:ea typeface="Times New Roman"/>
                <a:cs typeface="SumeshwariMJ" pitchFamily="2" charset="0"/>
              </a:rPr>
              <a:t>Uó</a:t>
            </a:r>
            <a:r>
              <a:rPr lang="en-US" b="1" dirty="0">
                <a:latin typeface="SumeshwariMJ" pitchFamily="2" charset="0"/>
                <a:ea typeface="Times New Roman"/>
                <a:cs typeface="SumeshwariMJ" pitchFamily="2" charset="0"/>
              </a:rPr>
              <a:t>   </a:t>
            </a:r>
            <a:r>
              <a:rPr lang="en-US" b="1" dirty="0" err="1">
                <a:latin typeface="SumeshwariMJ" pitchFamily="2" charset="0"/>
                <a:ea typeface="Times New Roman"/>
                <a:cs typeface="SumeshwariMJ" pitchFamily="2" charset="0"/>
              </a:rPr>
              <a:t>m¤úbœ</a:t>
            </a:r>
            <a:r>
              <a:rPr lang="en-US" b="1" dirty="0"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b="1" dirty="0" err="1">
                <a:latin typeface="SumeshwariMJ" pitchFamily="2" charset="0"/>
                <a:ea typeface="Times New Roman"/>
                <a:cs typeface="SumeshwariMJ" pitchFamily="2" charset="0"/>
              </a:rPr>
              <a:t>KiY</a:t>
            </a:r>
            <a:r>
              <a:rPr lang="en-US" b="1" dirty="0">
                <a:latin typeface="SumeshwariMJ" pitchFamily="2" charset="0"/>
                <a:ea typeface="Times New Roman"/>
                <a:cs typeface="SumeshwariMJ" pitchFamily="2" charset="0"/>
              </a:rPr>
              <a:t>|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u="sng" dirty="0" err="1">
                <a:latin typeface="SumeshwariMJ" pitchFamily="2" charset="0"/>
                <a:ea typeface="Times New Roman"/>
                <a:cs typeface="SumeshwariMJ" pitchFamily="2" charset="0"/>
              </a:rPr>
              <a:t>D‡Ïk</a:t>
            </a:r>
            <a:r>
              <a:rPr lang="en-US" sz="3000" b="1" u="sng" dirty="0">
                <a:latin typeface="SumeshwariMJ" pitchFamily="2" charset="0"/>
                <a:ea typeface="Times New Roman"/>
                <a:cs typeface="SumeshwariMJ" pitchFamily="2" charset="0"/>
              </a:rPr>
              <a:t>¨</a:t>
            </a:r>
            <a:r>
              <a:rPr lang="en-US" sz="3000" b="1" dirty="0">
                <a:latin typeface="SumeshwariMJ" pitchFamily="2" charset="0"/>
                <a:ea typeface="Times New Roman"/>
                <a:cs typeface="SumeshwariMJ" pitchFamily="2" charset="0"/>
              </a:rPr>
              <a:t> t  </a:t>
            </a:r>
            <a:endParaRPr lang="en-US" sz="1900" dirty="0">
              <a:latin typeface="SumeshwariMJ" pitchFamily="2" charset="0"/>
              <a:ea typeface="Times New Roman"/>
              <a:cs typeface="Sumeshwari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000" b="1" u="sng" dirty="0" err="1">
                <a:latin typeface="SumeshwariMJ" pitchFamily="2" charset="0"/>
                <a:ea typeface="Times New Roman"/>
                <a:cs typeface="SumeshwariMJ" pitchFamily="2" charset="0"/>
              </a:rPr>
              <a:t>weeiY</a:t>
            </a:r>
            <a:r>
              <a:rPr lang="en-US" sz="3000" b="1" dirty="0" err="1">
                <a:latin typeface="SumeshwariMJ" pitchFamily="2" charset="0"/>
                <a:ea typeface="Times New Roman"/>
                <a:cs typeface="SumeshwariMJ" pitchFamily="2" charset="0"/>
              </a:rPr>
              <a:t>t</a:t>
            </a:r>
            <a:endParaRPr lang="en-US" sz="1900" dirty="0">
              <a:latin typeface="SumeshwariMJ" pitchFamily="2" charset="0"/>
              <a:ea typeface="Times New Roman"/>
              <a:cs typeface="Sumeshwari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000" b="1" u="sng" dirty="0" err="1">
                <a:latin typeface="SumeshwariMJ" pitchFamily="2" charset="0"/>
                <a:ea typeface="Times New Roman"/>
                <a:cs typeface="SumeshwariMJ" pitchFamily="2" charset="0"/>
              </a:rPr>
              <a:t>m~Î</a:t>
            </a:r>
            <a:r>
              <a:rPr lang="en-US" sz="3000" b="1" u="sng" dirty="0">
                <a:latin typeface="SumeshwariMJ" pitchFamily="2" charset="0"/>
                <a:ea typeface="Times New Roman"/>
                <a:cs typeface="SumeshwariMJ" pitchFamily="2" charset="0"/>
              </a:rPr>
              <a:t> t-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3000" b="1" u="sng" dirty="0">
              <a:latin typeface="SutonnyMJ"/>
              <a:ea typeface="Times New Roman"/>
              <a:cs typeface="Times New Roman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3000" b="1" u="sng" dirty="0">
              <a:latin typeface="SutonnyMJ"/>
              <a:ea typeface="Times New Roman"/>
              <a:cs typeface="Times New Roman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1219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657600"/>
            <a:ext cx="5867401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FBC4C1-05AA-4104-9F9B-8378B3E04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1828800"/>
            <a:ext cx="624894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1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990600"/>
          </a:xfrm>
        </p:spPr>
        <p:txBody>
          <a:bodyPr>
            <a:normAutofit fontScale="90000"/>
          </a:bodyPr>
          <a:lstStyle/>
          <a:p>
            <a:pPr algn="l">
              <a:spcBef>
                <a:spcPts val="0"/>
              </a:spcBef>
            </a:pPr>
            <a:r>
              <a:rPr lang="en-US" sz="3600" i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Gwm</a:t>
            </a:r>
            <a:r>
              <a:rPr lang="en-US" sz="3600" i="1" u="sng" dirty="0"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3600" i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gwkbm</a:t>
            </a:r>
            <a:r>
              <a:rPr lang="en-US" sz="3600" i="1" u="sng" dirty="0">
                <a:latin typeface="BrahmaputraMJ" pitchFamily="2" charset="0"/>
                <a:ea typeface="Times New Roman"/>
                <a:cs typeface="BrahmaputraMJ" pitchFamily="2" charset="0"/>
              </a:rPr>
              <a:t>&amp; Ñ 1 (</a:t>
            </a:r>
            <a:r>
              <a:rPr lang="en-US" sz="3600" i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welq</a:t>
            </a:r>
            <a:r>
              <a:rPr lang="en-US" sz="3600" i="1" u="sng" dirty="0"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3600" i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KvW</a:t>
            </a:r>
            <a:r>
              <a:rPr lang="en-US" sz="3600" i="1" u="sng" dirty="0">
                <a:latin typeface="BrahmaputraMJ" pitchFamily="2" charset="0"/>
                <a:ea typeface="Times New Roman"/>
                <a:cs typeface="BrahmaputraMJ" pitchFamily="2" charset="0"/>
              </a:rPr>
              <a:t>- 66761</a:t>
            </a:r>
            <a:r>
              <a:rPr lang="en-US" sz="4000" i="1" u="sng" dirty="0">
                <a:latin typeface="BrahmaputraMJ" pitchFamily="2" charset="0"/>
                <a:ea typeface="Times New Roman"/>
                <a:cs typeface="BrahmaputraMJ" pitchFamily="2" charset="0"/>
              </a:rPr>
              <a:t>)</a:t>
            </a:r>
            <a:r>
              <a:rPr lang="en-US" sz="2700" dirty="0">
                <a:latin typeface="BrahmaputraMJ" pitchFamily="2" charset="0"/>
                <a:ea typeface="Times New Roman"/>
                <a:cs typeface="BrahmaputraMJ" pitchFamily="2" charset="0"/>
              </a:rPr>
              <a:t/>
            </a:r>
            <a:br>
              <a:rPr lang="en-US" sz="2700" dirty="0">
                <a:latin typeface="BrahmaputraMJ" pitchFamily="2" charset="0"/>
                <a:ea typeface="Times New Roman"/>
                <a:cs typeface="BrahmaputraMJ" pitchFamily="2" charset="0"/>
              </a:rPr>
            </a:br>
            <a:r>
              <a:rPr lang="en-US" sz="3600" b="1" dirty="0">
                <a:latin typeface="BrahmaputraMJ" pitchFamily="2" charset="0"/>
                <a:ea typeface="Times New Roman"/>
                <a:cs typeface="BrahmaputraMJ" pitchFamily="2" charset="0"/>
              </a:rPr>
              <a:t>Re </a:t>
            </a:r>
            <a:r>
              <a:rPr lang="en-US" sz="3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bs</a:t>
            </a:r>
            <a:r>
              <a:rPr lang="en-US" sz="36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600" b="1" dirty="0" smtClean="0">
                <a:latin typeface="BrahmaputraMJ" pitchFamily="2" charset="0"/>
                <a:ea typeface="Times New Roman"/>
                <a:cs typeface="BrahmaputraMJ" pitchFamily="2" charset="0"/>
              </a:rPr>
              <a:t>02</a:t>
            </a:r>
            <a:endParaRPr lang="en-US" sz="3600" dirty="0">
              <a:latin typeface="BrahmaputraMJ" pitchFamily="2" charset="0"/>
              <a:cs typeface="BrahmaputraMJ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u="sng" dirty="0">
              <a:latin typeface="SutonnyMJ"/>
              <a:ea typeface="Times New Roman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R‡ei</a:t>
            </a:r>
            <a:r>
              <a:rPr lang="en-US" b="1" u="sng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bvg</a:t>
            </a: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 t </a:t>
            </a:r>
            <a:r>
              <a:rPr lang="en-US" b="1" dirty="0" err="1">
                <a:latin typeface="BrahmaputraMJ" pitchFamily="2" charset="0"/>
                <a:ea typeface="Times New Roman"/>
                <a:cs typeface="BrahmaputraMJ" pitchFamily="2" charset="0"/>
              </a:rPr>
              <a:t>GKwU</a:t>
            </a: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 GK †</a:t>
            </a:r>
            <a:r>
              <a:rPr lang="en-US" b="1" dirty="0" err="1">
                <a:latin typeface="BrahmaputraMJ" pitchFamily="2" charset="0"/>
                <a:ea typeface="Times New Roman"/>
                <a:cs typeface="BrahmaputraMJ" pitchFamily="2" charset="0"/>
              </a:rPr>
              <a:t>dR</a:t>
            </a: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b="1" dirty="0" err="1">
                <a:latin typeface="BrahmaputraMJ" pitchFamily="2" charset="0"/>
                <a:ea typeface="Times New Roman"/>
                <a:cs typeface="BrahmaputraMJ" pitchFamily="2" charset="0"/>
              </a:rPr>
              <a:t>UªvÝdigv‡ii</a:t>
            </a: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b="1" dirty="0" err="1">
                <a:latin typeface="BrahmaputraMJ" pitchFamily="2" charset="0"/>
                <a:ea typeface="Times New Roman"/>
                <a:cs typeface="BrahmaputraMJ" pitchFamily="2" charset="0"/>
              </a:rPr>
              <a:t>I‡cb</a:t>
            </a: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b="1" dirty="0" err="1">
                <a:latin typeface="BrahmaputraMJ" pitchFamily="2" charset="0"/>
                <a:ea typeface="Times New Roman"/>
                <a:cs typeface="BrahmaputraMJ" pitchFamily="2" charset="0"/>
              </a:rPr>
              <a:t>mvwK©U</a:t>
            </a: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b="1" dirty="0" err="1">
                <a:latin typeface="BrahmaputraMJ" pitchFamily="2" charset="0"/>
                <a:ea typeface="Times New Roman"/>
                <a:cs typeface="BrahmaputraMJ" pitchFamily="2" charset="0"/>
              </a:rPr>
              <a:t>Uó</a:t>
            </a: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               </a:t>
            </a:r>
            <a:r>
              <a:rPr lang="en-US" b="1" dirty="0" err="1">
                <a:latin typeface="BrahmaputraMJ" pitchFamily="2" charset="0"/>
                <a:ea typeface="Times New Roman"/>
                <a:cs typeface="BrahmaputraMJ" pitchFamily="2" charset="0"/>
              </a:rPr>
              <a:t>m¤úbœ</a:t>
            </a: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b="1" dirty="0" err="1">
                <a:latin typeface="BrahmaputraMJ" pitchFamily="2" charset="0"/>
                <a:ea typeface="Times New Roman"/>
                <a:cs typeface="BrahmaputraMJ" pitchFamily="2" charset="0"/>
              </a:rPr>
              <a:t>KiY</a:t>
            </a: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|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D‡Ïk</a:t>
            </a:r>
            <a:r>
              <a:rPr lang="en-US" sz="3000" b="1" u="sng" dirty="0">
                <a:latin typeface="BrahmaputraMJ" pitchFamily="2" charset="0"/>
                <a:ea typeface="Times New Roman"/>
                <a:cs typeface="BrahmaputraMJ" pitchFamily="2" charset="0"/>
              </a:rPr>
              <a:t>¨</a:t>
            </a:r>
            <a:r>
              <a:rPr lang="en-US" sz="3000" b="1" dirty="0">
                <a:latin typeface="BrahmaputraMJ" pitchFamily="2" charset="0"/>
                <a:ea typeface="Times New Roman"/>
                <a:cs typeface="BrahmaputraMJ" pitchFamily="2" charset="0"/>
              </a:rPr>
              <a:t> t 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†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Kvi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jm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evwni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KiY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Ges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jvW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k~b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¨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PvwiwÎK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¸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bvejx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m¤ú‡K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© 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eenvwiK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Ávb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AR©b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|</a:t>
            </a:r>
            <a:r>
              <a:rPr lang="en-US" sz="30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endParaRPr lang="en-US" sz="19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0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weeiY</a:t>
            </a:r>
            <a:r>
              <a:rPr lang="en-US" sz="3000" b="1" dirty="0" err="1">
                <a:latin typeface="BrahmaputraMJ" pitchFamily="2" charset="0"/>
                <a:ea typeface="Times New Roman"/>
                <a:cs typeface="BrahmaputraMJ" pitchFamily="2" charset="0"/>
              </a:rPr>
              <a:t>t</a:t>
            </a:r>
            <a:endParaRPr lang="en-US" sz="19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0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m~Î</a:t>
            </a:r>
            <a:r>
              <a:rPr lang="en-US" sz="30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t-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†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jvWïb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¨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Ae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¯’vi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Kv‡i›U‡K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bv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jvW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Kv‡i›U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e‡j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| †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bv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jvW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Kv‡i›U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Gi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`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yÕwU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Ask,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GKwU‡K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g¨vM‡bUvBwRs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Kv‡i›U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I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IqvwK©s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Kv‡i›U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(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Kg‡cv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‡›U)|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cÖ_gZt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GB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Kv‡i›U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cÖevwnZ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nIqvi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d‡j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Pz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¤^K †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Kv‡i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g¨vM‡bwUK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d¬v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‡·i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m„wó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nq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Ges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Kvijm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N‡U| †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Kvijm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meŸ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©`v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mgvb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_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v‡K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|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KviY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mvc­vB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fv‡ëR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me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mgq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mgvb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_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v‡K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| †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jvWwenxb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Ae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¯’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vq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‡</a:t>
            </a:r>
            <a:r>
              <a:rPr lang="en-US" b="1" dirty="0" err="1">
                <a:latin typeface="BrahmaputraMJ" pitchFamily="2" charset="0"/>
                <a:ea typeface="Times New Roman"/>
                <a:cs typeface="BrahmaputraMJ" pitchFamily="2" charset="0"/>
              </a:rPr>
              <a:t>fKUi</a:t>
            </a: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 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wP‡Î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c¨vivwgUvim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†`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Lvb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dirty="0" err="1">
                <a:latin typeface="BrahmaputraMJ" pitchFamily="2" charset="0"/>
                <a:ea typeface="Times New Roman"/>
                <a:cs typeface="BrahmaputraMJ" pitchFamily="2" charset="0"/>
              </a:rPr>
              <a:t>nÕj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|</a:t>
            </a:r>
            <a:endParaRPr lang="en-US" sz="28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3000" b="1" u="sng" dirty="0">
              <a:latin typeface="SutonnyMJ"/>
              <a:ea typeface="Times New Roman"/>
              <a:cs typeface="Times New Roman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3000" b="1" u="sng" dirty="0">
              <a:latin typeface="SutonnyMJ"/>
              <a:ea typeface="Times New Roman"/>
              <a:cs typeface="Times New Roman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3000" b="1" u="sng" dirty="0">
              <a:latin typeface="SutonnyMJ"/>
              <a:ea typeface="Times New Roman"/>
              <a:cs typeface="Times New Roman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1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610600" cy="571500"/>
          </a:xfrm>
        </p:spPr>
        <p:txBody>
          <a:bodyPr>
            <a:normAutofit/>
          </a:bodyPr>
          <a:lstStyle/>
          <a:p>
            <a:pPr lvl="0" indent="-342900" algn="l">
              <a:spcBef>
                <a:spcPts val="0"/>
              </a:spcBef>
            </a:pPr>
            <a:r>
              <a:rPr lang="en-US" sz="28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GKwU</a:t>
            </a:r>
            <a:r>
              <a:rPr lang="en-US" sz="28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GK †</a:t>
            </a:r>
            <a:r>
              <a:rPr lang="en-US" sz="28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dR</a:t>
            </a:r>
            <a:r>
              <a:rPr lang="en-US" sz="28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UªvÝdigv‡ii</a:t>
            </a:r>
            <a:r>
              <a:rPr lang="en-US" sz="28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I‡cb</a:t>
            </a:r>
            <a:r>
              <a:rPr lang="en-US" sz="28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mvwK©U</a:t>
            </a:r>
            <a:r>
              <a:rPr lang="en-US" sz="28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†</a:t>
            </a:r>
            <a:r>
              <a:rPr lang="en-US" sz="28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Uó</a:t>
            </a:r>
            <a:r>
              <a:rPr lang="en-US" sz="28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m¤úbœ</a:t>
            </a:r>
            <a:r>
              <a:rPr lang="en-US" sz="28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KiY</a:t>
            </a:r>
            <a:r>
              <a:rPr lang="en-US" sz="28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|</a:t>
            </a:r>
            <a:endParaRPr lang="en-US" sz="2400" dirty="0">
              <a:solidFill>
                <a:prstClr val="black"/>
              </a:solidFill>
              <a:latin typeface="SumeshwariMJ" pitchFamily="2" charset="0"/>
              <a:ea typeface="Times New Roman"/>
              <a:cs typeface="SumeshwariMJ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>
            <a:normAutofit fontScale="32500" lnSpcReduction="20000"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70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cÖ‡qvRbxq</a:t>
            </a:r>
            <a:r>
              <a:rPr lang="en-US" sz="70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70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hš¿cvwZ</a:t>
            </a:r>
            <a:r>
              <a:rPr lang="en-US" sz="70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I </a:t>
            </a:r>
            <a:r>
              <a:rPr lang="en-US" sz="70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gvjvgvj</a:t>
            </a:r>
            <a:r>
              <a:rPr lang="en-US" sz="70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3600" b="1" dirty="0">
                <a:latin typeface="BrahmaputraMJ" pitchFamily="2" charset="0"/>
                <a:ea typeface="Times New Roman"/>
                <a:cs typeface="BrahmaputraMJ" pitchFamily="2" charset="0"/>
              </a:rPr>
              <a:t>t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5100" dirty="0">
              <a:latin typeface="Times New Roman"/>
              <a:ea typeface="Times New Roman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1. GK †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dR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UªvÝdigvi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440/ 220†fvë, 50nvR©, .5†KwfG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GKwU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86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2.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G¨vgwgUvi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 1wU  3.  ‡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fvëwgUvi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Gwm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(0- 300/150†fvt ) 2wU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86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3. 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gvwëwgUvi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ev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8600" b="1" dirty="0">
                <a:latin typeface="Algerian" panose="04020705040A02060702" pitchFamily="82" charset="0"/>
                <a:ea typeface="Times New Roman"/>
                <a:cs typeface="BrahmaputraMJ" pitchFamily="2" charset="0"/>
              </a:rPr>
              <a:t>AVO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wgUvi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 1wU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86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4.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B‡jKt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bvBd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1wU   5. Kw¤^‡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bkb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c­vqvm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© 1wU   6. †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bvR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c­vqvm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© 1wU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86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7. ¯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ŒWªvBfvi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1wU       8.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wbqb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Uóvi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1wU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9.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Bbmy‡jwUs‡Uc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cÖ‡qvRb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gZ</a:t>
            </a:r>
            <a:endParaRPr lang="en-US" sz="8600" b="1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86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10. 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Uzbwcbc­vM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5G¨vt 250 †</a:t>
            </a:r>
            <a:r>
              <a:rPr lang="en-US" sz="8600" b="1" dirty="0" err="1">
                <a:latin typeface="BrahmaputraMJ" pitchFamily="2" charset="0"/>
                <a:ea typeface="Times New Roman"/>
                <a:cs typeface="BrahmaputraMJ" pitchFamily="2" charset="0"/>
              </a:rPr>
              <a:t>fvt</a:t>
            </a:r>
            <a:r>
              <a:rPr lang="en-US" sz="8600" b="1" dirty="0">
                <a:latin typeface="BrahmaputraMJ" pitchFamily="2" charset="0"/>
                <a:ea typeface="Times New Roman"/>
                <a:cs typeface="BrahmaputraMJ" pitchFamily="2" charset="0"/>
              </a:rPr>
              <a:t> 1wU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8600" b="1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7400" b="1" dirty="0">
                <a:latin typeface="BrahmaputraMJ" pitchFamily="2" charset="0"/>
                <a:ea typeface="Times New Roman"/>
                <a:cs typeface="BrahmaputraMJ" pitchFamily="2" charset="0"/>
              </a:rPr>
              <a:t>11. †</a:t>
            </a:r>
            <a:r>
              <a:rPr lang="en-US" sz="7400" b="1" dirty="0" err="1">
                <a:latin typeface="BrahmaputraMJ" pitchFamily="2" charset="0"/>
                <a:ea typeface="Times New Roman"/>
                <a:cs typeface="BrahmaputraMJ" pitchFamily="2" charset="0"/>
              </a:rPr>
              <a:t>d¬KwRej</a:t>
            </a:r>
            <a:r>
              <a:rPr lang="en-US" sz="7400" b="1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7400" b="1" dirty="0" err="1">
                <a:latin typeface="BrahmaputraMJ" pitchFamily="2" charset="0"/>
                <a:ea typeface="Times New Roman"/>
                <a:cs typeface="BrahmaputraMJ" pitchFamily="2" charset="0"/>
              </a:rPr>
              <a:t>Iq¨vi</a:t>
            </a:r>
            <a:r>
              <a:rPr lang="en-US" sz="7400" b="1" dirty="0">
                <a:latin typeface="BrahmaputraMJ" pitchFamily="2" charset="0"/>
                <a:ea typeface="Times New Roman"/>
                <a:cs typeface="BrahmaputraMJ" pitchFamily="2" charset="0"/>
              </a:rPr>
              <a:t> 14/0.193 </a:t>
            </a:r>
            <a:r>
              <a:rPr lang="en-US" sz="7400" b="1" dirty="0" err="1">
                <a:latin typeface="BrahmaputraMJ" pitchFamily="2" charset="0"/>
                <a:ea typeface="Times New Roman"/>
                <a:cs typeface="BrahmaputraMJ" pitchFamily="2" charset="0"/>
              </a:rPr>
              <a:t>wgwgt</a:t>
            </a:r>
            <a:r>
              <a:rPr lang="en-US" sz="7400" b="1" dirty="0">
                <a:latin typeface="BrahmaputraMJ" pitchFamily="2" charset="0"/>
                <a:ea typeface="Times New Roman"/>
                <a:cs typeface="BrahmaputraMJ" pitchFamily="2" charset="0"/>
              </a:rPr>
              <a:t> 3wgUvi |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59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6200" b="1" dirty="0">
                <a:latin typeface="BrahmaputraMJ" pitchFamily="2" charset="0"/>
                <a:ea typeface="Times New Roman"/>
                <a:cs typeface="BrahmaputraMJ" pitchFamily="2" charset="0"/>
              </a:rPr>
              <a:t>12. </a:t>
            </a:r>
            <a:r>
              <a:rPr lang="en-US" sz="6200" b="1" dirty="0" err="1">
                <a:latin typeface="BrahmaputraMJ" pitchFamily="2" charset="0"/>
                <a:ea typeface="Times New Roman"/>
                <a:cs typeface="BrahmaputraMJ" pitchFamily="2" charset="0"/>
              </a:rPr>
              <a:t>mvcøvB</a:t>
            </a:r>
            <a:r>
              <a:rPr lang="en-US" sz="6200" b="1" dirty="0">
                <a:latin typeface="BrahmaputraMJ" pitchFamily="2" charset="0"/>
                <a:ea typeface="Times New Roman"/>
                <a:cs typeface="BrahmaputraMJ" pitchFamily="2" charset="0"/>
              </a:rPr>
              <a:t> †</a:t>
            </a:r>
            <a:r>
              <a:rPr lang="en-US" sz="6200" b="1" dirty="0" err="1">
                <a:latin typeface="BrahmaputraMJ" pitchFamily="2" charset="0"/>
                <a:ea typeface="Times New Roman"/>
                <a:cs typeface="BrahmaputraMJ" pitchFamily="2" charset="0"/>
              </a:rPr>
              <a:t>evW</a:t>
            </a:r>
            <a:r>
              <a:rPr lang="en-US" sz="6200" b="1" dirty="0">
                <a:latin typeface="BrahmaputraMJ" pitchFamily="2" charset="0"/>
                <a:ea typeface="Times New Roman"/>
                <a:cs typeface="BrahmaputraMJ" pitchFamily="2" charset="0"/>
              </a:rPr>
              <a:t>© </a:t>
            </a:r>
            <a:endParaRPr lang="en-US" sz="62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en-US" dirty="0"/>
              <a:t>    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68" y="3414710"/>
            <a:ext cx="95263" cy="2857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0"/>
            <a:ext cx="13716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21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762000"/>
          </a:xfrm>
        </p:spPr>
        <p:txBody>
          <a:bodyPr>
            <a:normAutofit fontScale="90000"/>
          </a:bodyPr>
          <a:lstStyle/>
          <a:p>
            <a:pPr lvl="0" indent="-342900" algn="l">
              <a:spcBef>
                <a:spcPts val="0"/>
              </a:spcBef>
            </a:pPr>
            <a:r>
              <a:rPr lang="en-US" sz="3200" b="1" dirty="0">
                <a:solidFill>
                  <a:prstClr val="black"/>
                </a:solidFill>
                <a:latin typeface="SutonnyMJ"/>
                <a:ea typeface="Times New Roman"/>
                <a:cs typeface="Times New Roman"/>
              </a:rPr>
              <a:t/>
            </a:r>
            <a:br>
              <a:rPr lang="en-US" sz="3200" b="1" dirty="0">
                <a:solidFill>
                  <a:prstClr val="black"/>
                </a:solidFill>
                <a:latin typeface="SutonnyMJ"/>
                <a:ea typeface="Times New Roman"/>
                <a:cs typeface="Times New Roman"/>
              </a:rPr>
            </a:b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GKwU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GK †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dR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UªvÝdigv‡ii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I‡cb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mvwK©U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†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Uó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m¤úbœ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KiY</a:t>
            </a:r>
            <a: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  <a:t>|</a:t>
            </a:r>
            <a:br>
              <a:rPr lang="en-US" sz="3200" b="1" dirty="0">
                <a:solidFill>
                  <a:prstClr val="black"/>
                </a:solidFill>
                <a:latin typeface="SumeshwariMJ" pitchFamily="2" charset="0"/>
                <a:ea typeface="Times New Roman"/>
                <a:cs typeface="SumeshwariMJ" pitchFamily="2" charset="0"/>
              </a:rPr>
            </a:br>
            <a:endParaRPr lang="en-US" dirty="0">
              <a:latin typeface="SumeshwariMJ" pitchFamily="2" charset="0"/>
              <a:cs typeface="SumeshwariMJ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mvwK©U</a:t>
            </a:r>
            <a:r>
              <a:rPr lang="en-US" b="1" u="sng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WvqvMÖvg</a:t>
            </a:r>
            <a:r>
              <a:rPr lang="en-US" b="1" dirty="0">
                <a:latin typeface="BrahmaputraMJ" pitchFamily="2" charset="0"/>
                <a:ea typeface="Times New Roman"/>
                <a:cs typeface="BrahmaputraMJ" pitchFamily="2" charset="0"/>
              </a:rPr>
              <a:t> t</a:t>
            </a:r>
            <a:endParaRPr lang="en-US" sz="18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76201"/>
            <a:ext cx="1371600" cy="13716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1"/>
            <a:ext cx="7543800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096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762000"/>
          </a:xfrm>
        </p:spPr>
        <p:txBody>
          <a:bodyPr>
            <a:normAutofit/>
          </a:bodyPr>
          <a:lstStyle/>
          <a:p>
            <a:pPr marL="0" marR="0">
              <a:lnSpc>
                <a:spcPts val="156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SutonnyMJ"/>
                <a:ea typeface="Times New Roman"/>
                <a:cs typeface="Times New Roman"/>
              </a:rPr>
              <a:t/>
            </a:r>
            <a:br>
              <a:rPr lang="en-US" sz="3200" b="1" dirty="0">
                <a:solidFill>
                  <a:prstClr val="black"/>
                </a:solidFill>
                <a:latin typeface="SutonnyMJ"/>
                <a:ea typeface="Times New Roman"/>
                <a:cs typeface="Times New Roman"/>
              </a:rPr>
            </a:br>
            <a:r>
              <a:rPr lang="en-US" sz="3200" b="1" dirty="0" err="1">
                <a:solidFill>
                  <a:srgbClr val="000000"/>
                </a:solidFill>
                <a:latin typeface="Vrinda"/>
                <a:ea typeface="Times New Roman"/>
                <a:hlinkClick r:id="rId3"/>
              </a:rPr>
              <a:t>ওপেন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Times New Roman"/>
                <a:hlinkClick r:id="rId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Vrinda"/>
                <a:ea typeface="Times New Roman"/>
                <a:hlinkClick r:id="rId3"/>
              </a:rPr>
              <a:t>সার্কিট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Times New Roman"/>
                <a:hlinkClick r:id="rId3"/>
              </a:rPr>
              <a:t> </a:t>
            </a:r>
            <a:endParaRPr lang="en-US" sz="1400" dirty="0">
              <a:effectLst/>
              <a:latin typeface="Times New Roman"/>
              <a:ea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5364163"/>
          </a:xfrm>
        </p:spPr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mvwK©U</a:t>
            </a:r>
            <a:r>
              <a:rPr lang="en-US" sz="2800" b="1" u="sng" dirty="0">
                <a:latin typeface="BrahmaputraMJ" pitchFamily="2" charset="0"/>
                <a:ea typeface="Times New Roman"/>
                <a:cs typeface="BrahmaputraMJ" pitchFamily="2" charset="0"/>
              </a:rPr>
              <a:t> </a:t>
            </a:r>
            <a:r>
              <a:rPr lang="en-US" sz="2800" b="1" u="sng" dirty="0" err="1">
                <a:latin typeface="BrahmaputraMJ" pitchFamily="2" charset="0"/>
                <a:ea typeface="Times New Roman"/>
                <a:cs typeface="BrahmaputraMJ" pitchFamily="2" charset="0"/>
              </a:rPr>
              <a:t>WvqvMÖvg</a:t>
            </a:r>
            <a:r>
              <a:rPr lang="en-US" sz="2800" b="1" dirty="0">
                <a:latin typeface="BrahmaputraMJ" pitchFamily="2" charset="0"/>
                <a:ea typeface="Times New Roman"/>
                <a:cs typeface="BrahmaputraMJ" pitchFamily="2" charset="0"/>
              </a:rPr>
              <a:t> t</a:t>
            </a:r>
            <a:endParaRPr lang="en-US" sz="1600" dirty="0">
              <a:latin typeface="BrahmaputraMJ" pitchFamily="2" charset="0"/>
              <a:ea typeface="Times New Roman"/>
              <a:cs typeface="BrahmaputraMJ" pitchFamily="2" charset="0"/>
            </a:endParaRPr>
          </a:p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76201"/>
            <a:ext cx="1371600" cy="1371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7238999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1"/>
            <a:ext cx="5486400" cy="28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8573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8162"/>
            <a:ext cx="8229600" cy="36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open circuit test on transforme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52578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34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762000"/>
          </a:xfrm>
        </p:spPr>
        <p:txBody>
          <a:bodyPr>
            <a:normAutofit fontScale="90000"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SutonnyMJ"/>
                <a:ea typeface="Times New Roman"/>
                <a:cs typeface="Times New Roman"/>
              </a:rPr>
              <a:t/>
            </a:r>
            <a:br>
              <a:rPr lang="en-US" sz="3200" b="1" dirty="0">
                <a:solidFill>
                  <a:prstClr val="black"/>
                </a:solidFill>
                <a:latin typeface="SutonnyMJ"/>
                <a:ea typeface="Times New Roman"/>
                <a:cs typeface="Times New Roman"/>
              </a:rPr>
            </a:br>
            <a:r>
              <a:rPr lang="en-US" sz="3200" spc="-40" dirty="0" err="1">
                <a:solidFill>
                  <a:srgbClr val="1E1E1E"/>
                </a:solidFill>
                <a:latin typeface="Vrinda"/>
                <a:ea typeface="Times New Roman"/>
              </a:rPr>
              <a:t>ওপেন</a:t>
            </a:r>
            <a:r>
              <a:rPr lang="en-US" sz="32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200" spc="-40" dirty="0" err="1">
                <a:solidFill>
                  <a:srgbClr val="1E1E1E"/>
                </a:solidFill>
                <a:latin typeface="Vrinda"/>
                <a:ea typeface="Times New Roman"/>
              </a:rPr>
              <a:t>সার্কিট</a:t>
            </a:r>
            <a:r>
              <a:rPr lang="en-US" sz="32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200" spc="-40" dirty="0" err="1">
                <a:solidFill>
                  <a:srgbClr val="1E1E1E"/>
                </a:solidFill>
                <a:latin typeface="Vrinda"/>
                <a:ea typeface="Times New Roman"/>
              </a:rPr>
              <a:t>বা</a:t>
            </a:r>
            <a:r>
              <a:rPr lang="en-US" sz="32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200" spc="-40" dirty="0" err="1">
                <a:solidFill>
                  <a:srgbClr val="1E1E1E"/>
                </a:solidFill>
                <a:latin typeface="Vrinda"/>
                <a:ea typeface="Times New Roman"/>
              </a:rPr>
              <a:t>ট্রান্সফরমার</a:t>
            </a:r>
            <a:r>
              <a:rPr lang="en-US" sz="32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200" spc="-40" dirty="0" err="1">
                <a:solidFill>
                  <a:srgbClr val="1E1E1E"/>
                </a:solidFill>
                <a:latin typeface="Vrinda"/>
                <a:ea typeface="Times New Roman"/>
              </a:rPr>
              <a:t>উপরস্থ</a:t>
            </a:r>
            <a:r>
              <a:rPr lang="en-US" sz="32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200" spc="-40" dirty="0" err="1">
                <a:solidFill>
                  <a:srgbClr val="1E1E1E"/>
                </a:solidFill>
                <a:latin typeface="Vrinda"/>
                <a:ea typeface="Times New Roman"/>
              </a:rPr>
              <a:t>লোড</a:t>
            </a:r>
            <a:r>
              <a:rPr lang="en-US" sz="32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200" spc="-40" dirty="0" err="1">
                <a:solidFill>
                  <a:srgbClr val="1E1E1E"/>
                </a:solidFill>
                <a:latin typeface="Vrinda"/>
                <a:ea typeface="Times New Roman"/>
              </a:rPr>
              <a:t>পরীক্ষা</a:t>
            </a:r>
            <a:r>
              <a:rPr lang="en-US" sz="1600" dirty="0">
                <a:latin typeface="Times New Roman"/>
                <a:ea typeface="Calibri"/>
              </a:rPr>
              <a:t/>
            </a:r>
            <a:br>
              <a:rPr lang="en-US" sz="1600" dirty="0">
                <a:latin typeface="Times New Roman"/>
                <a:ea typeface="Calibri"/>
              </a:rPr>
            </a:br>
            <a:r>
              <a:rPr lang="en-US" sz="3200" b="1" dirty="0" err="1">
                <a:solidFill>
                  <a:srgbClr val="000000"/>
                </a:solidFill>
                <a:latin typeface="Vrinda"/>
                <a:ea typeface="Times New Roman"/>
                <a:hlinkClick r:id="rId3"/>
              </a:rPr>
              <a:t>ওপেন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Times New Roman"/>
                <a:hlinkClick r:id="rId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Vrinda"/>
                <a:ea typeface="Times New Roman"/>
                <a:hlinkClick r:id="rId3"/>
              </a:rPr>
              <a:t>সার্কিট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Times New Roman"/>
                <a:hlinkClick r:id="rId3"/>
              </a:rPr>
              <a:t> </a:t>
            </a:r>
            <a:endParaRPr lang="en-US" sz="1400" dirty="0">
              <a:effectLst/>
              <a:latin typeface="Times New Roman"/>
              <a:ea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 fontScale="47500" lnSpcReduction="20000"/>
          </a:bodyPr>
          <a:lstStyle/>
          <a:p>
            <a:r>
              <a:rPr lang="en-US" sz="3800" dirty="0">
                <a:solidFill>
                  <a:srgbClr val="1E1E1E"/>
                </a:solidFill>
                <a:latin typeface="Arial"/>
                <a:ea typeface="Times New Roman"/>
              </a:rPr>
              <a:t/>
            </a:r>
            <a:br>
              <a:rPr lang="en-US" sz="3800" dirty="0">
                <a:solidFill>
                  <a:srgbClr val="1E1E1E"/>
                </a:solidFill>
                <a:latin typeface="Arial"/>
                <a:ea typeface="Times New Roman"/>
              </a:rPr>
            </a:br>
            <a:endParaRPr lang="en-US" sz="3800" dirty="0">
              <a:solidFill>
                <a:srgbClr val="1E1E1E"/>
              </a:solidFill>
              <a:latin typeface="Arial"/>
              <a:ea typeface="Times New Roman"/>
            </a:endParaRPr>
          </a:p>
          <a:p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অ্যামিটার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যন্ত্র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দুটি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পড়ার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কোন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লোড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বর্তমান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 I</a:t>
            </a:r>
            <a:r>
              <a:rPr lang="en-US" sz="4200" baseline="-25000" dirty="0">
                <a:solidFill>
                  <a:srgbClr val="FF0000"/>
                </a:solidFill>
                <a:latin typeface="Arial"/>
                <a:ea typeface="Times New Roman"/>
              </a:rPr>
              <a:t>0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 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আপনি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.</a:t>
            </a:r>
            <a:r>
              <a:rPr lang="en-US" sz="5100" dirty="0">
                <a:solidFill>
                  <a:srgbClr val="FF0000"/>
                </a:solidFill>
                <a:latin typeface="Arial"/>
                <a:ea typeface="Times New Roman"/>
              </a:rPr>
              <a:t> </a:t>
            </a:r>
            <a:r>
              <a:rPr lang="en-US" sz="5100" dirty="0">
                <a:solidFill>
                  <a:srgbClr val="FF0000"/>
                </a:solidFill>
                <a:latin typeface="Vrinda"/>
                <a:ea typeface="Times New Roman"/>
              </a:rPr>
              <a:t>I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 </a:t>
            </a:r>
            <a:r>
              <a:rPr lang="en-US" sz="4200" baseline="-25000" dirty="0">
                <a:solidFill>
                  <a:srgbClr val="FF0000"/>
                </a:solidFill>
                <a:latin typeface="Arial"/>
                <a:ea typeface="Times New Roman"/>
              </a:rPr>
              <a:t>0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 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নিজেই</a:t>
            </a:r>
            <a:endParaRPr lang="en-US" sz="4200" dirty="0">
              <a:solidFill>
                <a:srgbClr val="FF0000"/>
              </a:solidFill>
              <a:latin typeface="Vrinda"/>
              <a:ea typeface="Times New Roman"/>
            </a:endParaRPr>
          </a:p>
          <a:p>
            <a:endParaRPr lang="en-US" sz="2500" dirty="0">
              <a:solidFill>
                <a:srgbClr val="FF0000"/>
              </a:solidFill>
              <a:latin typeface="Vrinda"/>
              <a:ea typeface="Times New Roman"/>
            </a:endParaRPr>
          </a:p>
          <a:p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খুবই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ছোট</a:t>
            </a:r>
            <a:r>
              <a:rPr lang="en-US" sz="4200" dirty="0">
                <a:solidFill>
                  <a:srgbClr val="FF0000"/>
                </a:solidFill>
                <a:latin typeface="Vrinda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হিসাবে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ভোল্টেজ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কারণে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এই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বর্তমান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ড্রপ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উপেক্ষিত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করা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যায</a:t>
            </a:r>
            <a:r>
              <a:rPr lang="en-US" sz="4200" dirty="0">
                <a:solidFill>
                  <a:srgbClr val="FF0000"/>
                </a:solidFill>
                <a:latin typeface="Vrinda"/>
                <a:ea typeface="Times New Roman"/>
              </a:rPr>
              <a:t>়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.</a:t>
            </a:r>
          </a:p>
          <a:p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 </a:t>
            </a:r>
            <a:b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</a:b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ইনপুট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শক্তি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ত্তঅট্মিটার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(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ওয়াট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)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দ্বারা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নির্দেশিত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হয</a:t>
            </a:r>
            <a:r>
              <a:rPr lang="en-US" sz="4200" dirty="0">
                <a:solidFill>
                  <a:srgbClr val="FF0000"/>
                </a:solidFill>
                <a:latin typeface="Vrinda"/>
                <a:ea typeface="Times New Roman"/>
              </a:rPr>
              <a:t>়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. </a:t>
            </a:r>
          </a:p>
          <a:p>
            <a:endParaRPr lang="en-US" sz="2500" dirty="0">
              <a:solidFill>
                <a:srgbClr val="FF0000"/>
              </a:solidFill>
              <a:latin typeface="Arial"/>
              <a:ea typeface="Times New Roman"/>
            </a:endParaRPr>
          </a:p>
          <a:p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ট্রান্সফরমার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অন্য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দিকে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circuited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খোলা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হিসাবে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কিন্তু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,,</a:t>
            </a:r>
          </a:p>
          <a:p>
            <a:endParaRPr lang="en-US" sz="2300" dirty="0">
              <a:solidFill>
                <a:srgbClr val="FF0000"/>
              </a:solidFill>
              <a:latin typeface="Arial"/>
              <a:ea typeface="Times New Roman"/>
            </a:endParaRPr>
          </a:p>
          <a:p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কোন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আউটপুট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শক্তি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আছে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. 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তাই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এই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ইনপুট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শক্তি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শুধুমাত্র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কোর</a:t>
            </a:r>
            <a:endParaRPr lang="en-US" sz="4200" dirty="0">
              <a:solidFill>
                <a:srgbClr val="FF0000"/>
              </a:solidFill>
              <a:latin typeface="Vrinda"/>
              <a:ea typeface="Times New Roman"/>
            </a:endParaRPr>
          </a:p>
          <a:p>
            <a:r>
              <a:rPr lang="en-US" sz="2500" dirty="0">
                <a:solidFill>
                  <a:srgbClr val="FF0000"/>
                </a:solidFill>
                <a:latin typeface="Vrinda"/>
                <a:ea typeface="Times New Roman"/>
              </a:rPr>
              <a:t>¨</a:t>
            </a:r>
          </a:p>
          <a:p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লোকসান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এবং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তামা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লোকসান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নিয়ে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গঠিত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. 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উপরে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বর্ণিত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হিসাবে</a:t>
            </a:r>
            <a:endParaRPr lang="en-US" sz="4200" dirty="0">
              <a:solidFill>
                <a:srgbClr val="FF0000"/>
              </a:solidFill>
              <a:latin typeface="Vrinda"/>
              <a:ea typeface="Times New Roman"/>
            </a:endParaRPr>
          </a:p>
          <a:p>
            <a:endParaRPr lang="en-US" sz="2200" dirty="0">
              <a:solidFill>
                <a:srgbClr val="FF0000"/>
              </a:solidFill>
              <a:latin typeface="Vrinda"/>
              <a:ea typeface="Times New Roman"/>
            </a:endParaRPr>
          </a:p>
          <a:p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কিন্তু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শর্ট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–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সার্কিট</a:t>
            </a:r>
            <a:r>
              <a:rPr lang="en-US" sz="4200" dirty="0">
                <a:solidFill>
                  <a:srgbClr val="FF0000"/>
                </a:solidFill>
                <a:latin typeface="Vrinda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বর্তমান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এই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তামার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লোকসান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উপেক্ষিত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করা</a:t>
            </a:r>
            <a:endParaRPr lang="en-US" sz="4200" dirty="0">
              <a:solidFill>
                <a:srgbClr val="FF0000"/>
              </a:solidFill>
              <a:latin typeface="Vrinda"/>
              <a:ea typeface="Times New Roman"/>
            </a:endParaRPr>
          </a:p>
          <a:p>
            <a:endParaRPr lang="en-US" sz="2200" dirty="0">
              <a:solidFill>
                <a:srgbClr val="FF0000"/>
              </a:solidFill>
              <a:latin typeface="Vrinda"/>
              <a:ea typeface="Times New Roman"/>
            </a:endParaRPr>
          </a:p>
          <a:p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যায</a:t>
            </a:r>
            <a:r>
              <a:rPr lang="en-US" sz="4200" dirty="0">
                <a:solidFill>
                  <a:srgbClr val="FF0000"/>
                </a:solidFill>
                <a:latin typeface="Vrinda"/>
                <a:ea typeface="Times New Roman"/>
              </a:rPr>
              <a:t>়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যাতে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ছোট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. 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তাই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এখন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ইনপুট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শক্তি</a:t>
            </a:r>
            <a:r>
              <a:rPr lang="en-US" sz="4200" dirty="0">
                <a:solidFill>
                  <a:srgbClr val="FF0000"/>
                </a:solidFill>
                <a:latin typeface="Vrinda"/>
                <a:ea typeface="Times New Roman"/>
              </a:rPr>
              <a:t> 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কোর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লোকসান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প্রায</a:t>
            </a:r>
            <a:r>
              <a:rPr lang="en-US" sz="4200" dirty="0">
                <a:solidFill>
                  <a:srgbClr val="FF0000"/>
                </a:solidFill>
                <a:latin typeface="Vrinda"/>
                <a:ea typeface="Times New Roman"/>
              </a:rPr>
              <a:t>়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সমান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. 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সুতরাং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, </a:t>
            </a:r>
          </a:p>
          <a:p>
            <a:endParaRPr lang="en-US" sz="2200" dirty="0">
              <a:solidFill>
                <a:srgbClr val="FF0000"/>
              </a:solidFill>
              <a:latin typeface="Arial"/>
              <a:ea typeface="Times New Roman"/>
            </a:endParaRPr>
          </a:p>
          <a:p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ত্তঅট্মিটার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পড়ার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ট্রান্সফরমার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মূল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লোকসান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Vrinda"/>
                <a:ea typeface="Times New Roman"/>
              </a:rPr>
              <a:t>দেয</a:t>
            </a:r>
            <a:r>
              <a:rPr lang="en-US" sz="4200" dirty="0">
                <a:solidFill>
                  <a:srgbClr val="FF0000"/>
                </a:solidFill>
                <a:latin typeface="Vrinda"/>
                <a:ea typeface="Times New Roman"/>
              </a:rPr>
              <a:t>়</a:t>
            </a:r>
            <a:r>
              <a:rPr lang="en-US" sz="4200" dirty="0">
                <a:solidFill>
                  <a:srgbClr val="FF0000"/>
                </a:solidFill>
                <a:latin typeface="Arial"/>
                <a:ea typeface="Times New Roman"/>
              </a:rPr>
              <a:t>. </a:t>
            </a:r>
            <a:r>
              <a:rPr lang="en-US" sz="3400" dirty="0">
                <a:solidFill>
                  <a:srgbClr val="FF0000"/>
                </a:solidFill>
                <a:latin typeface="Arial"/>
                <a:ea typeface="Times New Roman"/>
              </a:rPr>
              <a:t/>
            </a:r>
            <a:br>
              <a:rPr lang="en-US" sz="3400" dirty="0">
                <a:solidFill>
                  <a:srgbClr val="FF0000"/>
                </a:solidFill>
                <a:latin typeface="Arial"/>
                <a:ea typeface="Times New Roman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4047"/>
            <a:ext cx="1066800" cy="11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1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762000"/>
          </a:xfrm>
        </p:spPr>
        <p:txBody>
          <a:bodyPr>
            <a:normAutofit fontScale="90000"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SutonnyMJ"/>
                <a:ea typeface="Times New Roman"/>
                <a:cs typeface="Times New Roman"/>
              </a:rPr>
              <a:t/>
            </a:r>
            <a:br>
              <a:rPr lang="en-US" sz="3200" b="1" dirty="0">
                <a:solidFill>
                  <a:prstClr val="black"/>
                </a:solidFill>
                <a:latin typeface="SutonnyMJ"/>
                <a:ea typeface="Times New Roman"/>
                <a:cs typeface="Times New Roman"/>
              </a:rPr>
            </a:b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ওপেন</a:t>
            </a:r>
            <a:r>
              <a:rPr lang="en-US" sz="31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সার্কিট</a:t>
            </a:r>
            <a:r>
              <a:rPr lang="en-US" sz="31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বা</a:t>
            </a:r>
            <a:r>
              <a:rPr lang="en-US" sz="31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ট্রান্সফরমার</a:t>
            </a:r>
            <a:r>
              <a:rPr lang="en-US" sz="31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উপরস্থ</a:t>
            </a:r>
            <a:r>
              <a:rPr lang="en-US" sz="31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লোড</a:t>
            </a:r>
            <a:r>
              <a:rPr lang="en-US" sz="3100" spc="-4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spc="-40" dirty="0" err="1">
                <a:solidFill>
                  <a:srgbClr val="1E1E1E"/>
                </a:solidFill>
                <a:latin typeface="Vrinda"/>
                <a:ea typeface="Times New Roman"/>
              </a:rPr>
              <a:t>পরীক্ষা</a:t>
            </a:r>
            <a:r>
              <a:rPr lang="en-US" sz="1300" dirty="0">
                <a:latin typeface="Times New Roman"/>
                <a:ea typeface="Calibri"/>
              </a:rPr>
              <a:t/>
            </a:r>
            <a:br>
              <a:rPr lang="en-US" sz="1300" dirty="0">
                <a:latin typeface="Times New Roman"/>
                <a:ea typeface="Calibri"/>
              </a:rPr>
            </a:br>
            <a:r>
              <a:rPr lang="en-US" sz="3200" b="1" dirty="0" err="1">
                <a:solidFill>
                  <a:srgbClr val="000000"/>
                </a:solidFill>
                <a:latin typeface="Vrinda"/>
                <a:ea typeface="Times New Roman"/>
                <a:hlinkClick r:id="rId3"/>
              </a:rPr>
              <a:t>ওপেন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Times New Roman"/>
                <a:hlinkClick r:id="rId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Vrinda"/>
                <a:ea typeface="Times New Roman"/>
                <a:hlinkClick r:id="rId3"/>
              </a:rPr>
              <a:t>সার্কিট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Times New Roman"/>
                <a:hlinkClick r:id="rId3"/>
              </a:rPr>
              <a:t> </a:t>
            </a:r>
            <a:endParaRPr lang="en-US" sz="1400" dirty="0">
              <a:effectLst/>
              <a:latin typeface="Times New Roman"/>
              <a:ea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5791200"/>
          </a:xfrm>
        </p:spPr>
        <p:txBody>
          <a:bodyPr>
            <a:normAutofit fontScale="70000" lnSpcReduction="20000"/>
          </a:bodyPr>
          <a:lstStyle/>
          <a:p>
            <a:pPr lvl="2"/>
            <a:endParaRPr lang="en-US" dirty="0">
              <a:solidFill>
                <a:srgbClr val="1E1E1E"/>
              </a:solidFill>
              <a:latin typeface="Vrinda"/>
              <a:ea typeface="Times New Roman"/>
            </a:endParaRPr>
          </a:p>
          <a:p>
            <a:endParaRPr lang="en-US" dirty="0">
              <a:solidFill>
                <a:srgbClr val="1E1E1E"/>
              </a:solidFill>
              <a:latin typeface="Vrinda"/>
              <a:ea typeface="Times New Roman"/>
            </a:endParaRPr>
          </a:p>
          <a:p>
            <a:endParaRPr lang="en-US" dirty="0">
              <a:solidFill>
                <a:srgbClr val="1E1E1E"/>
              </a:solidFill>
              <a:latin typeface="Vrinda"/>
              <a:ea typeface="Times New Roman"/>
            </a:endParaRPr>
          </a:p>
          <a:p>
            <a:pPr marL="0" indent="0">
              <a:buNone/>
            </a:pP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কখনও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কখনও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,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একটি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উচ্চ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প্রতিরোধের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ভোল্টমিটার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ঘুর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HV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জুড়ে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যুক্তহয</a:t>
            </a:r>
            <a:r>
              <a:rPr lang="en-US" sz="3100" dirty="0">
                <a:solidFill>
                  <a:srgbClr val="1E1E1E"/>
                </a:solidFill>
                <a:latin typeface="Vrinda"/>
                <a:ea typeface="Times New Roman"/>
              </a:rPr>
              <a:t>়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. 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যদিও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,</a:t>
            </a:r>
          </a:p>
          <a:p>
            <a:endParaRPr lang="en-US" sz="3100" dirty="0">
              <a:solidFill>
                <a:srgbClr val="1E1E1E"/>
              </a:solidFill>
              <a:latin typeface="Arial"/>
              <a:ea typeface="Times New Roman"/>
            </a:endParaRPr>
          </a:p>
          <a:p>
            <a:pPr marL="0" indent="0">
              <a:buNone/>
            </a:pP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একটি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ভোল্টমিটার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যুক্ত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হয</a:t>
            </a:r>
            <a:r>
              <a:rPr lang="en-US" sz="3100" dirty="0">
                <a:solidFill>
                  <a:srgbClr val="1E1E1E"/>
                </a:solidFill>
                <a:latin typeface="Vrinda"/>
                <a:ea typeface="Times New Roman"/>
              </a:rPr>
              <a:t>়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,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ঘুর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HV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ভোল্টমিটার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মাধ্যমে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বর্তমান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হিসাবে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100" dirty="0" err="1">
                <a:solidFill>
                  <a:srgbClr val="1E1E1E"/>
                </a:solidFill>
                <a:latin typeface="Vrinda"/>
                <a:ea typeface="Times New Roman"/>
              </a:rPr>
              <a:t>খোলা</a:t>
            </a:r>
            <a:r>
              <a:rPr lang="en-US" sz="31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endParaRPr lang="en-US" sz="3600" dirty="0">
              <a:solidFill>
                <a:srgbClr val="1E1E1E"/>
              </a:solidFill>
              <a:latin typeface="Arial"/>
              <a:ea typeface="Times New Roman"/>
            </a:endParaRPr>
          </a:p>
          <a:p>
            <a:endParaRPr lang="en-US" sz="3600" dirty="0">
              <a:solidFill>
                <a:srgbClr val="1E1E1E"/>
              </a:solidFill>
              <a:latin typeface="Arial"/>
              <a:ea typeface="Times New Roman"/>
            </a:endParaRPr>
          </a:p>
          <a:p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সার্কিট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হিসাবে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গ্রহণ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করা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যেতে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পারে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তদন্তে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ছোট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. 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এই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খোঁজার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সহায়তা</a:t>
            </a:r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Vrinda"/>
                <a:ea typeface="Times New Roman"/>
              </a:rPr>
              <a:t>করে</a:t>
            </a:r>
            <a:r>
              <a:rPr lang="en-US" dirty="0">
                <a:solidFill>
                  <a:srgbClr val="1E1E1E"/>
                </a:solidFill>
                <a:latin typeface="Vrinda"/>
                <a:ea typeface="Times New Roman"/>
              </a:rPr>
              <a:t> </a:t>
            </a:r>
          </a:p>
          <a:p>
            <a:endParaRPr lang="en-US" u="sng" dirty="0">
              <a:solidFill>
                <a:srgbClr val="1E1E1E"/>
              </a:solidFill>
              <a:latin typeface="Vrinda"/>
              <a:ea typeface="Times New Roman"/>
              <a:hlinkClick r:id="rId4"/>
            </a:endParaRPr>
          </a:p>
          <a:p>
            <a:r>
              <a:rPr lang="en-US" sz="3400" u="sng" dirty="0" err="1">
                <a:solidFill>
                  <a:srgbClr val="00A2BF"/>
                </a:solidFill>
                <a:latin typeface="Vrinda"/>
                <a:ea typeface="Times New Roman"/>
                <a:hlinkClick r:id="rId4"/>
              </a:rPr>
              <a:t>ভোল্টেজ</a:t>
            </a:r>
            <a:r>
              <a:rPr lang="en-US" sz="3400" u="sng" dirty="0">
                <a:solidFill>
                  <a:srgbClr val="00A2BF"/>
                </a:solidFill>
                <a:latin typeface="Arial"/>
                <a:ea typeface="Times New Roman"/>
                <a:hlinkClick r:id="rId4"/>
              </a:rPr>
              <a:t> </a:t>
            </a:r>
            <a:r>
              <a:rPr lang="en-US" sz="3400" u="sng" dirty="0" err="1">
                <a:solidFill>
                  <a:srgbClr val="00A2BF"/>
                </a:solidFill>
                <a:latin typeface="Vrinda"/>
                <a:ea typeface="Times New Roman"/>
                <a:hlinkClick r:id="rId4"/>
              </a:rPr>
              <a:t>রূপান্তর</a:t>
            </a:r>
            <a:r>
              <a:rPr lang="en-US" sz="3400" u="sng" dirty="0">
                <a:solidFill>
                  <a:srgbClr val="00A2BF"/>
                </a:solidFill>
                <a:latin typeface="Arial"/>
                <a:ea typeface="Times New Roman"/>
                <a:hlinkClick r:id="rId4"/>
              </a:rPr>
              <a:t> </a:t>
            </a:r>
            <a:r>
              <a:rPr lang="en-US" sz="3400" u="sng" dirty="0" err="1">
                <a:solidFill>
                  <a:srgbClr val="00A2BF"/>
                </a:solidFill>
                <a:latin typeface="Vrinda"/>
                <a:ea typeface="Times New Roman"/>
                <a:hlinkClick r:id="rId4"/>
              </a:rPr>
              <a:t>রেশন</a:t>
            </a:r>
            <a:r>
              <a:rPr lang="en-US" sz="3400" u="sng" dirty="0">
                <a:solidFill>
                  <a:srgbClr val="00A2BF"/>
                </a:solidFill>
                <a:latin typeface="Arial"/>
                <a:ea typeface="Times New Roman"/>
                <a:hlinkClick r:id="rId4"/>
              </a:rPr>
              <a:t> (</a:t>
            </a:r>
            <a:r>
              <a:rPr lang="en-US" sz="3400" u="sng" dirty="0" err="1">
                <a:solidFill>
                  <a:srgbClr val="00A2BF"/>
                </a:solidFill>
                <a:latin typeface="Vrinda"/>
                <a:ea typeface="Times New Roman"/>
                <a:hlinkClick r:id="rId4"/>
              </a:rPr>
              <a:t>কে</a:t>
            </a:r>
            <a:r>
              <a:rPr lang="en-US" sz="3400" u="sng" dirty="0">
                <a:solidFill>
                  <a:srgbClr val="00A2BF"/>
                </a:solidFill>
                <a:latin typeface="Arial"/>
                <a:ea typeface="Times New Roman"/>
                <a:hlinkClick r:id="rId4"/>
              </a:rPr>
              <a:t>)</a:t>
            </a:r>
            <a:r>
              <a:rPr lang="en-US" sz="3400" dirty="0">
                <a:solidFill>
                  <a:srgbClr val="1E1E1E"/>
                </a:solidFill>
                <a:latin typeface="Arial"/>
                <a:ea typeface="Times New Roman"/>
              </a:rPr>
              <a:t> . </a:t>
            </a:r>
          </a:p>
          <a:p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/>
            </a:r>
            <a:b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</a:br>
            <a:r>
              <a:rPr lang="en-US" sz="3400" dirty="0" err="1">
                <a:solidFill>
                  <a:srgbClr val="1E1E1E"/>
                </a:solidFill>
                <a:latin typeface="Vrinda"/>
                <a:ea typeface="Times New Roman"/>
              </a:rPr>
              <a:t>কোন</a:t>
            </a:r>
            <a:r>
              <a:rPr lang="en-US" sz="34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400" dirty="0" err="1">
                <a:solidFill>
                  <a:srgbClr val="1E1E1E"/>
                </a:solidFill>
                <a:latin typeface="Vrinda"/>
                <a:ea typeface="Times New Roman"/>
              </a:rPr>
              <a:t>লোড</a:t>
            </a:r>
            <a:r>
              <a:rPr lang="en-US" sz="34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400" dirty="0" err="1">
                <a:solidFill>
                  <a:srgbClr val="1E1E1E"/>
                </a:solidFill>
                <a:latin typeface="Vrinda"/>
                <a:ea typeface="Times New Roman"/>
              </a:rPr>
              <a:t>বর্তমান</a:t>
            </a:r>
            <a:r>
              <a:rPr lang="en-US" sz="34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400" dirty="0" err="1">
                <a:solidFill>
                  <a:srgbClr val="1E1E1E"/>
                </a:solidFill>
                <a:latin typeface="Vrinda"/>
                <a:ea typeface="Times New Roman"/>
              </a:rPr>
              <a:t>দুটি</a:t>
            </a:r>
            <a:r>
              <a:rPr lang="en-US" sz="34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400" dirty="0" err="1">
                <a:solidFill>
                  <a:srgbClr val="1E1E1E"/>
                </a:solidFill>
                <a:latin typeface="Vrinda"/>
                <a:ea typeface="Times New Roman"/>
              </a:rPr>
              <a:t>উপাদান</a:t>
            </a:r>
            <a:r>
              <a:rPr lang="en-US" sz="34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400" dirty="0" err="1">
                <a:solidFill>
                  <a:srgbClr val="1E1E1E"/>
                </a:solidFill>
                <a:latin typeface="Vrinda"/>
                <a:ea typeface="Times New Roman"/>
              </a:rPr>
              <a:t>হিসেবে</a:t>
            </a:r>
            <a:r>
              <a:rPr lang="en-US" sz="34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400" dirty="0" err="1">
                <a:solidFill>
                  <a:srgbClr val="1E1E1E"/>
                </a:solidFill>
                <a:latin typeface="Vrinda"/>
                <a:ea typeface="Times New Roman"/>
              </a:rPr>
              <a:t>দেওয়া</a:t>
            </a:r>
            <a:r>
              <a:rPr lang="en-US" sz="34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400" dirty="0" err="1">
                <a:solidFill>
                  <a:srgbClr val="1E1E1E"/>
                </a:solidFill>
                <a:latin typeface="Vrinda"/>
                <a:ea typeface="Times New Roman"/>
              </a:rPr>
              <a:t>যেতে</a:t>
            </a:r>
            <a:r>
              <a:rPr lang="en-US" sz="3400" dirty="0">
                <a:solidFill>
                  <a:srgbClr val="1E1E1E"/>
                </a:solidFill>
                <a:latin typeface="Arial"/>
                <a:ea typeface="Times New Roman"/>
              </a:rPr>
              <a:t> </a:t>
            </a:r>
            <a:r>
              <a:rPr lang="en-US" sz="3400" dirty="0" err="1">
                <a:solidFill>
                  <a:srgbClr val="1E1E1E"/>
                </a:solidFill>
                <a:latin typeface="Vrinda"/>
                <a:ea typeface="Times New Roman"/>
              </a:rPr>
              <a:t>পারে</a:t>
            </a:r>
            <a:r>
              <a:rPr lang="en-US" sz="3400" dirty="0">
                <a:solidFill>
                  <a:srgbClr val="1E1E1E"/>
                </a:solidFill>
                <a:latin typeface="Arial"/>
                <a:ea typeface="Times New Roman"/>
              </a:rPr>
              <a:t>, </a:t>
            </a:r>
          </a:p>
          <a:p>
            <a: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  <a:t/>
            </a:r>
            <a:br>
              <a:rPr lang="en-US" dirty="0">
                <a:solidFill>
                  <a:srgbClr val="1E1E1E"/>
                </a:solidFill>
                <a:latin typeface="Arial"/>
                <a:ea typeface="Times New Roman"/>
              </a:rPr>
            </a:br>
            <a:r>
              <a:rPr lang="en-US" sz="4000" dirty="0">
                <a:solidFill>
                  <a:srgbClr val="1E1E1E"/>
                </a:solidFill>
                <a:latin typeface="Vrinda"/>
                <a:ea typeface="Times New Roman"/>
              </a:rPr>
              <a:t>I</a:t>
            </a:r>
            <a:r>
              <a:rPr lang="en-US" sz="4000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sz="4000" baseline="-25000" dirty="0">
                <a:solidFill>
                  <a:srgbClr val="1E1E1E"/>
                </a:solidFill>
                <a:latin typeface="Arial"/>
                <a:ea typeface="Times New Roman"/>
              </a:rPr>
              <a:t>μ</a:t>
            </a:r>
            <a:r>
              <a:rPr lang="en-US" sz="4000" dirty="0">
                <a:solidFill>
                  <a:srgbClr val="1E1E1E"/>
                </a:solidFill>
                <a:latin typeface="Arial"/>
                <a:ea typeface="Times New Roman"/>
              </a:rPr>
              <a:t> = I</a:t>
            </a:r>
            <a:r>
              <a:rPr lang="en-US" sz="4000" baseline="-25000" dirty="0">
                <a:solidFill>
                  <a:srgbClr val="1E1E1E"/>
                </a:solidFill>
                <a:latin typeface="Arial"/>
                <a:ea typeface="Times New Roman"/>
              </a:rPr>
              <a:t>0</a:t>
            </a:r>
            <a:r>
              <a:rPr lang="en-US" sz="4000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sz="4000" dirty="0" err="1">
                <a:solidFill>
                  <a:srgbClr val="1E1E1E"/>
                </a:solidFill>
                <a:latin typeface="Arial"/>
                <a:ea typeface="Times New Roman"/>
              </a:rPr>
              <a:t>sinΦ</a:t>
            </a:r>
            <a:r>
              <a:rPr lang="en-US" sz="4000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sz="4000" baseline="-25000" dirty="0">
                <a:solidFill>
                  <a:srgbClr val="1E1E1E"/>
                </a:solidFill>
                <a:latin typeface="Arial"/>
                <a:ea typeface="Times New Roman"/>
              </a:rPr>
              <a:t>0</a:t>
            </a:r>
            <a:r>
              <a:rPr lang="en-US" sz="4000" dirty="0">
                <a:solidFill>
                  <a:srgbClr val="1E1E1E"/>
                </a:solidFill>
                <a:latin typeface="Arial"/>
                <a:ea typeface="Times New Roman"/>
              </a:rPr>
              <a:t>   </a:t>
            </a:r>
            <a:r>
              <a:rPr lang="en-US" sz="4000" dirty="0" err="1">
                <a:solidFill>
                  <a:srgbClr val="1E1E1E"/>
                </a:solidFill>
                <a:latin typeface="Vrinda"/>
                <a:ea typeface="Times New Roman"/>
              </a:rPr>
              <a:t>এবং</a:t>
            </a:r>
            <a:r>
              <a:rPr lang="en-US" sz="4000" dirty="0">
                <a:solidFill>
                  <a:srgbClr val="1E1E1E"/>
                </a:solidFill>
                <a:latin typeface="Vrinda"/>
                <a:ea typeface="Times New Roman"/>
              </a:rPr>
              <a:t> I</a:t>
            </a:r>
            <a:r>
              <a:rPr lang="en-US" sz="4000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sz="4000" baseline="-25000" dirty="0">
                <a:solidFill>
                  <a:srgbClr val="1E1E1E"/>
                </a:solidFill>
                <a:latin typeface="Arial"/>
                <a:ea typeface="Times New Roman"/>
              </a:rPr>
              <a:t>W</a:t>
            </a:r>
            <a:r>
              <a:rPr lang="en-US" sz="4000" dirty="0">
                <a:solidFill>
                  <a:srgbClr val="1E1E1E"/>
                </a:solidFill>
                <a:latin typeface="Arial"/>
                <a:ea typeface="Times New Roman"/>
              </a:rPr>
              <a:t> =I </a:t>
            </a:r>
            <a:r>
              <a:rPr lang="en-US" sz="4000" baseline="-25000" dirty="0">
                <a:solidFill>
                  <a:srgbClr val="1E1E1E"/>
                </a:solidFill>
                <a:latin typeface="Arial"/>
                <a:ea typeface="Times New Roman"/>
              </a:rPr>
              <a:t>0</a:t>
            </a:r>
            <a:r>
              <a:rPr lang="en-US" sz="4000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sz="4000" dirty="0" err="1">
                <a:solidFill>
                  <a:srgbClr val="1E1E1E"/>
                </a:solidFill>
                <a:latin typeface="Arial"/>
                <a:ea typeface="Times New Roman"/>
              </a:rPr>
              <a:t>cosΦ</a:t>
            </a:r>
            <a:r>
              <a:rPr lang="en-US" sz="4000" dirty="0">
                <a:solidFill>
                  <a:srgbClr val="1E1E1E"/>
                </a:solidFill>
                <a:latin typeface="Arial"/>
                <a:ea typeface="Times New Roman"/>
              </a:rPr>
              <a:t> </a:t>
            </a:r>
            <a:r>
              <a:rPr lang="en-US" sz="4000" baseline="-25000" dirty="0">
                <a:solidFill>
                  <a:srgbClr val="1E1E1E"/>
                </a:solidFill>
                <a:latin typeface="Arial"/>
                <a:ea typeface="Times New Roman"/>
              </a:rPr>
              <a:t>0.</a:t>
            </a:r>
          </a:p>
          <a:p>
            <a:endParaRPr lang="en-US" sz="400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7620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4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538</Words>
  <Application>Microsoft Office PowerPoint</Application>
  <PresentationFormat>On-screen Show (4:3)</PresentationFormat>
  <Paragraphs>130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Algerian</vt:lpstr>
      <vt:lpstr>Arial</vt:lpstr>
      <vt:lpstr>BrahmaputraMJ</vt:lpstr>
      <vt:lpstr>Calibri</vt:lpstr>
      <vt:lpstr>ChandrabatiMJ</vt:lpstr>
      <vt:lpstr>ParashSushreeMJ</vt:lpstr>
      <vt:lpstr>Stencil</vt:lpstr>
      <vt:lpstr>SumeshwariMJ</vt:lpstr>
      <vt:lpstr>SutonnyMJ</vt:lpstr>
      <vt:lpstr>Symbol</vt:lpstr>
      <vt:lpstr>Times New Roman</vt:lpstr>
      <vt:lpstr>Vrinda</vt:lpstr>
      <vt:lpstr>Office Theme</vt:lpstr>
      <vt:lpstr>1_Office Theme</vt:lpstr>
      <vt:lpstr>3_Office Theme</vt:lpstr>
      <vt:lpstr>PowerPoint Presentation</vt:lpstr>
      <vt:lpstr>Gwm †gwkbm&amp; Ñ 1 (welq †KvW-66761) Re bs 02</vt:lpstr>
      <vt:lpstr>Gwm †gwkbm&amp; Ñ 1 (welq †KvW- 66761) Re bs 02</vt:lpstr>
      <vt:lpstr>GKwU GK †dR UªvÝdigv‡ii I‡cb mvwK©U †Uó m¤úbœ KiY|</vt:lpstr>
      <vt:lpstr> GKwU GK †dR UªvÝdigv‡ii I‡cb mvwK©U †Uó m¤úbœ KiY| </vt:lpstr>
      <vt:lpstr> ওপেন সার্কিট </vt:lpstr>
      <vt:lpstr>PowerPoint Presentation</vt:lpstr>
      <vt:lpstr> ওপেন সার্কিট বা ট্রান্সফরমার উপরস্থ লোড পরীক্ষা ওপেন সার্কিট </vt:lpstr>
      <vt:lpstr> ওপেন সার্কিট বা ট্রান্সফরমার উপরস্থ লোড পরীক্ষা ওপেন সার্কিট </vt:lpstr>
      <vt:lpstr> ওপেন সার্কিট বা ট্রান্সফরমার উপরস্থ লোড পরীক্ষা ওপেন সার্কিট </vt:lpstr>
      <vt:lpstr>GKwU GK †dR UªvÝdigv‡ii I‡cb mvwK©U †Uó m¤úbœ KiY|</vt:lpstr>
      <vt:lpstr>GKwU GK †dR UªvÝdigv‡ii I‡cb mvwK©U †Uó m¤úbœ KiY|</vt:lpstr>
      <vt:lpstr>GKwU GK †dR UªvÝdigv‡ii I‡cb mvwK©U †Uó m¤úbœ KiY|</vt:lpstr>
      <vt:lpstr>GKwU GK †dR UªvÝdigv‡ii I‡cb mvwK©U †Uó m¤úbœ KiY|</vt:lpstr>
      <vt:lpstr>ধন্যবাদ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92</cp:revision>
  <dcterms:created xsi:type="dcterms:W3CDTF">2014-02-21T17:02:04Z</dcterms:created>
  <dcterms:modified xsi:type="dcterms:W3CDTF">2020-06-03T16:00:58Z</dcterms:modified>
</cp:coreProperties>
</file>