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Lst>
  <p:notesMasterIdLst>
    <p:notesMasterId r:id="rId49"/>
  </p:notesMasterIdLst>
  <p:sldIdLst>
    <p:sldId id="296" r:id="rId14"/>
    <p:sldId id="271" r:id="rId15"/>
    <p:sldId id="274" r:id="rId16"/>
    <p:sldId id="400" r:id="rId17"/>
    <p:sldId id="401" r:id="rId18"/>
    <p:sldId id="344" r:id="rId19"/>
    <p:sldId id="395" r:id="rId20"/>
    <p:sldId id="396" r:id="rId21"/>
    <p:sldId id="397" r:id="rId22"/>
    <p:sldId id="398" r:id="rId23"/>
    <p:sldId id="378" r:id="rId24"/>
    <p:sldId id="383" r:id="rId25"/>
    <p:sldId id="382" r:id="rId26"/>
    <p:sldId id="387" r:id="rId27"/>
    <p:sldId id="386" r:id="rId28"/>
    <p:sldId id="385" r:id="rId29"/>
    <p:sldId id="388" r:id="rId30"/>
    <p:sldId id="402" r:id="rId31"/>
    <p:sldId id="403" r:id="rId32"/>
    <p:sldId id="404" r:id="rId33"/>
    <p:sldId id="405" r:id="rId34"/>
    <p:sldId id="406" r:id="rId35"/>
    <p:sldId id="407" r:id="rId36"/>
    <p:sldId id="391" r:id="rId37"/>
    <p:sldId id="390" r:id="rId38"/>
    <p:sldId id="408" r:id="rId39"/>
    <p:sldId id="409" r:id="rId40"/>
    <p:sldId id="410" r:id="rId41"/>
    <p:sldId id="393" r:id="rId42"/>
    <p:sldId id="392" r:id="rId43"/>
    <p:sldId id="411" r:id="rId44"/>
    <p:sldId id="412" r:id="rId45"/>
    <p:sldId id="413" r:id="rId46"/>
    <p:sldId id="263" r:id="rId47"/>
    <p:sldId id="29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84" d="100"/>
          <a:sy n="84" d="100"/>
        </p:scale>
        <p:origin x="1402"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BCBB03-572E-4576-A8C1-665A8BD3861B}" type="datetimeFigureOut">
              <a:rPr lang="en-US" smtClean="0"/>
              <a:t>5/25/2020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CB67E-FDE3-4049-B8B4-1143F7B4519A}" type="slidenum">
              <a:rPr lang="en-US" smtClean="0"/>
              <a:t>‹#›</a:t>
            </a:fld>
            <a:endParaRPr lang="en-US"/>
          </a:p>
        </p:txBody>
      </p:sp>
    </p:spTree>
    <p:extLst>
      <p:ext uri="{BB962C8B-B14F-4D97-AF65-F5344CB8AC3E}">
        <p14:creationId xmlns:p14="http://schemas.microsoft.com/office/powerpoint/2010/main" val="387918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10</a:t>
            </a:fld>
            <a:endParaRPr lang="en-US"/>
          </a:p>
        </p:txBody>
      </p:sp>
    </p:spTree>
    <p:extLst>
      <p:ext uri="{BB962C8B-B14F-4D97-AF65-F5344CB8AC3E}">
        <p14:creationId xmlns:p14="http://schemas.microsoft.com/office/powerpoint/2010/main" val="290314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E77110-AA85-493E-881A-D43973DE09A4}"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26448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77110-AA85-493E-881A-D43973DE09A4}"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41330180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79255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40767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60395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59863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278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2813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84882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77763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82738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797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77110-AA85-493E-881A-D43973DE09A4}"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5463599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45057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68656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2166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76415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84610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20617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18070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0695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25868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9404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D92ED13-4664-44C7-AE68-0C340CB62C99}" type="datetimeFigureOut">
              <a:rPr lang="en-US" smtClean="0">
                <a:solidFill>
                  <a:srgbClr val="0F6FC6">
                    <a:lumMod val="60000"/>
                    <a:lumOff val="40000"/>
                  </a:srgbClr>
                </a:solidFill>
              </a:rPr>
              <a:pPr/>
              <a:t>5/25/2020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40549530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31397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5032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59184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80025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59559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31324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68213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47389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20448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5397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5/25/2020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42117682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52332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01415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7907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40875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20386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52391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81443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60731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17599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131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5/25/2020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39849038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90982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28587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02537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3023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5/25/2020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96587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5/25/2020</a:t>
            </a:fld>
            <a:endParaRPr lang="en-US">
              <a:solidFill>
                <a:srgbClr val="0F6FC6">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0F6FC6">
                  <a:lumMod val="60000"/>
                  <a:lumOff val="40000"/>
                </a:srgbClr>
              </a:solidFill>
            </a:endParaRPr>
          </a:p>
        </p:txBody>
      </p:sp>
      <p:sp>
        <p:nvSpPr>
          <p:cNvPr id="9" name="Slide Number Placeholder 8"/>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325987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5/25/2020</a:t>
            </a:fld>
            <a:endParaRPr lang="en-US">
              <a:solidFill>
                <a:srgbClr val="0F6FC6">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0F6FC6">
                  <a:lumMod val="60000"/>
                  <a:lumOff val="40000"/>
                </a:srgbClr>
              </a:solidFill>
            </a:endParaRPr>
          </a:p>
        </p:txBody>
      </p:sp>
      <p:sp>
        <p:nvSpPr>
          <p:cNvPr id="5" name="Slide Number Placeholder 4"/>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919280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5/25/2020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99029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5/25/2020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170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77110-AA85-493E-881A-D43973DE09A4}"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78004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5/25/2020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44032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5/25/2020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1980023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5/25/2020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2240435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08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255588" y="1109663"/>
            <a:ext cx="8705850" cy="4832350"/>
            <a:chOff x="0" y="0"/>
            <a:chExt cx="5958" cy="3162"/>
          </a:xfrm>
        </p:grpSpPr>
        <p:sp>
          <p:nvSpPr>
            <p:cNvPr id="6" name="未知"/>
            <p:cNvSpPr>
              <a:spLocks/>
            </p:cNvSpPr>
            <p:nvPr userDrawn="1"/>
          </p:nvSpPr>
          <p:spPr bwMode="auto">
            <a:xfrm>
              <a:off x="0" y="0"/>
              <a:ext cx="5958" cy="3162"/>
            </a:xfrm>
            <a:custGeom>
              <a:avLst/>
              <a:gdLst>
                <a:gd name="T0" fmla="*/ 5958 w 993"/>
                <a:gd name="T1" fmla="*/ 0 h 533"/>
                <a:gd name="T2" fmla="*/ 0 w 993"/>
                <a:gd name="T3" fmla="*/ 0 h 533"/>
                <a:gd name="T4" fmla="*/ 0 w 993"/>
                <a:gd name="T5" fmla="*/ 2996 h 533"/>
                <a:gd name="T6" fmla="*/ 1788 w 993"/>
                <a:gd name="T7" fmla="*/ 2996 h 533"/>
                <a:gd name="T8" fmla="*/ 2004 w 993"/>
                <a:gd name="T9" fmla="*/ 3162 h 533"/>
                <a:gd name="T10" fmla="*/ 3978 w 993"/>
                <a:gd name="T11" fmla="*/ 3162 h 533"/>
                <a:gd name="T12" fmla="*/ 4188 w 993"/>
                <a:gd name="T13" fmla="*/ 2996 h 533"/>
                <a:gd name="T14" fmla="*/ 5958 w 993"/>
                <a:gd name="T15" fmla="*/ 2990 h 533"/>
                <a:gd name="T16" fmla="*/ 5958 w 993"/>
                <a:gd name="T17" fmla="*/ 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3" h="533">
                  <a:moveTo>
                    <a:pt x="993" y="0"/>
                  </a:moveTo>
                  <a:lnTo>
                    <a:pt x="0" y="0"/>
                  </a:lnTo>
                  <a:lnTo>
                    <a:pt x="0" y="505"/>
                  </a:lnTo>
                  <a:lnTo>
                    <a:pt x="298" y="505"/>
                  </a:lnTo>
                  <a:cubicBezTo>
                    <a:pt x="305" y="521"/>
                    <a:pt x="318" y="533"/>
                    <a:pt x="334" y="533"/>
                  </a:cubicBezTo>
                  <a:lnTo>
                    <a:pt x="663" y="533"/>
                  </a:lnTo>
                  <a:cubicBezTo>
                    <a:pt x="678" y="533"/>
                    <a:pt x="692" y="521"/>
                    <a:pt x="698" y="505"/>
                  </a:cubicBezTo>
                  <a:lnTo>
                    <a:pt x="993" y="504"/>
                  </a:lnTo>
                  <a:lnTo>
                    <a:pt x="9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7" name="未知"/>
            <p:cNvSpPr>
              <a:spLocks/>
            </p:cNvSpPr>
            <p:nvPr userDrawn="1"/>
          </p:nvSpPr>
          <p:spPr bwMode="auto">
            <a:xfrm>
              <a:off x="0" y="0"/>
              <a:ext cx="5934" cy="3126"/>
            </a:xfrm>
            <a:custGeom>
              <a:avLst/>
              <a:gdLst>
                <a:gd name="T0" fmla="*/ 5934 w 989"/>
                <a:gd name="T1" fmla="*/ 0 h 521"/>
                <a:gd name="T2" fmla="*/ 0 w 989"/>
                <a:gd name="T3" fmla="*/ 0 h 521"/>
                <a:gd name="T4" fmla="*/ 0 w 989"/>
                <a:gd name="T5" fmla="*/ 2958 h 521"/>
                <a:gd name="T6" fmla="*/ 1764 w 989"/>
                <a:gd name="T7" fmla="*/ 2958 h 521"/>
                <a:gd name="T8" fmla="*/ 1980 w 989"/>
                <a:gd name="T9" fmla="*/ 3126 h 521"/>
                <a:gd name="T10" fmla="*/ 3948 w 989"/>
                <a:gd name="T11" fmla="*/ 3126 h 521"/>
                <a:gd name="T12" fmla="*/ 4164 w 989"/>
                <a:gd name="T13" fmla="*/ 2958 h 521"/>
                <a:gd name="T14" fmla="*/ 5934 w 989"/>
                <a:gd name="T15" fmla="*/ 2958 h 521"/>
                <a:gd name="T16" fmla="*/ 5934 w 989"/>
                <a:gd name="T17" fmla="*/ 0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9" h="521">
                  <a:moveTo>
                    <a:pt x="989" y="0"/>
                  </a:moveTo>
                  <a:lnTo>
                    <a:pt x="0" y="0"/>
                  </a:lnTo>
                  <a:lnTo>
                    <a:pt x="0" y="493"/>
                  </a:lnTo>
                  <a:lnTo>
                    <a:pt x="294" y="493"/>
                  </a:lnTo>
                  <a:cubicBezTo>
                    <a:pt x="300" y="510"/>
                    <a:pt x="314" y="521"/>
                    <a:pt x="330" y="521"/>
                  </a:cubicBezTo>
                  <a:lnTo>
                    <a:pt x="658" y="521"/>
                  </a:lnTo>
                  <a:cubicBezTo>
                    <a:pt x="674" y="521"/>
                    <a:pt x="688" y="510"/>
                    <a:pt x="694" y="493"/>
                  </a:cubicBezTo>
                  <a:lnTo>
                    <a:pt x="989" y="493"/>
                  </a:lnTo>
                  <a:lnTo>
                    <a:pt x="989"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grpSp>
      <p:sp>
        <p:nvSpPr>
          <p:cNvPr id="8" name="Line 6"/>
          <p:cNvSpPr>
            <a:spLocks noChangeShapeType="1"/>
          </p:cNvSpPr>
          <p:nvPr/>
        </p:nvSpPr>
        <p:spPr bwMode="auto">
          <a:xfrm flipV="1">
            <a:off x="255588" y="1109663"/>
            <a:ext cx="0" cy="45720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9" name="Rectangle 7"/>
          <p:cNvSpPr>
            <a:spLocks noChangeArrowheads="1"/>
          </p:cNvSpPr>
          <p:nvPr/>
        </p:nvSpPr>
        <p:spPr bwMode="auto">
          <a:xfrm>
            <a:off x="241300" y="1108075"/>
            <a:ext cx="8723313" cy="4286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000" smtClean="0">
              <a:solidFill>
                <a:srgbClr val="000000"/>
              </a:solidFill>
            </a:endParaRPr>
          </a:p>
        </p:txBody>
      </p:sp>
      <p:pic>
        <p:nvPicPr>
          <p:cNvPr id="10" name="Picture 8" descr="bg08_1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146175"/>
            <a:ext cx="864393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p:cNvSpPr>
            <a:spLocks noChangeShapeType="1"/>
          </p:cNvSpPr>
          <p:nvPr/>
        </p:nvSpPr>
        <p:spPr bwMode="auto">
          <a:xfrm>
            <a:off x="274638" y="1316038"/>
            <a:ext cx="8647112" cy="0"/>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2" name="Rectangle 15"/>
          <p:cNvSpPr>
            <a:spLocks noChangeArrowheads="1"/>
          </p:cNvSpPr>
          <p:nvPr/>
        </p:nvSpPr>
        <p:spPr bwMode="auto">
          <a:xfrm>
            <a:off x="3203575" y="55641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latinLnBrk="1">
              <a:spcBef>
                <a:spcPct val="0"/>
              </a:spcBef>
              <a:spcAft>
                <a:spcPct val="0"/>
              </a:spcAft>
            </a:pPr>
            <a:endParaRPr lang="en-US" sz="1600" smtClean="0">
              <a:solidFill>
                <a:srgbClr val="00CC99"/>
              </a:solidFill>
              <a:latin typeface="隶书" pitchFamily="49" charset="-122"/>
              <a:ea typeface="隶书" pitchFamily="49" charset="-122"/>
            </a:endParaRPr>
          </a:p>
        </p:txBody>
      </p:sp>
      <p:pic>
        <p:nvPicPr>
          <p:cNvPr id="13" name="Picture 16" descr="飞院图标(73x61黄)"/>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3350" y="260350"/>
            <a:ext cx="927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CAES（字）"/>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7675" y="5621338"/>
            <a:ext cx="31924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CAFUC（字）"/>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51050" y="617538"/>
            <a:ext cx="63484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4" name="Rectangle 10"/>
          <p:cNvSpPr>
            <a:spLocks noGrp="1" noChangeArrowheads="1"/>
          </p:cNvSpPr>
          <p:nvPr>
            <p:ph type="ctrTitle"/>
          </p:nvPr>
        </p:nvSpPr>
        <p:spPr>
          <a:xfrm>
            <a:off x="684213" y="2492375"/>
            <a:ext cx="7772400" cy="1447800"/>
          </a:xfrm>
        </p:spPr>
        <p:txBody>
          <a:bodyPr/>
          <a:lstStyle>
            <a:lvl1pPr latinLnBrk="0">
              <a:defRPr/>
            </a:lvl1pPr>
          </a:lstStyle>
          <a:p>
            <a:pPr lvl="0"/>
            <a:r>
              <a:rPr lang="ko-KR" altLang="en-US" noProof="0" smtClean="0"/>
              <a:t>单击此处添加标题</a:t>
            </a:r>
          </a:p>
        </p:txBody>
      </p:sp>
      <p:sp>
        <p:nvSpPr>
          <p:cNvPr id="205835" name="Rectangle 11"/>
          <p:cNvSpPr>
            <a:spLocks noGrp="1" noChangeArrowheads="1"/>
          </p:cNvSpPr>
          <p:nvPr>
            <p:ph type="subTitle" idx="1"/>
          </p:nvPr>
        </p:nvSpPr>
        <p:spPr>
          <a:xfrm>
            <a:off x="1371600" y="3989388"/>
            <a:ext cx="6400800" cy="1023937"/>
          </a:xfrm>
        </p:spPr>
        <p:txBody>
          <a:bodyPr/>
          <a:lstStyle>
            <a:lvl1pPr marL="0" indent="0" algn="ctr">
              <a:buFontTx/>
              <a:buNone/>
              <a:defRPr sz="2500">
                <a:solidFill>
                  <a:srgbClr val="0B005C"/>
                </a:solidFill>
              </a:defRPr>
            </a:lvl1pPr>
          </a:lstStyle>
          <a:p>
            <a:pPr lvl="0"/>
            <a:r>
              <a:rPr lang="ko-KR" altLang="en-US" noProof="0" smtClean="0"/>
              <a:t>单击此处添加副标题</a:t>
            </a:r>
          </a:p>
        </p:txBody>
      </p:sp>
      <p:sp>
        <p:nvSpPr>
          <p:cNvPr id="16" name="Rectangle 12"/>
          <p:cNvSpPr>
            <a:spLocks noGrp="1" noChangeArrowheads="1"/>
          </p:cNvSpPr>
          <p:nvPr>
            <p:ph type="dt" sz="half" idx="10"/>
          </p:nvPr>
        </p:nvSpPr>
        <p:spPr/>
        <p:txBody>
          <a:bodyPr/>
          <a:lstStyle>
            <a:lvl1pPr>
              <a:defRPr smtClean="0"/>
            </a:lvl1pPr>
          </a:lstStyle>
          <a:p>
            <a:pPr>
              <a:defRPr/>
            </a:pPr>
            <a:endParaRPr lang="en-US" altLang="ko-KR">
              <a:solidFill>
                <a:srgbClr val="000000"/>
              </a:solidFill>
            </a:endParaRPr>
          </a:p>
        </p:txBody>
      </p:sp>
      <p:sp>
        <p:nvSpPr>
          <p:cNvPr id="17" name="Rectangle 13"/>
          <p:cNvSpPr>
            <a:spLocks noGrp="1" noChangeArrowheads="1"/>
          </p:cNvSpPr>
          <p:nvPr>
            <p:ph type="ftr" sz="quarter" idx="11"/>
          </p:nvPr>
        </p:nvSpPr>
        <p:spPr/>
        <p:txBody>
          <a:bodyPr/>
          <a:lstStyle>
            <a:lvl1pPr>
              <a:defRPr sz="1400" smtClean="0">
                <a:solidFill>
                  <a:schemeClr val="tx1"/>
                </a:solidFill>
                <a:latin typeface="-윤고딕120" pitchFamily="2" charset="-127"/>
                <a:ea typeface="-윤고딕120" pitchFamily="2" charset="-127"/>
              </a:defRPr>
            </a:lvl1pPr>
          </a:lstStyle>
          <a:p>
            <a:pPr>
              <a:defRPr/>
            </a:pPr>
            <a:endParaRPr lang="en-US" altLang="ko-KR">
              <a:solidFill>
                <a:srgbClr val="000000"/>
              </a:solidFill>
            </a:endParaRPr>
          </a:p>
        </p:txBody>
      </p:sp>
      <p:sp>
        <p:nvSpPr>
          <p:cNvPr id="18" name="Rectangle 14"/>
          <p:cNvSpPr>
            <a:spLocks noGrp="1" noChangeArrowheads="1"/>
          </p:cNvSpPr>
          <p:nvPr>
            <p:ph type="sldNum" sz="quarter" idx="12"/>
          </p:nvPr>
        </p:nvSpPr>
        <p:spPr/>
        <p:txBody>
          <a:bodyPr/>
          <a:lstStyle>
            <a:lvl1pPr>
              <a:defRPr smtClean="0"/>
            </a:lvl1pPr>
          </a:lstStyle>
          <a:p>
            <a:pPr>
              <a:defRPr/>
            </a:pPr>
            <a:fld id="{944C22C4-1416-4823-B39B-484D9C49936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333311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229B37B1-C18D-4C1F-B948-B7F63E3E51C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428854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7EDAF62-6AEF-46E9-ACE9-E568C987BB0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522960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77D024C0-F072-4F19-81C1-6192289BC2A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833041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D8197519-C9CB-4F4B-A7CF-4D30D5BEA541}"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256140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62ABCC24-DDAF-413F-87D2-64F48BB083D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959617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85E296D0-B36A-4067-87A4-D773A6CDE4A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90520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77110-AA85-493E-881A-D43973DE09A4}"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431289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BEA3B00C-2671-4450-866D-4EB51E47072E}"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88716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1E55204-6AF9-4B1B-A7F9-34F1DA1A18E3}"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605193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3727F191-A5DC-49F9-91D2-6E67376C8F06}"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011161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95275"/>
            <a:ext cx="56769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436BAE8E-11BF-40B8-A8AA-FAE6F02FADC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473479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08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255588" y="1109663"/>
            <a:ext cx="8705850" cy="4832350"/>
            <a:chOff x="0" y="0"/>
            <a:chExt cx="5958" cy="3162"/>
          </a:xfrm>
        </p:grpSpPr>
        <p:sp>
          <p:nvSpPr>
            <p:cNvPr id="6" name="未知"/>
            <p:cNvSpPr>
              <a:spLocks/>
            </p:cNvSpPr>
            <p:nvPr userDrawn="1"/>
          </p:nvSpPr>
          <p:spPr bwMode="auto">
            <a:xfrm>
              <a:off x="0" y="0"/>
              <a:ext cx="5958" cy="3162"/>
            </a:xfrm>
            <a:custGeom>
              <a:avLst/>
              <a:gdLst>
                <a:gd name="T0" fmla="*/ 5958 w 993"/>
                <a:gd name="T1" fmla="*/ 0 h 533"/>
                <a:gd name="T2" fmla="*/ 0 w 993"/>
                <a:gd name="T3" fmla="*/ 0 h 533"/>
                <a:gd name="T4" fmla="*/ 0 w 993"/>
                <a:gd name="T5" fmla="*/ 2996 h 533"/>
                <a:gd name="T6" fmla="*/ 1788 w 993"/>
                <a:gd name="T7" fmla="*/ 2996 h 533"/>
                <a:gd name="T8" fmla="*/ 2004 w 993"/>
                <a:gd name="T9" fmla="*/ 3162 h 533"/>
                <a:gd name="T10" fmla="*/ 3978 w 993"/>
                <a:gd name="T11" fmla="*/ 3162 h 533"/>
                <a:gd name="T12" fmla="*/ 4188 w 993"/>
                <a:gd name="T13" fmla="*/ 2996 h 533"/>
                <a:gd name="T14" fmla="*/ 5958 w 993"/>
                <a:gd name="T15" fmla="*/ 2990 h 533"/>
                <a:gd name="T16" fmla="*/ 5958 w 993"/>
                <a:gd name="T17" fmla="*/ 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3" h="533">
                  <a:moveTo>
                    <a:pt x="993" y="0"/>
                  </a:moveTo>
                  <a:lnTo>
                    <a:pt x="0" y="0"/>
                  </a:lnTo>
                  <a:lnTo>
                    <a:pt x="0" y="505"/>
                  </a:lnTo>
                  <a:lnTo>
                    <a:pt x="298" y="505"/>
                  </a:lnTo>
                  <a:cubicBezTo>
                    <a:pt x="305" y="521"/>
                    <a:pt x="318" y="533"/>
                    <a:pt x="334" y="533"/>
                  </a:cubicBezTo>
                  <a:lnTo>
                    <a:pt x="663" y="533"/>
                  </a:lnTo>
                  <a:cubicBezTo>
                    <a:pt x="678" y="533"/>
                    <a:pt x="692" y="521"/>
                    <a:pt x="698" y="505"/>
                  </a:cubicBezTo>
                  <a:lnTo>
                    <a:pt x="993" y="504"/>
                  </a:lnTo>
                  <a:lnTo>
                    <a:pt x="9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7" name="未知"/>
            <p:cNvSpPr>
              <a:spLocks/>
            </p:cNvSpPr>
            <p:nvPr userDrawn="1"/>
          </p:nvSpPr>
          <p:spPr bwMode="auto">
            <a:xfrm>
              <a:off x="0" y="0"/>
              <a:ext cx="5934" cy="3126"/>
            </a:xfrm>
            <a:custGeom>
              <a:avLst/>
              <a:gdLst>
                <a:gd name="T0" fmla="*/ 5934 w 989"/>
                <a:gd name="T1" fmla="*/ 0 h 521"/>
                <a:gd name="T2" fmla="*/ 0 w 989"/>
                <a:gd name="T3" fmla="*/ 0 h 521"/>
                <a:gd name="T4" fmla="*/ 0 w 989"/>
                <a:gd name="T5" fmla="*/ 2958 h 521"/>
                <a:gd name="T6" fmla="*/ 1764 w 989"/>
                <a:gd name="T7" fmla="*/ 2958 h 521"/>
                <a:gd name="T8" fmla="*/ 1980 w 989"/>
                <a:gd name="T9" fmla="*/ 3126 h 521"/>
                <a:gd name="T10" fmla="*/ 3948 w 989"/>
                <a:gd name="T11" fmla="*/ 3126 h 521"/>
                <a:gd name="T12" fmla="*/ 4164 w 989"/>
                <a:gd name="T13" fmla="*/ 2958 h 521"/>
                <a:gd name="T14" fmla="*/ 5934 w 989"/>
                <a:gd name="T15" fmla="*/ 2958 h 521"/>
                <a:gd name="T16" fmla="*/ 5934 w 989"/>
                <a:gd name="T17" fmla="*/ 0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9" h="521">
                  <a:moveTo>
                    <a:pt x="989" y="0"/>
                  </a:moveTo>
                  <a:lnTo>
                    <a:pt x="0" y="0"/>
                  </a:lnTo>
                  <a:lnTo>
                    <a:pt x="0" y="493"/>
                  </a:lnTo>
                  <a:lnTo>
                    <a:pt x="294" y="493"/>
                  </a:lnTo>
                  <a:cubicBezTo>
                    <a:pt x="300" y="510"/>
                    <a:pt x="314" y="521"/>
                    <a:pt x="330" y="521"/>
                  </a:cubicBezTo>
                  <a:lnTo>
                    <a:pt x="658" y="521"/>
                  </a:lnTo>
                  <a:cubicBezTo>
                    <a:pt x="674" y="521"/>
                    <a:pt x="688" y="510"/>
                    <a:pt x="694" y="493"/>
                  </a:cubicBezTo>
                  <a:lnTo>
                    <a:pt x="989" y="493"/>
                  </a:lnTo>
                  <a:lnTo>
                    <a:pt x="989"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grpSp>
      <p:sp>
        <p:nvSpPr>
          <p:cNvPr id="8" name="Line 6"/>
          <p:cNvSpPr>
            <a:spLocks noChangeShapeType="1"/>
          </p:cNvSpPr>
          <p:nvPr/>
        </p:nvSpPr>
        <p:spPr bwMode="auto">
          <a:xfrm flipV="1">
            <a:off x="255588" y="1109663"/>
            <a:ext cx="0" cy="45720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9" name="Rectangle 7"/>
          <p:cNvSpPr>
            <a:spLocks noChangeArrowheads="1"/>
          </p:cNvSpPr>
          <p:nvPr/>
        </p:nvSpPr>
        <p:spPr bwMode="auto">
          <a:xfrm>
            <a:off x="241300" y="1108075"/>
            <a:ext cx="8723313" cy="4286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000" smtClean="0">
              <a:solidFill>
                <a:srgbClr val="000000"/>
              </a:solidFill>
            </a:endParaRPr>
          </a:p>
        </p:txBody>
      </p:sp>
      <p:pic>
        <p:nvPicPr>
          <p:cNvPr id="10" name="Picture 8" descr="bg08_1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146175"/>
            <a:ext cx="864393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p:cNvSpPr>
            <a:spLocks noChangeShapeType="1"/>
          </p:cNvSpPr>
          <p:nvPr/>
        </p:nvSpPr>
        <p:spPr bwMode="auto">
          <a:xfrm>
            <a:off x="274638" y="1316038"/>
            <a:ext cx="8647112" cy="0"/>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2" name="Rectangle 15"/>
          <p:cNvSpPr>
            <a:spLocks noChangeArrowheads="1"/>
          </p:cNvSpPr>
          <p:nvPr/>
        </p:nvSpPr>
        <p:spPr bwMode="auto">
          <a:xfrm>
            <a:off x="3203575" y="55641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latinLnBrk="1">
              <a:spcBef>
                <a:spcPct val="0"/>
              </a:spcBef>
              <a:spcAft>
                <a:spcPct val="0"/>
              </a:spcAft>
            </a:pPr>
            <a:endParaRPr lang="en-US" sz="1600" smtClean="0">
              <a:solidFill>
                <a:srgbClr val="00CC99"/>
              </a:solidFill>
              <a:latin typeface="隶书" pitchFamily="49" charset="-122"/>
              <a:ea typeface="隶书" pitchFamily="49" charset="-122"/>
            </a:endParaRPr>
          </a:p>
        </p:txBody>
      </p:sp>
      <p:pic>
        <p:nvPicPr>
          <p:cNvPr id="13" name="Picture 16" descr="飞院图标(73x61黄)"/>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3350" y="260350"/>
            <a:ext cx="927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CAES（字）"/>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7675" y="5621338"/>
            <a:ext cx="31924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CAFUC（字）"/>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51050" y="617538"/>
            <a:ext cx="63484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4" name="Rectangle 10"/>
          <p:cNvSpPr>
            <a:spLocks noGrp="1" noChangeArrowheads="1"/>
          </p:cNvSpPr>
          <p:nvPr>
            <p:ph type="ctrTitle"/>
          </p:nvPr>
        </p:nvSpPr>
        <p:spPr>
          <a:xfrm>
            <a:off x="684213" y="2492375"/>
            <a:ext cx="7772400" cy="1447800"/>
          </a:xfrm>
        </p:spPr>
        <p:txBody>
          <a:bodyPr/>
          <a:lstStyle>
            <a:lvl1pPr latinLnBrk="0">
              <a:defRPr/>
            </a:lvl1pPr>
          </a:lstStyle>
          <a:p>
            <a:pPr lvl="0"/>
            <a:r>
              <a:rPr lang="ko-KR" altLang="en-US" noProof="0" smtClean="0"/>
              <a:t>单击此处添加标题</a:t>
            </a:r>
          </a:p>
        </p:txBody>
      </p:sp>
      <p:sp>
        <p:nvSpPr>
          <p:cNvPr id="205835" name="Rectangle 11"/>
          <p:cNvSpPr>
            <a:spLocks noGrp="1" noChangeArrowheads="1"/>
          </p:cNvSpPr>
          <p:nvPr>
            <p:ph type="subTitle" idx="1"/>
          </p:nvPr>
        </p:nvSpPr>
        <p:spPr>
          <a:xfrm>
            <a:off x="1371600" y="3989388"/>
            <a:ext cx="6400800" cy="1023937"/>
          </a:xfrm>
        </p:spPr>
        <p:txBody>
          <a:bodyPr/>
          <a:lstStyle>
            <a:lvl1pPr marL="0" indent="0" algn="ctr">
              <a:buFontTx/>
              <a:buNone/>
              <a:defRPr sz="2500">
                <a:solidFill>
                  <a:srgbClr val="0B005C"/>
                </a:solidFill>
              </a:defRPr>
            </a:lvl1pPr>
          </a:lstStyle>
          <a:p>
            <a:pPr lvl="0"/>
            <a:r>
              <a:rPr lang="ko-KR" altLang="en-US" noProof="0" smtClean="0"/>
              <a:t>单击此处添加副标题</a:t>
            </a:r>
          </a:p>
        </p:txBody>
      </p:sp>
      <p:sp>
        <p:nvSpPr>
          <p:cNvPr id="16" name="Rectangle 12"/>
          <p:cNvSpPr>
            <a:spLocks noGrp="1" noChangeArrowheads="1"/>
          </p:cNvSpPr>
          <p:nvPr>
            <p:ph type="dt" sz="half" idx="10"/>
          </p:nvPr>
        </p:nvSpPr>
        <p:spPr/>
        <p:txBody>
          <a:bodyPr/>
          <a:lstStyle>
            <a:lvl1pPr>
              <a:defRPr smtClean="0"/>
            </a:lvl1pPr>
          </a:lstStyle>
          <a:p>
            <a:pPr>
              <a:defRPr/>
            </a:pPr>
            <a:endParaRPr lang="en-US" altLang="ko-KR">
              <a:solidFill>
                <a:srgbClr val="000000"/>
              </a:solidFill>
            </a:endParaRPr>
          </a:p>
        </p:txBody>
      </p:sp>
      <p:sp>
        <p:nvSpPr>
          <p:cNvPr id="17" name="Rectangle 13"/>
          <p:cNvSpPr>
            <a:spLocks noGrp="1" noChangeArrowheads="1"/>
          </p:cNvSpPr>
          <p:nvPr>
            <p:ph type="ftr" sz="quarter" idx="11"/>
          </p:nvPr>
        </p:nvSpPr>
        <p:spPr/>
        <p:txBody>
          <a:bodyPr/>
          <a:lstStyle>
            <a:lvl1pPr>
              <a:defRPr sz="1400" smtClean="0">
                <a:solidFill>
                  <a:schemeClr val="tx1"/>
                </a:solidFill>
                <a:latin typeface="-윤고딕120" pitchFamily="2" charset="-127"/>
                <a:ea typeface="-윤고딕120" pitchFamily="2" charset="-127"/>
              </a:defRPr>
            </a:lvl1pPr>
          </a:lstStyle>
          <a:p>
            <a:pPr>
              <a:defRPr/>
            </a:pPr>
            <a:endParaRPr lang="en-US" altLang="ko-KR">
              <a:solidFill>
                <a:srgbClr val="000000"/>
              </a:solidFill>
            </a:endParaRPr>
          </a:p>
        </p:txBody>
      </p:sp>
      <p:sp>
        <p:nvSpPr>
          <p:cNvPr id="18" name="Rectangle 14"/>
          <p:cNvSpPr>
            <a:spLocks noGrp="1" noChangeArrowheads="1"/>
          </p:cNvSpPr>
          <p:nvPr>
            <p:ph type="sldNum" sz="quarter" idx="12"/>
          </p:nvPr>
        </p:nvSpPr>
        <p:spPr/>
        <p:txBody>
          <a:bodyPr/>
          <a:lstStyle>
            <a:lvl1pPr>
              <a:defRPr smtClean="0"/>
            </a:lvl1pPr>
          </a:lstStyle>
          <a:p>
            <a:pPr>
              <a:defRPr/>
            </a:pPr>
            <a:fld id="{944C22C4-1416-4823-B39B-484D9C49936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501728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229B37B1-C18D-4C1F-B948-B7F63E3E51C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019172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7EDAF62-6AEF-46E9-ACE9-E568C987BB0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618791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77D024C0-F072-4F19-81C1-6192289BC2A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1866764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D8197519-C9CB-4F4B-A7CF-4D30D5BEA541}"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097170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62ABCC24-DDAF-413F-87D2-64F48BB083D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24475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E77110-AA85-493E-881A-D43973DE09A4}"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814637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85E296D0-B36A-4067-87A4-D773A6CDE4A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455993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BEA3B00C-2671-4450-866D-4EB51E47072E}"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96287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1E55204-6AF9-4B1B-A7F9-34F1DA1A18E3}"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8602406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3727F191-A5DC-49F9-91D2-6E67376C8F06}"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948316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95275"/>
            <a:ext cx="56769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436BAE8E-11BF-40B8-A8AA-FAE6F02FADC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6532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3665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03449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8085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25619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934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E77110-AA85-493E-881A-D43973DE09A4}" type="datetimeFigureOut">
              <a:rPr lang="en-US" smtClean="0"/>
              <a:t>5/25/2020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5698256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567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27913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9363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13231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87560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86238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244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91249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78546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174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E77110-AA85-493E-881A-D43973DE09A4}" type="datetimeFigureOut">
              <a:rPr lang="en-US" smtClean="0"/>
              <a:t>5/25/2020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5007094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62764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00566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90924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22914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7248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21300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29672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56722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77661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525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77110-AA85-493E-881A-D43973DE09A4}" type="datetimeFigureOut">
              <a:rPr lang="en-US" smtClean="0"/>
              <a:t>5/25/2020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22915126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36307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56863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80202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64372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74553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01561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48877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78016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59883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381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77110-AA85-493E-881A-D43973DE09A4}"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22010657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9363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90159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43642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59828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52608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1285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7377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85743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45648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04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77110-AA85-493E-881A-D43973DE09A4}"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3616040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65371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3809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8038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39755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5107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53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82074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93132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42841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9415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0.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0.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0.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0.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0.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0.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0.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77110-AA85-493E-881A-D43973DE09A4}" type="datetimeFigureOut">
              <a:rPr lang="en-US" smtClean="0"/>
              <a:t>5/25/2020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FD015-EBC1-4E81-A0D1-A6DF7B91CF94}" type="slidenum">
              <a:rPr lang="en-US" smtClean="0"/>
              <a:t>‹#›</a:t>
            </a:fld>
            <a:endParaRPr lang="en-US"/>
          </a:p>
        </p:txBody>
      </p:sp>
    </p:spTree>
    <p:extLst>
      <p:ext uri="{BB962C8B-B14F-4D97-AF65-F5344CB8AC3E}">
        <p14:creationId xmlns:p14="http://schemas.microsoft.com/office/powerpoint/2010/main" val="1188520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6363182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76445825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64026611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39038849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D92ED13-4664-44C7-AE68-0C340CB62C99}" type="datetimeFigureOut">
              <a:rPr lang="en-US" smtClean="0">
                <a:solidFill>
                  <a:srgbClr val="0F6FC6">
                    <a:lumMod val="60000"/>
                    <a:lumOff val="40000"/>
                  </a:srgbClr>
                </a:solidFill>
              </a:rPr>
              <a:pPr/>
              <a:t>5/25/2020</a:t>
            </a:fld>
            <a:endParaRPr lang="en-US">
              <a:solidFill>
                <a:srgbClr val="0F6FC6">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solidFill>
                <a:srgbClr val="0F6FC6">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37764112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08b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3"/>
          <p:cNvGrpSpPr>
            <a:grpSpLocks/>
          </p:cNvGrpSpPr>
          <p:nvPr userDrawn="1"/>
        </p:nvGrpSpPr>
        <p:grpSpPr bwMode="auto">
          <a:xfrm>
            <a:off x="174625" y="258763"/>
            <a:ext cx="8815388" cy="6343650"/>
            <a:chOff x="0" y="0"/>
            <a:chExt cx="5553" cy="3996"/>
          </a:xfrm>
        </p:grpSpPr>
        <p:sp>
          <p:nvSpPr>
            <p:cNvPr id="1037" name="未知"/>
            <p:cNvSpPr>
              <a:spLocks/>
            </p:cNvSpPr>
            <p:nvPr userDrawn="1"/>
          </p:nvSpPr>
          <p:spPr bwMode="auto">
            <a:xfrm>
              <a:off x="1" y="540"/>
              <a:ext cx="5547" cy="3456"/>
            </a:xfrm>
            <a:custGeom>
              <a:avLst/>
              <a:gdLst>
                <a:gd name="T0" fmla="*/ 22 w 989"/>
                <a:gd name="T1" fmla="*/ 0 h 641"/>
                <a:gd name="T2" fmla="*/ 22 w 989"/>
                <a:gd name="T3" fmla="*/ 3079 h 641"/>
                <a:gd name="T4" fmla="*/ 0 w 989"/>
                <a:gd name="T5" fmla="*/ 3230 h 641"/>
                <a:gd name="T6" fmla="*/ 22 w 989"/>
                <a:gd name="T7" fmla="*/ 3257 h 641"/>
                <a:gd name="T8" fmla="*/ 1666 w 989"/>
                <a:gd name="T9" fmla="*/ 3257 h 641"/>
                <a:gd name="T10" fmla="*/ 1862 w 989"/>
                <a:gd name="T11" fmla="*/ 3456 h 641"/>
                <a:gd name="T12" fmla="*/ 3702 w 989"/>
                <a:gd name="T13" fmla="*/ 3456 h 641"/>
                <a:gd name="T14" fmla="*/ 3904 w 989"/>
                <a:gd name="T15" fmla="*/ 3257 h 641"/>
                <a:gd name="T16" fmla="*/ 5547 w 989"/>
                <a:gd name="T17" fmla="*/ 3257 h 641"/>
                <a:gd name="T18" fmla="*/ 5547 w 989"/>
                <a:gd name="T19" fmla="*/ 0 h 641"/>
                <a:gd name="T20" fmla="*/ 22 w 989"/>
                <a:gd name="T21" fmla="*/ 0 h 6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9" h="641">
                  <a:moveTo>
                    <a:pt x="4" y="0"/>
                  </a:moveTo>
                  <a:lnTo>
                    <a:pt x="4" y="571"/>
                  </a:lnTo>
                  <a:lnTo>
                    <a:pt x="0" y="599"/>
                  </a:lnTo>
                  <a:lnTo>
                    <a:pt x="4" y="604"/>
                  </a:lnTo>
                  <a:lnTo>
                    <a:pt x="297" y="604"/>
                  </a:lnTo>
                  <a:cubicBezTo>
                    <a:pt x="303" y="626"/>
                    <a:pt x="317" y="641"/>
                    <a:pt x="332" y="641"/>
                  </a:cubicBezTo>
                  <a:lnTo>
                    <a:pt x="660" y="641"/>
                  </a:lnTo>
                  <a:cubicBezTo>
                    <a:pt x="675" y="641"/>
                    <a:pt x="689" y="626"/>
                    <a:pt x="696" y="604"/>
                  </a:cubicBezTo>
                  <a:lnTo>
                    <a:pt x="989" y="604"/>
                  </a:lnTo>
                  <a:lnTo>
                    <a:pt x="989"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8" name="Rectangle 5"/>
            <p:cNvSpPr>
              <a:spLocks noChangeArrowheads="1"/>
            </p:cNvSpPr>
            <p:nvPr userDrawn="1"/>
          </p:nvSpPr>
          <p:spPr bwMode="auto">
            <a:xfrm>
              <a:off x="17" y="11"/>
              <a:ext cx="5531" cy="19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9" name="Rectangle 6"/>
            <p:cNvSpPr>
              <a:spLocks noChangeArrowheads="1"/>
            </p:cNvSpPr>
            <p:nvPr userDrawn="1"/>
          </p:nvSpPr>
          <p:spPr bwMode="auto">
            <a:xfrm>
              <a:off x="6" y="11"/>
              <a:ext cx="5516" cy="1930"/>
            </a:xfrm>
            <a:prstGeom prst="rect">
              <a:avLst/>
            </a:prstGeom>
            <a:solidFill>
              <a:srgbClr val="001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0" name="未知"/>
            <p:cNvSpPr>
              <a:spLocks/>
            </p:cNvSpPr>
            <p:nvPr userDrawn="1"/>
          </p:nvSpPr>
          <p:spPr bwMode="auto">
            <a:xfrm>
              <a:off x="6" y="577"/>
              <a:ext cx="5516" cy="3397"/>
            </a:xfrm>
            <a:custGeom>
              <a:avLst/>
              <a:gdLst>
                <a:gd name="T0" fmla="*/ 0 w 985"/>
                <a:gd name="T1" fmla="*/ 0 h 630"/>
                <a:gd name="T2" fmla="*/ 0 w 985"/>
                <a:gd name="T3" fmla="*/ 3197 h 630"/>
                <a:gd name="T4" fmla="*/ 1641 w 985"/>
                <a:gd name="T5" fmla="*/ 3197 h 630"/>
                <a:gd name="T6" fmla="*/ 1842 w 985"/>
                <a:gd name="T7" fmla="*/ 3397 h 630"/>
                <a:gd name="T8" fmla="*/ 3679 w 985"/>
                <a:gd name="T9" fmla="*/ 3397 h 630"/>
                <a:gd name="T10" fmla="*/ 3875 w 985"/>
                <a:gd name="T11" fmla="*/ 3197 h 630"/>
                <a:gd name="T12" fmla="*/ 5516 w 985"/>
                <a:gd name="T13" fmla="*/ 3197 h 630"/>
                <a:gd name="T14" fmla="*/ 5516 w 985"/>
                <a:gd name="T15" fmla="*/ 0 h 630"/>
                <a:gd name="T16" fmla="*/ 0 w 985"/>
                <a:gd name="T17" fmla="*/ 0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630">
                  <a:moveTo>
                    <a:pt x="0" y="0"/>
                  </a:moveTo>
                  <a:lnTo>
                    <a:pt x="0" y="593"/>
                  </a:lnTo>
                  <a:lnTo>
                    <a:pt x="293" y="593"/>
                  </a:lnTo>
                  <a:cubicBezTo>
                    <a:pt x="300" y="615"/>
                    <a:pt x="313" y="630"/>
                    <a:pt x="329" y="630"/>
                  </a:cubicBezTo>
                  <a:lnTo>
                    <a:pt x="657" y="630"/>
                  </a:lnTo>
                  <a:cubicBezTo>
                    <a:pt x="672" y="630"/>
                    <a:pt x="686" y="615"/>
                    <a:pt x="692" y="593"/>
                  </a:cubicBezTo>
                  <a:lnTo>
                    <a:pt x="985" y="593"/>
                  </a:lnTo>
                  <a:lnTo>
                    <a:pt x="985" y="0"/>
                  </a:lnTo>
                  <a:lnTo>
                    <a:pt x="0"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1" name="Rectangle 8"/>
            <p:cNvSpPr>
              <a:spLocks noChangeArrowheads="1"/>
            </p:cNvSpPr>
            <p:nvPr userDrawn="1"/>
          </p:nvSpPr>
          <p:spPr bwMode="auto">
            <a:xfrm>
              <a:off x="6" y="0"/>
              <a:ext cx="5547" cy="2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2" name="Rectangle 9"/>
            <p:cNvSpPr>
              <a:spLocks noChangeArrowheads="1"/>
            </p:cNvSpPr>
            <p:nvPr userDrawn="1"/>
          </p:nvSpPr>
          <p:spPr bwMode="auto">
            <a:xfrm>
              <a:off x="0" y="0"/>
              <a:ext cx="17" cy="380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grpSp>
      <p:pic>
        <p:nvPicPr>
          <p:cNvPr id="1028" name="Picture 10" descr="bg08_1_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1613" y="1163638"/>
            <a:ext cx="87280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11"/>
          <p:cNvSpPr>
            <a:spLocks noChangeShapeType="1"/>
          </p:cNvSpPr>
          <p:nvPr userDrawn="1"/>
        </p:nvSpPr>
        <p:spPr bwMode="auto">
          <a:xfrm>
            <a:off x="198438" y="1268413"/>
            <a:ext cx="8740775" cy="7937"/>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030" name="Rectangle 12"/>
          <p:cNvSpPr>
            <a:spLocks noGrp="1" noChangeArrowheads="1"/>
          </p:cNvSpPr>
          <p:nvPr>
            <p:ph type="title"/>
          </p:nvPr>
        </p:nvSpPr>
        <p:spPr bwMode="auto">
          <a:xfrm>
            <a:off x="685800" y="295275"/>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单击此处添加标题</a:t>
            </a:r>
          </a:p>
        </p:txBody>
      </p:sp>
      <p:sp>
        <p:nvSpPr>
          <p:cNvPr id="1031" name="Rectangle 13"/>
          <p:cNvSpPr>
            <a:spLocks noGrp="1" noChangeArrowheads="1"/>
          </p:cNvSpPr>
          <p:nvPr>
            <p:ph type="body" idx="1"/>
          </p:nvPr>
        </p:nvSpPr>
        <p:spPr bwMode="auto">
          <a:xfrm>
            <a:off x="685800" y="1463675"/>
            <a:ext cx="77724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单击此处添加文本</a:t>
            </a:r>
          </a:p>
          <a:p>
            <a:pPr lvl="1"/>
            <a:r>
              <a:rPr lang="ko-KR" altLang="en-US" smtClean="0"/>
              <a:t>单击此处添加文本</a:t>
            </a:r>
          </a:p>
          <a:p>
            <a:pPr lvl="2"/>
            <a:r>
              <a:rPr lang="ko-KR" altLang="en-US" smtClean="0"/>
              <a:t>单击此处添加文本</a:t>
            </a:r>
          </a:p>
          <a:p>
            <a:pPr lvl="3"/>
            <a:r>
              <a:rPr lang="ko-KR" altLang="en-US" smtClean="0"/>
              <a:t>单击此处添加文本</a:t>
            </a:r>
          </a:p>
          <a:p>
            <a:pPr lvl="4"/>
            <a:r>
              <a:rPr lang="ko-KR" altLang="en-US" smtClean="0"/>
              <a:t>单击此处添加文本</a:t>
            </a:r>
          </a:p>
        </p:txBody>
      </p:sp>
      <p:sp>
        <p:nvSpPr>
          <p:cNvPr id="204814" name="Rectangle 1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latinLnBrk="1">
              <a:defRPr sz="1400" smtClean="0">
                <a:latin typeface="-윤고딕120" pitchFamily="2" charset="-127"/>
                <a:ea typeface="-윤고딕120" pitchFamily="2" charset="-127"/>
              </a:defRPr>
            </a:lvl1pPr>
          </a:lstStyle>
          <a:p>
            <a:pPr fontAlgn="base">
              <a:spcBef>
                <a:spcPct val="0"/>
              </a:spcBef>
              <a:spcAft>
                <a:spcPct val="0"/>
              </a:spcAft>
              <a:defRPr/>
            </a:pPr>
            <a:endParaRPr lang="en-US" altLang="ko-KR">
              <a:solidFill>
                <a:srgbClr val="000000"/>
              </a:solidFill>
            </a:endParaRPr>
          </a:p>
        </p:txBody>
      </p:sp>
      <p:sp>
        <p:nvSpPr>
          <p:cNvPr id="204815" name="Rectangle 1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latinLnBrk="1">
              <a:defRPr sz="1600" smtClean="0">
                <a:solidFill>
                  <a:schemeClr val="accent1"/>
                </a:solidFill>
                <a:latin typeface="隶书" pitchFamily="49" charset="-122"/>
                <a:ea typeface="隶书" pitchFamily="49" charset="-122"/>
              </a:defRPr>
            </a:lvl1pPr>
          </a:lstStyle>
          <a:p>
            <a:pPr fontAlgn="base">
              <a:spcBef>
                <a:spcPct val="0"/>
              </a:spcBef>
              <a:spcAft>
                <a:spcPct val="0"/>
              </a:spcAft>
              <a:defRPr/>
            </a:pPr>
            <a:endParaRPr lang="en-US">
              <a:solidFill>
                <a:srgbClr val="00CC99"/>
              </a:solidFill>
            </a:endParaRPr>
          </a:p>
        </p:txBody>
      </p:sp>
      <p:sp>
        <p:nvSpPr>
          <p:cNvPr id="204816" name="Rectangle 1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1">
              <a:defRPr sz="1400" smtClean="0">
                <a:latin typeface="-윤고딕120" pitchFamily="2" charset="-127"/>
                <a:ea typeface="-윤고딕120" pitchFamily="2" charset="-127"/>
              </a:defRPr>
            </a:lvl1pPr>
          </a:lstStyle>
          <a:p>
            <a:pPr fontAlgn="base">
              <a:spcBef>
                <a:spcPct val="0"/>
              </a:spcBef>
              <a:spcAft>
                <a:spcPct val="0"/>
              </a:spcAft>
              <a:defRPr/>
            </a:pPr>
            <a:fld id="{6A6537A2-0AFF-4B6F-868E-49ABD1E9D675}" type="slidenum">
              <a:rPr lang="ko-KR" altLang="en-US">
                <a:solidFill>
                  <a:srgbClr val="000000"/>
                </a:solidFill>
              </a:rPr>
              <a:pPr fontAlgn="base">
                <a:spcBef>
                  <a:spcPct val="0"/>
                </a:spcBef>
                <a:spcAft>
                  <a:spcPct val="0"/>
                </a:spcAft>
                <a:defRPr/>
              </a:pPr>
              <a:t>‹#›</a:t>
            </a:fld>
            <a:endParaRPr lang="en-US" altLang="ko-KR">
              <a:solidFill>
                <a:srgbClr val="000000"/>
              </a:solidFill>
            </a:endParaRPr>
          </a:p>
        </p:txBody>
      </p:sp>
      <p:pic>
        <p:nvPicPr>
          <p:cNvPr id="1035" name="Picture 17" descr="飞院图标(75x63黄)"/>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03450" y="6308725"/>
            <a:ext cx="568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8" descr="CAES（字）"/>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987675" y="6308725"/>
            <a:ext cx="31924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1145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latinLnBrk="1" hangingPunct="0">
        <a:spcBef>
          <a:spcPct val="0"/>
        </a:spcBef>
        <a:spcAft>
          <a:spcPct val="0"/>
        </a:spcAft>
        <a:defRPr sz="4800" b="1">
          <a:solidFill>
            <a:schemeClr val="bg1"/>
          </a:solidFill>
          <a:latin typeface="+mj-lt"/>
          <a:ea typeface="+mj-ea"/>
          <a:cs typeface="+mj-cs"/>
        </a:defRPr>
      </a:lvl1pPr>
      <a:lvl2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2pPr>
      <a:lvl3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3pPr>
      <a:lvl4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4pPr>
      <a:lvl5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5pPr>
      <a:lvl6pPr marL="457200" algn="ctr" rtl="0" fontAlgn="base" latinLnBrk="1">
        <a:spcBef>
          <a:spcPct val="0"/>
        </a:spcBef>
        <a:spcAft>
          <a:spcPct val="0"/>
        </a:spcAft>
        <a:defRPr sz="4800" b="1">
          <a:solidFill>
            <a:schemeClr val="bg1"/>
          </a:solidFill>
          <a:latin typeface="Arial" pitchFamily="34" charset="0"/>
          <a:ea typeface="宋体" pitchFamily="2" charset="-122"/>
        </a:defRPr>
      </a:lvl6pPr>
      <a:lvl7pPr marL="914400" algn="ctr" rtl="0" fontAlgn="base" latinLnBrk="1">
        <a:spcBef>
          <a:spcPct val="0"/>
        </a:spcBef>
        <a:spcAft>
          <a:spcPct val="0"/>
        </a:spcAft>
        <a:defRPr sz="4800" b="1">
          <a:solidFill>
            <a:schemeClr val="bg1"/>
          </a:solidFill>
          <a:latin typeface="Arial" pitchFamily="34" charset="0"/>
          <a:ea typeface="宋体" pitchFamily="2" charset="-122"/>
        </a:defRPr>
      </a:lvl7pPr>
      <a:lvl8pPr marL="1371600" algn="ctr" rtl="0" fontAlgn="base" latinLnBrk="1">
        <a:spcBef>
          <a:spcPct val="0"/>
        </a:spcBef>
        <a:spcAft>
          <a:spcPct val="0"/>
        </a:spcAft>
        <a:defRPr sz="4800" b="1">
          <a:solidFill>
            <a:schemeClr val="bg1"/>
          </a:solidFill>
          <a:latin typeface="Arial" pitchFamily="34" charset="0"/>
          <a:ea typeface="宋体" pitchFamily="2" charset="-122"/>
        </a:defRPr>
      </a:lvl8pPr>
      <a:lvl9pPr marL="1828800" algn="ctr" rtl="0" fontAlgn="base" latinLnBrk="1">
        <a:spcBef>
          <a:spcPct val="0"/>
        </a:spcBef>
        <a:spcAft>
          <a:spcPct val="0"/>
        </a:spcAft>
        <a:defRPr sz="4800" b="1">
          <a:solidFill>
            <a:schemeClr val="bg1"/>
          </a:solidFill>
          <a:latin typeface="Arial" pitchFamily="34" charset="0"/>
          <a:ea typeface="宋体" pitchFamily="2" charset="-122"/>
        </a:defRPr>
      </a:lvl9pPr>
    </p:titleStyle>
    <p:bodyStyle>
      <a:lvl1pPr marL="342900" indent="-342900" algn="just" rtl="0" eaLnBrk="0" fontAlgn="base" hangingPunct="0">
        <a:lnSpc>
          <a:spcPct val="125000"/>
        </a:lnSpc>
        <a:spcBef>
          <a:spcPct val="20000"/>
        </a:spcBef>
        <a:spcAft>
          <a:spcPct val="0"/>
        </a:spcAft>
        <a:buChar char="•"/>
        <a:defRPr sz="2800" b="1">
          <a:solidFill>
            <a:schemeClr val="bg1"/>
          </a:solidFill>
          <a:latin typeface="+mn-lt"/>
          <a:ea typeface="+mn-ea"/>
          <a:cs typeface="+mn-cs"/>
        </a:defRPr>
      </a:lvl1pPr>
      <a:lvl2pPr marL="742950" indent="-285750" algn="just" rtl="0" eaLnBrk="0" fontAlgn="base" hangingPunct="0">
        <a:lnSpc>
          <a:spcPct val="125000"/>
        </a:lnSpc>
        <a:spcBef>
          <a:spcPct val="20000"/>
        </a:spcBef>
        <a:spcAft>
          <a:spcPct val="0"/>
        </a:spcAft>
        <a:buChar char="•"/>
        <a:defRPr sz="2400" b="1">
          <a:solidFill>
            <a:schemeClr val="bg1"/>
          </a:solidFill>
          <a:latin typeface="+mn-lt"/>
          <a:ea typeface="+mn-ea"/>
        </a:defRPr>
      </a:lvl2pPr>
      <a:lvl3pPr marL="1143000" indent="-228600" algn="just" rtl="0" eaLnBrk="0" fontAlgn="base" hangingPunct="0">
        <a:lnSpc>
          <a:spcPct val="125000"/>
        </a:lnSpc>
        <a:spcBef>
          <a:spcPct val="20000"/>
        </a:spcBef>
        <a:spcAft>
          <a:spcPct val="0"/>
        </a:spcAft>
        <a:buChar char="•"/>
        <a:defRPr sz="2000" b="1">
          <a:solidFill>
            <a:schemeClr val="bg1"/>
          </a:solidFill>
          <a:latin typeface="+mn-lt"/>
          <a:ea typeface="+mn-ea"/>
        </a:defRPr>
      </a:lvl3pPr>
      <a:lvl4pPr marL="1600200" indent="-228600" algn="just" rtl="0" eaLnBrk="0" fontAlgn="base" hangingPunct="0">
        <a:lnSpc>
          <a:spcPct val="125000"/>
        </a:lnSpc>
        <a:spcBef>
          <a:spcPct val="20000"/>
        </a:spcBef>
        <a:spcAft>
          <a:spcPct val="0"/>
        </a:spcAft>
        <a:buChar char="•"/>
        <a:defRPr b="1">
          <a:solidFill>
            <a:schemeClr val="bg1"/>
          </a:solidFill>
          <a:latin typeface="+mn-lt"/>
          <a:ea typeface="+mn-ea"/>
        </a:defRPr>
      </a:lvl4pPr>
      <a:lvl5pPr marL="2057400" indent="-228600" algn="just" rtl="0" eaLnBrk="0" fontAlgn="base" hangingPunct="0">
        <a:lnSpc>
          <a:spcPct val="125000"/>
        </a:lnSpc>
        <a:spcBef>
          <a:spcPct val="20000"/>
        </a:spcBef>
        <a:spcAft>
          <a:spcPct val="0"/>
        </a:spcAft>
        <a:buChar char="•"/>
        <a:defRPr sz="1600" b="1">
          <a:solidFill>
            <a:schemeClr val="bg1"/>
          </a:solidFill>
          <a:latin typeface="+mn-lt"/>
          <a:ea typeface="+mn-ea"/>
        </a:defRPr>
      </a:lvl5pPr>
      <a:lvl6pPr marL="2514600" indent="-228600" algn="just" rtl="0" fontAlgn="base">
        <a:lnSpc>
          <a:spcPct val="125000"/>
        </a:lnSpc>
        <a:spcBef>
          <a:spcPct val="20000"/>
        </a:spcBef>
        <a:spcAft>
          <a:spcPct val="0"/>
        </a:spcAft>
        <a:buChar char="•"/>
        <a:defRPr sz="1600" b="1">
          <a:solidFill>
            <a:schemeClr val="bg1"/>
          </a:solidFill>
          <a:latin typeface="+mn-lt"/>
          <a:ea typeface="+mn-ea"/>
        </a:defRPr>
      </a:lvl6pPr>
      <a:lvl7pPr marL="2971800" indent="-228600" algn="just" rtl="0" fontAlgn="base">
        <a:lnSpc>
          <a:spcPct val="125000"/>
        </a:lnSpc>
        <a:spcBef>
          <a:spcPct val="20000"/>
        </a:spcBef>
        <a:spcAft>
          <a:spcPct val="0"/>
        </a:spcAft>
        <a:buChar char="•"/>
        <a:defRPr sz="1600" b="1">
          <a:solidFill>
            <a:schemeClr val="bg1"/>
          </a:solidFill>
          <a:latin typeface="+mn-lt"/>
          <a:ea typeface="+mn-ea"/>
        </a:defRPr>
      </a:lvl7pPr>
      <a:lvl8pPr marL="3429000" indent="-228600" algn="just" rtl="0" fontAlgn="base">
        <a:lnSpc>
          <a:spcPct val="125000"/>
        </a:lnSpc>
        <a:spcBef>
          <a:spcPct val="20000"/>
        </a:spcBef>
        <a:spcAft>
          <a:spcPct val="0"/>
        </a:spcAft>
        <a:buChar char="•"/>
        <a:defRPr sz="1600" b="1">
          <a:solidFill>
            <a:schemeClr val="bg1"/>
          </a:solidFill>
          <a:latin typeface="+mn-lt"/>
          <a:ea typeface="+mn-ea"/>
        </a:defRPr>
      </a:lvl8pPr>
      <a:lvl9pPr marL="3886200" indent="-228600" algn="just" rtl="0" fontAlgn="base">
        <a:lnSpc>
          <a:spcPct val="125000"/>
        </a:lnSpc>
        <a:spcBef>
          <a:spcPct val="20000"/>
        </a:spcBef>
        <a:spcAft>
          <a:spcPct val="0"/>
        </a:spcAft>
        <a:buChar char="•"/>
        <a:defRPr sz="1600" b="1">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08b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3"/>
          <p:cNvGrpSpPr>
            <a:grpSpLocks/>
          </p:cNvGrpSpPr>
          <p:nvPr userDrawn="1"/>
        </p:nvGrpSpPr>
        <p:grpSpPr bwMode="auto">
          <a:xfrm>
            <a:off x="174625" y="258763"/>
            <a:ext cx="8815388" cy="6343650"/>
            <a:chOff x="0" y="0"/>
            <a:chExt cx="5553" cy="3996"/>
          </a:xfrm>
        </p:grpSpPr>
        <p:sp>
          <p:nvSpPr>
            <p:cNvPr id="1037" name="未知"/>
            <p:cNvSpPr>
              <a:spLocks/>
            </p:cNvSpPr>
            <p:nvPr userDrawn="1"/>
          </p:nvSpPr>
          <p:spPr bwMode="auto">
            <a:xfrm>
              <a:off x="1" y="540"/>
              <a:ext cx="5547" cy="3456"/>
            </a:xfrm>
            <a:custGeom>
              <a:avLst/>
              <a:gdLst>
                <a:gd name="T0" fmla="*/ 22 w 989"/>
                <a:gd name="T1" fmla="*/ 0 h 641"/>
                <a:gd name="T2" fmla="*/ 22 w 989"/>
                <a:gd name="T3" fmla="*/ 3079 h 641"/>
                <a:gd name="T4" fmla="*/ 0 w 989"/>
                <a:gd name="T5" fmla="*/ 3230 h 641"/>
                <a:gd name="T6" fmla="*/ 22 w 989"/>
                <a:gd name="T7" fmla="*/ 3257 h 641"/>
                <a:gd name="T8" fmla="*/ 1666 w 989"/>
                <a:gd name="T9" fmla="*/ 3257 h 641"/>
                <a:gd name="T10" fmla="*/ 1862 w 989"/>
                <a:gd name="T11" fmla="*/ 3456 h 641"/>
                <a:gd name="T12" fmla="*/ 3702 w 989"/>
                <a:gd name="T13" fmla="*/ 3456 h 641"/>
                <a:gd name="T14" fmla="*/ 3904 w 989"/>
                <a:gd name="T15" fmla="*/ 3257 h 641"/>
                <a:gd name="T16" fmla="*/ 5547 w 989"/>
                <a:gd name="T17" fmla="*/ 3257 h 641"/>
                <a:gd name="T18" fmla="*/ 5547 w 989"/>
                <a:gd name="T19" fmla="*/ 0 h 641"/>
                <a:gd name="T20" fmla="*/ 22 w 989"/>
                <a:gd name="T21" fmla="*/ 0 h 6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9" h="641">
                  <a:moveTo>
                    <a:pt x="4" y="0"/>
                  </a:moveTo>
                  <a:lnTo>
                    <a:pt x="4" y="571"/>
                  </a:lnTo>
                  <a:lnTo>
                    <a:pt x="0" y="599"/>
                  </a:lnTo>
                  <a:lnTo>
                    <a:pt x="4" y="604"/>
                  </a:lnTo>
                  <a:lnTo>
                    <a:pt x="297" y="604"/>
                  </a:lnTo>
                  <a:cubicBezTo>
                    <a:pt x="303" y="626"/>
                    <a:pt x="317" y="641"/>
                    <a:pt x="332" y="641"/>
                  </a:cubicBezTo>
                  <a:lnTo>
                    <a:pt x="660" y="641"/>
                  </a:lnTo>
                  <a:cubicBezTo>
                    <a:pt x="675" y="641"/>
                    <a:pt x="689" y="626"/>
                    <a:pt x="696" y="604"/>
                  </a:cubicBezTo>
                  <a:lnTo>
                    <a:pt x="989" y="604"/>
                  </a:lnTo>
                  <a:lnTo>
                    <a:pt x="989"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8" name="Rectangle 5"/>
            <p:cNvSpPr>
              <a:spLocks noChangeArrowheads="1"/>
            </p:cNvSpPr>
            <p:nvPr userDrawn="1"/>
          </p:nvSpPr>
          <p:spPr bwMode="auto">
            <a:xfrm>
              <a:off x="17" y="11"/>
              <a:ext cx="5531" cy="19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9" name="Rectangle 6"/>
            <p:cNvSpPr>
              <a:spLocks noChangeArrowheads="1"/>
            </p:cNvSpPr>
            <p:nvPr userDrawn="1"/>
          </p:nvSpPr>
          <p:spPr bwMode="auto">
            <a:xfrm>
              <a:off x="6" y="11"/>
              <a:ext cx="5516" cy="1930"/>
            </a:xfrm>
            <a:prstGeom prst="rect">
              <a:avLst/>
            </a:prstGeom>
            <a:solidFill>
              <a:srgbClr val="001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0" name="未知"/>
            <p:cNvSpPr>
              <a:spLocks/>
            </p:cNvSpPr>
            <p:nvPr userDrawn="1"/>
          </p:nvSpPr>
          <p:spPr bwMode="auto">
            <a:xfrm>
              <a:off x="6" y="577"/>
              <a:ext cx="5516" cy="3397"/>
            </a:xfrm>
            <a:custGeom>
              <a:avLst/>
              <a:gdLst>
                <a:gd name="T0" fmla="*/ 0 w 985"/>
                <a:gd name="T1" fmla="*/ 0 h 630"/>
                <a:gd name="T2" fmla="*/ 0 w 985"/>
                <a:gd name="T3" fmla="*/ 3197 h 630"/>
                <a:gd name="T4" fmla="*/ 1641 w 985"/>
                <a:gd name="T5" fmla="*/ 3197 h 630"/>
                <a:gd name="T6" fmla="*/ 1842 w 985"/>
                <a:gd name="T7" fmla="*/ 3397 h 630"/>
                <a:gd name="T8" fmla="*/ 3679 w 985"/>
                <a:gd name="T9" fmla="*/ 3397 h 630"/>
                <a:gd name="T10" fmla="*/ 3875 w 985"/>
                <a:gd name="T11" fmla="*/ 3197 h 630"/>
                <a:gd name="T12" fmla="*/ 5516 w 985"/>
                <a:gd name="T13" fmla="*/ 3197 h 630"/>
                <a:gd name="T14" fmla="*/ 5516 w 985"/>
                <a:gd name="T15" fmla="*/ 0 h 630"/>
                <a:gd name="T16" fmla="*/ 0 w 985"/>
                <a:gd name="T17" fmla="*/ 0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630">
                  <a:moveTo>
                    <a:pt x="0" y="0"/>
                  </a:moveTo>
                  <a:lnTo>
                    <a:pt x="0" y="593"/>
                  </a:lnTo>
                  <a:lnTo>
                    <a:pt x="293" y="593"/>
                  </a:lnTo>
                  <a:cubicBezTo>
                    <a:pt x="300" y="615"/>
                    <a:pt x="313" y="630"/>
                    <a:pt x="329" y="630"/>
                  </a:cubicBezTo>
                  <a:lnTo>
                    <a:pt x="657" y="630"/>
                  </a:lnTo>
                  <a:cubicBezTo>
                    <a:pt x="672" y="630"/>
                    <a:pt x="686" y="615"/>
                    <a:pt x="692" y="593"/>
                  </a:cubicBezTo>
                  <a:lnTo>
                    <a:pt x="985" y="593"/>
                  </a:lnTo>
                  <a:lnTo>
                    <a:pt x="985" y="0"/>
                  </a:lnTo>
                  <a:lnTo>
                    <a:pt x="0"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1" name="Rectangle 8"/>
            <p:cNvSpPr>
              <a:spLocks noChangeArrowheads="1"/>
            </p:cNvSpPr>
            <p:nvPr userDrawn="1"/>
          </p:nvSpPr>
          <p:spPr bwMode="auto">
            <a:xfrm>
              <a:off x="6" y="0"/>
              <a:ext cx="5547" cy="2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2" name="Rectangle 9"/>
            <p:cNvSpPr>
              <a:spLocks noChangeArrowheads="1"/>
            </p:cNvSpPr>
            <p:nvPr userDrawn="1"/>
          </p:nvSpPr>
          <p:spPr bwMode="auto">
            <a:xfrm>
              <a:off x="0" y="0"/>
              <a:ext cx="17" cy="380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grpSp>
      <p:pic>
        <p:nvPicPr>
          <p:cNvPr id="1028" name="Picture 10" descr="bg08_1_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1613" y="1163638"/>
            <a:ext cx="87280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11"/>
          <p:cNvSpPr>
            <a:spLocks noChangeShapeType="1"/>
          </p:cNvSpPr>
          <p:nvPr userDrawn="1"/>
        </p:nvSpPr>
        <p:spPr bwMode="auto">
          <a:xfrm>
            <a:off x="198438" y="1268413"/>
            <a:ext cx="8740775" cy="7937"/>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030" name="Rectangle 12"/>
          <p:cNvSpPr>
            <a:spLocks noGrp="1" noChangeArrowheads="1"/>
          </p:cNvSpPr>
          <p:nvPr>
            <p:ph type="title"/>
          </p:nvPr>
        </p:nvSpPr>
        <p:spPr bwMode="auto">
          <a:xfrm>
            <a:off x="685800" y="295275"/>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单击此处添加标题</a:t>
            </a:r>
          </a:p>
        </p:txBody>
      </p:sp>
      <p:sp>
        <p:nvSpPr>
          <p:cNvPr id="1031" name="Rectangle 13"/>
          <p:cNvSpPr>
            <a:spLocks noGrp="1" noChangeArrowheads="1"/>
          </p:cNvSpPr>
          <p:nvPr>
            <p:ph type="body" idx="1"/>
          </p:nvPr>
        </p:nvSpPr>
        <p:spPr bwMode="auto">
          <a:xfrm>
            <a:off x="685800" y="1463675"/>
            <a:ext cx="77724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单击此处添加文本</a:t>
            </a:r>
          </a:p>
          <a:p>
            <a:pPr lvl="1"/>
            <a:r>
              <a:rPr lang="ko-KR" altLang="en-US" smtClean="0"/>
              <a:t>单击此处添加文本</a:t>
            </a:r>
          </a:p>
          <a:p>
            <a:pPr lvl="2"/>
            <a:r>
              <a:rPr lang="ko-KR" altLang="en-US" smtClean="0"/>
              <a:t>单击此处添加文本</a:t>
            </a:r>
          </a:p>
          <a:p>
            <a:pPr lvl="3"/>
            <a:r>
              <a:rPr lang="ko-KR" altLang="en-US" smtClean="0"/>
              <a:t>单击此处添加文本</a:t>
            </a:r>
          </a:p>
          <a:p>
            <a:pPr lvl="4"/>
            <a:r>
              <a:rPr lang="ko-KR" altLang="en-US" smtClean="0"/>
              <a:t>单击此处添加文本</a:t>
            </a:r>
          </a:p>
        </p:txBody>
      </p:sp>
      <p:sp>
        <p:nvSpPr>
          <p:cNvPr id="204814" name="Rectangle 1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latinLnBrk="1">
              <a:defRPr sz="1400" smtClean="0">
                <a:latin typeface="-윤고딕120" pitchFamily="2" charset="-127"/>
                <a:ea typeface="-윤고딕120" pitchFamily="2" charset="-127"/>
              </a:defRPr>
            </a:lvl1pPr>
          </a:lstStyle>
          <a:p>
            <a:pPr fontAlgn="base">
              <a:spcBef>
                <a:spcPct val="0"/>
              </a:spcBef>
              <a:spcAft>
                <a:spcPct val="0"/>
              </a:spcAft>
              <a:defRPr/>
            </a:pPr>
            <a:endParaRPr lang="en-US" altLang="ko-KR">
              <a:solidFill>
                <a:srgbClr val="000000"/>
              </a:solidFill>
            </a:endParaRPr>
          </a:p>
        </p:txBody>
      </p:sp>
      <p:sp>
        <p:nvSpPr>
          <p:cNvPr id="204815" name="Rectangle 1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latinLnBrk="1">
              <a:defRPr sz="1600" smtClean="0">
                <a:solidFill>
                  <a:schemeClr val="accent1"/>
                </a:solidFill>
                <a:latin typeface="隶书" pitchFamily="49" charset="-122"/>
                <a:ea typeface="隶书" pitchFamily="49" charset="-122"/>
              </a:defRPr>
            </a:lvl1pPr>
          </a:lstStyle>
          <a:p>
            <a:pPr fontAlgn="base">
              <a:spcBef>
                <a:spcPct val="0"/>
              </a:spcBef>
              <a:spcAft>
                <a:spcPct val="0"/>
              </a:spcAft>
              <a:defRPr/>
            </a:pPr>
            <a:endParaRPr lang="en-US">
              <a:solidFill>
                <a:srgbClr val="00CC99"/>
              </a:solidFill>
            </a:endParaRPr>
          </a:p>
        </p:txBody>
      </p:sp>
      <p:sp>
        <p:nvSpPr>
          <p:cNvPr id="204816" name="Rectangle 1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1">
              <a:defRPr sz="1400" smtClean="0">
                <a:latin typeface="-윤고딕120" pitchFamily="2" charset="-127"/>
                <a:ea typeface="-윤고딕120" pitchFamily="2" charset="-127"/>
              </a:defRPr>
            </a:lvl1pPr>
          </a:lstStyle>
          <a:p>
            <a:pPr fontAlgn="base">
              <a:spcBef>
                <a:spcPct val="0"/>
              </a:spcBef>
              <a:spcAft>
                <a:spcPct val="0"/>
              </a:spcAft>
              <a:defRPr/>
            </a:pPr>
            <a:fld id="{6A6537A2-0AFF-4B6F-868E-49ABD1E9D675}" type="slidenum">
              <a:rPr lang="ko-KR" altLang="en-US">
                <a:solidFill>
                  <a:srgbClr val="000000"/>
                </a:solidFill>
              </a:rPr>
              <a:pPr fontAlgn="base">
                <a:spcBef>
                  <a:spcPct val="0"/>
                </a:spcBef>
                <a:spcAft>
                  <a:spcPct val="0"/>
                </a:spcAft>
                <a:defRPr/>
              </a:pPr>
              <a:t>‹#›</a:t>
            </a:fld>
            <a:endParaRPr lang="en-US" altLang="ko-KR">
              <a:solidFill>
                <a:srgbClr val="000000"/>
              </a:solidFill>
            </a:endParaRPr>
          </a:p>
        </p:txBody>
      </p:sp>
      <p:pic>
        <p:nvPicPr>
          <p:cNvPr id="1035" name="Picture 17" descr="飞院图标(75x63黄)"/>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03450" y="6308725"/>
            <a:ext cx="568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8" descr="CAES（字）"/>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987675" y="6308725"/>
            <a:ext cx="31924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1479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latinLnBrk="1" hangingPunct="0">
        <a:spcBef>
          <a:spcPct val="0"/>
        </a:spcBef>
        <a:spcAft>
          <a:spcPct val="0"/>
        </a:spcAft>
        <a:defRPr sz="4800" b="1">
          <a:solidFill>
            <a:schemeClr val="bg1"/>
          </a:solidFill>
          <a:latin typeface="+mj-lt"/>
          <a:ea typeface="+mj-ea"/>
          <a:cs typeface="+mj-cs"/>
        </a:defRPr>
      </a:lvl1pPr>
      <a:lvl2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2pPr>
      <a:lvl3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3pPr>
      <a:lvl4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4pPr>
      <a:lvl5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5pPr>
      <a:lvl6pPr marL="457200" algn="ctr" rtl="0" fontAlgn="base" latinLnBrk="1">
        <a:spcBef>
          <a:spcPct val="0"/>
        </a:spcBef>
        <a:spcAft>
          <a:spcPct val="0"/>
        </a:spcAft>
        <a:defRPr sz="4800" b="1">
          <a:solidFill>
            <a:schemeClr val="bg1"/>
          </a:solidFill>
          <a:latin typeface="Arial" pitchFamily="34" charset="0"/>
          <a:ea typeface="宋体" pitchFamily="2" charset="-122"/>
        </a:defRPr>
      </a:lvl6pPr>
      <a:lvl7pPr marL="914400" algn="ctr" rtl="0" fontAlgn="base" latinLnBrk="1">
        <a:spcBef>
          <a:spcPct val="0"/>
        </a:spcBef>
        <a:spcAft>
          <a:spcPct val="0"/>
        </a:spcAft>
        <a:defRPr sz="4800" b="1">
          <a:solidFill>
            <a:schemeClr val="bg1"/>
          </a:solidFill>
          <a:latin typeface="Arial" pitchFamily="34" charset="0"/>
          <a:ea typeface="宋体" pitchFamily="2" charset="-122"/>
        </a:defRPr>
      </a:lvl7pPr>
      <a:lvl8pPr marL="1371600" algn="ctr" rtl="0" fontAlgn="base" latinLnBrk="1">
        <a:spcBef>
          <a:spcPct val="0"/>
        </a:spcBef>
        <a:spcAft>
          <a:spcPct val="0"/>
        </a:spcAft>
        <a:defRPr sz="4800" b="1">
          <a:solidFill>
            <a:schemeClr val="bg1"/>
          </a:solidFill>
          <a:latin typeface="Arial" pitchFamily="34" charset="0"/>
          <a:ea typeface="宋体" pitchFamily="2" charset="-122"/>
        </a:defRPr>
      </a:lvl8pPr>
      <a:lvl9pPr marL="1828800" algn="ctr" rtl="0" fontAlgn="base" latinLnBrk="1">
        <a:spcBef>
          <a:spcPct val="0"/>
        </a:spcBef>
        <a:spcAft>
          <a:spcPct val="0"/>
        </a:spcAft>
        <a:defRPr sz="4800" b="1">
          <a:solidFill>
            <a:schemeClr val="bg1"/>
          </a:solidFill>
          <a:latin typeface="Arial" pitchFamily="34" charset="0"/>
          <a:ea typeface="宋体" pitchFamily="2" charset="-122"/>
        </a:defRPr>
      </a:lvl9pPr>
    </p:titleStyle>
    <p:bodyStyle>
      <a:lvl1pPr marL="342900" indent="-342900" algn="just" rtl="0" eaLnBrk="0" fontAlgn="base" hangingPunct="0">
        <a:lnSpc>
          <a:spcPct val="125000"/>
        </a:lnSpc>
        <a:spcBef>
          <a:spcPct val="20000"/>
        </a:spcBef>
        <a:spcAft>
          <a:spcPct val="0"/>
        </a:spcAft>
        <a:buChar char="•"/>
        <a:defRPr sz="2800" b="1">
          <a:solidFill>
            <a:schemeClr val="bg1"/>
          </a:solidFill>
          <a:latin typeface="+mn-lt"/>
          <a:ea typeface="+mn-ea"/>
          <a:cs typeface="+mn-cs"/>
        </a:defRPr>
      </a:lvl1pPr>
      <a:lvl2pPr marL="742950" indent="-285750" algn="just" rtl="0" eaLnBrk="0" fontAlgn="base" hangingPunct="0">
        <a:lnSpc>
          <a:spcPct val="125000"/>
        </a:lnSpc>
        <a:spcBef>
          <a:spcPct val="20000"/>
        </a:spcBef>
        <a:spcAft>
          <a:spcPct val="0"/>
        </a:spcAft>
        <a:buChar char="•"/>
        <a:defRPr sz="2400" b="1">
          <a:solidFill>
            <a:schemeClr val="bg1"/>
          </a:solidFill>
          <a:latin typeface="+mn-lt"/>
          <a:ea typeface="+mn-ea"/>
        </a:defRPr>
      </a:lvl2pPr>
      <a:lvl3pPr marL="1143000" indent="-228600" algn="just" rtl="0" eaLnBrk="0" fontAlgn="base" hangingPunct="0">
        <a:lnSpc>
          <a:spcPct val="125000"/>
        </a:lnSpc>
        <a:spcBef>
          <a:spcPct val="20000"/>
        </a:spcBef>
        <a:spcAft>
          <a:spcPct val="0"/>
        </a:spcAft>
        <a:buChar char="•"/>
        <a:defRPr sz="2000" b="1">
          <a:solidFill>
            <a:schemeClr val="bg1"/>
          </a:solidFill>
          <a:latin typeface="+mn-lt"/>
          <a:ea typeface="+mn-ea"/>
        </a:defRPr>
      </a:lvl3pPr>
      <a:lvl4pPr marL="1600200" indent="-228600" algn="just" rtl="0" eaLnBrk="0" fontAlgn="base" hangingPunct="0">
        <a:lnSpc>
          <a:spcPct val="125000"/>
        </a:lnSpc>
        <a:spcBef>
          <a:spcPct val="20000"/>
        </a:spcBef>
        <a:spcAft>
          <a:spcPct val="0"/>
        </a:spcAft>
        <a:buChar char="•"/>
        <a:defRPr b="1">
          <a:solidFill>
            <a:schemeClr val="bg1"/>
          </a:solidFill>
          <a:latin typeface="+mn-lt"/>
          <a:ea typeface="+mn-ea"/>
        </a:defRPr>
      </a:lvl4pPr>
      <a:lvl5pPr marL="2057400" indent="-228600" algn="just" rtl="0" eaLnBrk="0" fontAlgn="base" hangingPunct="0">
        <a:lnSpc>
          <a:spcPct val="125000"/>
        </a:lnSpc>
        <a:spcBef>
          <a:spcPct val="20000"/>
        </a:spcBef>
        <a:spcAft>
          <a:spcPct val="0"/>
        </a:spcAft>
        <a:buChar char="•"/>
        <a:defRPr sz="1600" b="1">
          <a:solidFill>
            <a:schemeClr val="bg1"/>
          </a:solidFill>
          <a:latin typeface="+mn-lt"/>
          <a:ea typeface="+mn-ea"/>
        </a:defRPr>
      </a:lvl5pPr>
      <a:lvl6pPr marL="2514600" indent="-228600" algn="just" rtl="0" fontAlgn="base">
        <a:lnSpc>
          <a:spcPct val="125000"/>
        </a:lnSpc>
        <a:spcBef>
          <a:spcPct val="20000"/>
        </a:spcBef>
        <a:spcAft>
          <a:spcPct val="0"/>
        </a:spcAft>
        <a:buChar char="•"/>
        <a:defRPr sz="1600" b="1">
          <a:solidFill>
            <a:schemeClr val="bg1"/>
          </a:solidFill>
          <a:latin typeface="+mn-lt"/>
          <a:ea typeface="+mn-ea"/>
        </a:defRPr>
      </a:lvl6pPr>
      <a:lvl7pPr marL="2971800" indent="-228600" algn="just" rtl="0" fontAlgn="base">
        <a:lnSpc>
          <a:spcPct val="125000"/>
        </a:lnSpc>
        <a:spcBef>
          <a:spcPct val="20000"/>
        </a:spcBef>
        <a:spcAft>
          <a:spcPct val="0"/>
        </a:spcAft>
        <a:buChar char="•"/>
        <a:defRPr sz="1600" b="1">
          <a:solidFill>
            <a:schemeClr val="bg1"/>
          </a:solidFill>
          <a:latin typeface="+mn-lt"/>
          <a:ea typeface="+mn-ea"/>
        </a:defRPr>
      </a:lvl7pPr>
      <a:lvl8pPr marL="3429000" indent="-228600" algn="just" rtl="0" fontAlgn="base">
        <a:lnSpc>
          <a:spcPct val="125000"/>
        </a:lnSpc>
        <a:spcBef>
          <a:spcPct val="20000"/>
        </a:spcBef>
        <a:spcAft>
          <a:spcPct val="0"/>
        </a:spcAft>
        <a:buChar char="•"/>
        <a:defRPr sz="1600" b="1">
          <a:solidFill>
            <a:schemeClr val="bg1"/>
          </a:solidFill>
          <a:latin typeface="+mn-lt"/>
          <a:ea typeface="+mn-ea"/>
        </a:defRPr>
      </a:lvl8pPr>
      <a:lvl9pPr marL="3886200" indent="-228600" algn="just" rtl="0" fontAlgn="base">
        <a:lnSpc>
          <a:spcPct val="125000"/>
        </a:lnSpc>
        <a:spcBef>
          <a:spcPct val="20000"/>
        </a:spcBef>
        <a:spcAft>
          <a:spcPct val="0"/>
        </a:spcAft>
        <a:buChar char="•"/>
        <a:defRPr sz="1600" b="1">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0619043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548459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83111899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38902808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67725687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translate.googleusercontent.com/translate_c?depth=1&amp;hl=bn&amp;prev=/search?q=difernt+core+and+shell+type+transformer&amp;biw=1366&amp;bih=705&amp;rurl=translate.google.com.bd&amp;sl=en&amp;u=http://www.electricaleasy.com/2014/03/electrical-transformer-basic.html&amp;usg=ALkJrhgqEJYZoDEE59OzCPEpmeuzwuRmH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translate.googleusercontent.com/translate_c?depth=1&amp;hl=bn&amp;prev=/search?q=difernt+core+and+shell+type+transformer&amp;biw=1366&amp;bih=705&amp;rurl=translate.google.com.bd&amp;sl=en&amp;u=http://www.electricaleasy.com/2014/02/faradays-law-and-lenzs-law-of.html&amp;usg=ALkJrhjh_eLnUYl7h1FCY-wJ-qU50Eaa9g"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translate.googleusercontent.com/translate_c?depth=1&amp;hl=bn&amp;prev=/search?q=difernt+core+and+shell+type+transformer&amp;biw=1366&amp;bih=705&amp;rurl=translate.google.com.bd&amp;sl=en&amp;u=http://www.electricaleasy.com/2014/05/three-phase-transformer-connections.html&amp;usg=ALkJrhjbOy-3l4y9P9F1Fhal2xleKyyuAQ"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translate.googleusercontent.com/translate_c?depth=1&amp;hl=bn&amp;prev=/search?q=difernt+core+and+shell+type+transformer&amp;biw=1366&amp;bih=705&amp;rurl=translate.google.com.bd&amp;sl=en&amp;u=http://www.electricaleasy.com/2014/04/three-phase-transformer.html&amp;usg=ALkJrhhA5czcY1iSLlWgacBtRtvKziEdrg"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translate.googleusercontent.com/translate_c?depth=1&amp;hl=bn&amp;prev=/search?q=difernt+core+and+shell+type+transformer&amp;biw=1366&amp;bih=705&amp;rurl=translate.google.com.bd&amp;sl=en&amp;u=http://www.electricaleasy.com/2014/03/emf-equation-of-transformer.html&amp;usg=ALkJrhjN1rvlwOZn3Mlzyv0fqBMbqa1V9Q"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1.bp.blogspot.com/-E904cdlBdgY/U4ibNCilVmI/AAAAAAAAA0Y/GU2N4BUT_7M/s1600/transformer+connections+star-star-delta-delta-star.png" TargetMode="External"/><Relationship Id="rId5" Type="http://schemas.microsoft.com/office/2007/relationships/hdphoto" Target="../media/hdphoto2.wdp"/><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2" Type="http://schemas.openxmlformats.org/officeDocument/2006/relationships/hyperlink" Target="http://translate.googleusercontent.com/translate_c?depth=1&amp;hl=bn&amp;prev=/search?q=difernt+core+and+shell+type+transformer&amp;biw=1366&amp;bih=705&amp;rurl=translate.google.com.bd&amp;sl=en&amp;u=http://www.electricaleasy.com/2014/03/electrical-transformer-basic.html&amp;usg=ALkJrhgqEJYZoDEE59OzCPEpmeuzwuRmH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2.bp.blogspot.com/-sZum-GMJaV4/U4iboKLD7QI/AAAAAAAAA0g/mXIGj4KIm4A/s1600/transformer+connections+open+delta.pn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28.xml"/><Relationship Id="rId1" Type="http://schemas.openxmlformats.org/officeDocument/2006/relationships/vmlDrawing" Target="../drawings/vmlDrawing1.v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3.bp.blogspot.com/-TqWVMY8b3g0/U4ib8hq_VWI/AAAAAAAAA0o/32iaBHHKQgU/s1600/transformer+connections+scott+(T-T).p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spg_et@yahoo.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translate.googleusercontent.com/translate_c?depth=1&amp;hl=bn&amp;prev=/search?q=difernt+core+and+shell+type+transformer&amp;biw=1366&amp;bih=705&amp;rurl=translate.google.com.bd&amp;sl=en&amp;u=http://www.electricaleasy.com/2014/04/three-phase-transformer.html&amp;usg=ALkJrhhA5czcY1iSLlWgacBtRtvKziEdrg"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3.bp.blogspot.com/-6sMbE6k_33E/U2C-TQQL0qI/AAAAAAAAAyw/jDA4wik0kko/s1600/three+phase+transformer+core+type.png" TargetMode="External"/><Relationship Id="rId5" Type="http://schemas.openxmlformats.org/officeDocument/2006/relationships/hyperlink" Target="http://translate.googleusercontent.com/translate_c?depth=1&amp;hl=bn&amp;prev=/search?q=difernt+core+and+shell+type+transformer&amp;biw=1366&amp;bih=705&amp;rurl=translate.google.com.bd&amp;sl=en&amp;u=http://www.electricaleasy.com/2014/03/electrical-transformer-basic.html&amp;usg=ALkJrhgqEJYZoDEE59OzCPEpmeuzwuRmHw" TargetMode="External"/><Relationship Id="rId4" Type="http://schemas.openxmlformats.org/officeDocument/2006/relationships/hyperlink" Target="http://translate.googleusercontent.com/translate_c?depth=1&amp;hl=bn&amp;prev=/search?q=difernt+core+and+shell+type+transformer&amp;biw=1366&amp;bih=705&amp;rurl=translate.google.com.bd&amp;sl=en&amp;u=http://www.electricaleasy.com/2014/04/three-phase-transformer.html&amp;usg=ALkJrhhA5czcY1iSLlWgacBtRtvKziEdrg"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translate.googleusercontent.com/translate_c?depth=1&amp;hl=bn&amp;prev=/search?q=difernt+core+and+shell+type+transformer&amp;biw=1366&amp;bih=705&amp;rurl=translate.google.com.bd&amp;sl=en&amp;u=http://www.electricaleasy.com/2014/04/transformer-losses-and-efficiency.html&amp;usg=ALkJrhiHBMjXTAO02t8_zGbXRUjPAybrSQ"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4.bp.blogspot.com/-8NQj7u1nf3k/U2DE-ij03NI/AAAAAAAAAzA/xPD_4t0ok5E/s1600/three+phase+transformer+shell+type.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962400"/>
            <a:ext cx="6400800" cy="1447800"/>
          </a:xfrm>
        </p:spPr>
        <p:txBody>
          <a:bodyPr>
            <a:normAutofit/>
          </a:bodyPr>
          <a:lstStyle/>
          <a:p>
            <a:r>
              <a:rPr lang="en-US" sz="3200" dirty="0" smtClean="0">
                <a:solidFill>
                  <a:schemeClr val="bg1"/>
                </a:solidFill>
              </a:rPr>
              <a:t>WELCOME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466" y="1158588"/>
            <a:ext cx="2702934" cy="191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Alternate Process 3"/>
          <p:cNvSpPr/>
          <p:nvPr/>
        </p:nvSpPr>
        <p:spPr>
          <a:xfrm>
            <a:off x="3199103" y="3048000"/>
            <a:ext cx="2668297"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rgbClr val="FF0000"/>
                </a:solidFill>
              </a:rPr>
              <a:t>স্বাগতম</a:t>
            </a:r>
          </a:p>
        </p:txBody>
      </p:sp>
    </p:spTree>
    <p:extLst>
      <p:ext uri="{BB962C8B-B14F-4D97-AF65-F5344CB8AC3E}">
        <p14:creationId xmlns:p14="http://schemas.microsoft.com/office/powerpoint/2010/main" val="36023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83128" y="990600"/>
            <a:ext cx="8853056" cy="7294305"/>
          </a:xfrm>
          <a:prstGeom prst="rect">
            <a:avLst/>
          </a:prstGeom>
        </p:spPr>
        <p:txBody>
          <a:bodyPr wrap="square">
            <a:spAutoFit/>
          </a:bodyPr>
          <a:lstStyle/>
          <a:p>
            <a:r>
              <a:rPr lang="en-US" sz="2800" dirty="0" err="1" smtClean="0"/>
              <a:t>শেল</a:t>
            </a:r>
            <a:r>
              <a:rPr lang="en-US" sz="2800" dirty="0" smtClean="0"/>
              <a:t> </a:t>
            </a:r>
            <a:r>
              <a:rPr lang="en-US" sz="2800" dirty="0" err="1"/>
              <a:t>টাইপ</a:t>
            </a:r>
            <a:r>
              <a:rPr lang="en-US" sz="2800" dirty="0"/>
              <a:t> </a:t>
            </a:r>
            <a:r>
              <a:rPr lang="en-US" sz="2800" dirty="0" err="1"/>
              <a:t>তিন</a:t>
            </a:r>
            <a:r>
              <a:rPr lang="en-US" sz="2800" dirty="0"/>
              <a:t> </a:t>
            </a:r>
            <a:r>
              <a:rPr lang="en-US" sz="2800" dirty="0" err="1"/>
              <a:t>ফেজ</a:t>
            </a:r>
            <a:r>
              <a:rPr lang="en-US" sz="2800" dirty="0"/>
              <a:t> </a:t>
            </a:r>
            <a:r>
              <a:rPr lang="en-US" sz="2800" dirty="0" err="1"/>
              <a:t>ট্রান্সফরমার</a:t>
            </a:r>
            <a:r>
              <a:rPr lang="en-US" sz="2800" dirty="0"/>
              <a:t> </a:t>
            </a:r>
            <a:r>
              <a:rPr lang="en-US" sz="2800" dirty="0" err="1"/>
              <a:t>সালে</a:t>
            </a:r>
            <a:r>
              <a:rPr lang="en-US" sz="2800" dirty="0"/>
              <a:t> </a:t>
            </a:r>
            <a:r>
              <a:rPr lang="en-US" sz="2800" dirty="0" err="1"/>
              <a:t>তিনটি</a:t>
            </a:r>
            <a:r>
              <a:rPr lang="en-US" sz="2800" dirty="0"/>
              <a:t> </a:t>
            </a:r>
            <a:r>
              <a:rPr lang="en-US" sz="2800" dirty="0" err="1"/>
              <a:t>পর্যায়ক্রমে</a:t>
            </a:r>
            <a:r>
              <a:rPr lang="en-US" sz="2800" dirty="0"/>
              <a:t> </a:t>
            </a:r>
            <a:r>
              <a:rPr lang="en-US" sz="2800" dirty="0" err="1"/>
              <a:t>তারা</a:t>
            </a:r>
            <a:r>
              <a:rPr lang="en-US" sz="2800" dirty="0"/>
              <a:t> </a:t>
            </a:r>
            <a:r>
              <a:rPr lang="en-US" sz="2800" dirty="0" err="1"/>
              <a:t>কোর</a:t>
            </a:r>
            <a:r>
              <a:rPr lang="en-US" sz="2800" dirty="0"/>
              <a:t> </a:t>
            </a:r>
            <a:r>
              <a:rPr lang="en-US" sz="2800" dirty="0" err="1"/>
              <a:t>টাইপ</a:t>
            </a:r>
            <a:r>
              <a:rPr lang="en-US" sz="2800" dirty="0"/>
              <a:t> </a:t>
            </a:r>
            <a:r>
              <a:rPr lang="en-US" sz="2800" dirty="0" err="1"/>
              <a:t>হয়</a:t>
            </a:r>
            <a:r>
              <a:rPr lang="en-US" sz="2800" dirty="0"/>
              <a:t> </a:t>
            </a:r>
            <a:r>
              <a:rPr lang="en-US" sz="2800" dirty="0" err="1"/>
              <a:t>আরো</a:t>
            </a:r>
            <a:r>
              <a:rPr lang="en-US" sz="2800" dirty="0"/>
              <a:t> </a:t>
            </a:r>
            <a:r>
              <a:rPr lang="en-US" sz="2800" dirty="0" err="1"/>
              <a:t>বেশী</a:t>
            </a:r>
            <a:r>
              <a:rPr lang="en-US" sz="2800" dirty="0"/>
              <a:t> </a:t>
            </a:r>
            <a:r>
              <a:rPr lang="en-US" sz="2800" dirty="0" err="1"/>
              <a:t>স্বাধীন.প্রতিটি</a:t>
            </a:r>
            <a:r>
              <a:rPr lang="en-US" sz="2800" dirty="0"/>
              <a:t> </a:t>
            </a:r>
            <a:r>
              <a:rPr lang="en-US" sz="2800" dirty="0" err="1"/>
              <a:t>পর্যায়ে</a:t>
            </a:r>
            <a:r>
              <a:rPr lang="en-US" sz="2800" dirty="0"/>
              <a:t> </a:t>
            </a:r>
            <a:r>
              <a:rPr lang="en-US" sz="2800" dirty="0" err="1"/>
              <a:t>তার</a:t>
            </a:r>
            <a:r>
              <a:rPr lang="en-US" sz="2800" dirty="0"/>
              <a:t> </a:t>
            </a:r>
            <a:r>
              <a:rPr lang="en-US" sz="2800" dirty="0" err="1"/>
              <a:t>কোন</a:t>
            </a:r>
            <a:r>
              <a:rPr lang="en-US" sz="2800" dirty="0"/>
              <a:t> </a:t>
            </a:r>
            <a:r>
              <a:rPr lang="en-US" sz="2800" dirty="0" err="1"/>
              <a:t>একক</a:t>
            </a:r>
            <a:r>
              <a:rPr lang="en-US" sz="2800" dirty="0"/>
              <a:t> </a:t>
            </a:r>
            <a:r>
              <a:rPr lang="en-US" sz="2800" dirty="0" err="1"/>
              <a:t>চৌম্বক</a:t>
            </a:r>
            <a:r>
              <a:rPr lang="en-US" sz="2800" dirty="0"/>
              <a:t> </a:t>
            </a:r>
            <a:r>
              <a:rPr lang="en-US" sz="2800" dirty="0" err="1"/>
              <a:t>বর্তনী</a:t>
            </a:r>
            <a:r>
              <a:rPr lang="en-US" sz="2800" dirty="0"/>
              <a:t> </a:t>
            </a:r>
            <a:r>
              <a:rPr lang="en-US" sz="2800" dirty="0" err="1"/>
              <a:t>আছে.শেল</a:t>
            </a:r>
            <a:r>
              <a:rPr lang="en-US" sz="2800" dirty="0"/>
              <a:t> </a:t>
            </a:r>
            <a:r>
              <a:rPr lang="en-US" sz="2800" dirty="0" err="1"/>
              <a:t>টাইপ</a:t>
            </a:r>
            <a:r>
              <a:rPr lang="en-US" sz="2800" dirty="0"/>
              <a:t> </a:t>
            </a:r>
            <a:r>
              <a:rPr lang="en-US" sz="2800" dirty="0" err="1"/>
              <a:t>তিন</a:t>
            </a:r>
            <a:r>
              <a:rPr lang="en-US" sz="2800" dirty="0"/>
              <a:t> </a:t>
            </a:r>
            <a:r>
              <a:rPr lang="en-US" sz="2800" dirty="0" err="1"/>
              <a:t>ফেজ</a:t>
            </a:r>
            <a:r>
              <a:rPr lang="en-US" sz="2800" dirty="0"/>
              <a:t> </a:t>
            </a:r>
            <a:r>
              <a:rPr lang="en-US" sz="2800" dirty="0" err="1"/>
              <a:t>ট্রান্সফরমার</a:t>
            </a:r>
            <a:r>
              <a:rPr lang="en-US" sz="2800" dirty="0"/>
              <a:t> </a:t>
            </a:r>
            <a:r>
              <a:rPr lang="en-US" sz="2800" dirty="0" err="1"/>
              <a:t>নির্মাণ</a:t>
            </a:r>
            <a:r>
              <a:rPr lang="en-US" sz="2800" dirty="0"/>
              <a:t> </a:t>
            </a:r>
            <a:r>
              <a:rPr lang="en-US" sz="2800" dirty="0" err="1"/>
              <a:t>ডানদিকে</a:t>
            </a:r>
            <a:r>
              <a:rPr lang="en-US" sz="2800" dirty="0"/>
              <a:t> </a:t>
            </a:r>
            <a:r>
              <a:rPr lang="en-US" sz="2800" dirty="0" err="1"/>
              <a:t>চিত্রে</a:t>
            </a:r>
            <a:r>
              <a:rPr lang="en-US" sz="2800" dirty="0"/>
              <a:t> </a:t>
            </a:r>
            <a:r>
              <a:rPr lang="en-US" sz="2800" dirty="0" err="1"/>
              <a:t>চিত্রিত</a:t>
            </a:r>
            <a:r>
              <a:rPr lang="en-US" sz="2800" dirty="0"/>
              <a:t> </a:t>
            </a:r>
            <a:r>
              <a:rPr lang="en-US" sz="2800" dirty="0" err="1"/>
              <a:t>করা</a:t>
            </a:r>
            <a:r>
              <a:rPr lang="en-US" sz="2800" dirty="0"/>
              <a:t> </a:t>
            </a:r>
            <a:r>
              <a:rPr lang="en-US" sz="2800" dirty="0" err="1"/>
              <a:t>হয়</a:t>
            </a:r>
            <a:r>
              <a:rPr lang="en-US" sz="2800" dirty="0"/>
              <a:t>. </a:t>
            </a:r>
            <a:r>
              <a:rPr lang="en-US" sz="2800" dirty="0" err="1"/>
              <a:t>নির্মাণ</a:t>
            </a:r>
            <a:r>
              <a:rPr lang="en-US" sz="2800" dirty="0"/>
              <a:t> </a:t>
            </a:r>
            <a:r>
              <a:rPr lang="en-US" sz="2800" dirty="0" err="1"/>
              <a:t>একে</a:t>
            </a:r>
            <a:r>
              <a:rPr lang="en-US" sz="2800" dirty="0"/>
              <a:t> </a:t>
            </a:r>
            <a:r>
              <a:rPr lang="en-US" sz="2800" dirty="0" err="1"/>
              <a:t>অপরের</a:t>
            </a:r>
            <a:r>
              <a:rPr lang="en-US" sz="2800" dirty="0"/>
              <a:t> </a:t>
            </a:r>
            <a:r>
              <a:rPr lang="en-US" sz="2800" dirty="0" err="1"/>
              <a:t>উপর</a:t>
            </a:r>
            <a:r>
              <a:rPr lang="en-US" sz="2800" dirty="0"/>
              <a:t> </a:t>
            </a:r>
            <a:r>
              <a:rPr lang="en-US" sz="2800" dirty="0" err="1"/>
              <a:t>রাখা</a:t>
            </a:r>
            <a:r>
              <a:rPr lang="en-US" sz="2800" dirty="0"/>
              <a:t> </a:t>
            </a:r>
            <a:r>
              <a:rPr lang="en-US" sz="2800" dirty="0" err="1"/>
              <a:t>তিনটি</a:t>
            </a:r>
            <a:r>
              <a:rPr lang="en-US" sz="2800" dirty="0"/>
              <a:t> </a:t>
            </a:r>
            <a:r>
              <a:rPr lang="en-US" sz="2800" dirty="0" err="1"/>
              <a:t>একক</a:t>
            </a:r>
            <a:r>
              <a:rPr lang="en-US" sz="2800" dirty="0"/>
              <a:t> </a:t>
            </a:r>
            <a:r>
              <a:rPr lang="en-US" sz="2800" dirty="0" err="1"/>
              <a:t>ফেজ</a:t>
            </a:r>
            <a:r>
              <a:rPr lang="en-US" sz="2800" dirty="0"/>
              <a:t> </a:t>
            </a:r>
            <a:r>
              <a:rPr lang="en-US" sz="2800" dirty="0" err="1"/>
              <a:t>শেল</a:t>
            </a:r>
            <a:r>
              <a:rPr lang="en-US" sz="2800" dirty="0"/>
              <a:t> </a:t>
            </a:r>
            <a:r>
              <a:rPr lang="en-US" sz="2800" dirty="0" err="1"/>
              <a:t>টাইপ</a:t>
            </a:r>
            <a:r>
              <a:rPr lang="en-US" sz="2800" dirty="0"/>
              <a:t> </a:t>
            </a:r>
            <a:r>
              <a:rPr lang="en-US" sz="2800" dirty="0" err="1"/>
              <a:t>ট্রান্সফরমার</a:t>
            </a:r>
            <a:r>
              <a:rPr lang="en-US" sz="2800" dirty="0"/>
              <a:t> </a:t>
            </a:r>
            <a:r>
              <a:rPr lang="en-US" sz="2800" dirty="0" err="1"/>
              <a:t>যে</a:t>
            </a:r>
            <a:r>
              <a:rPr lang="en-US" sz="2800" dirty="0"/>
              <a:t> </a:t>
            </a:r>
            <a:r>
              <a:rPr lang="en-US" sz="2800" dirty="0" err="1"/>
              <a:t>অনুরূপ</a:t>
            </a:r>
            <a:r>
              <a:rPr lang="en-US" sz="2800" dirty="0"/>
              <a:t>.</a:t>
            </a:r>
          </a:p>
          <a:p>
            <a:r>
              <a:rPr lang="en-US" sz="2800" b="1" dirty="0" err="1"/>
              <a:t>তিন</a:t>
            </a:r>
            <a:r>
              <a:rPr lang="en-US" sz="2800" b="1" dirty="0"/>
              <a:t> </a:t>
            </a:r>
            <a:r>
              <a:rPr lang="en-US" sz="2800" b="1" dirty="0" err="1"/>
              <a:t>ফেজ</a:t>
            </a:r>
            <a:r>
              <a:rPr lang="en-US" sz="2800" b="1" dirty="0"/>
              <a:t> </a:t>
            </a:r>
            <a:r>
              <a:rPr lang="en-US" sz="2800" b="1" dirty="0" err="1"/>
              <a:t>ট্রান্সফরমার</a:t>
            </a:r>
            <a:r>
              <a:rPr lang="en-US" sz="2800" b="1" dirty="0"/>
              <a:t> </a:t>
            </a:r>
            <a:r>
              <a:rPr lang="en-US" sz="2800" b="1" dirty="0" err="1"/>
              <a:t>মৌলিক</a:t>
            </a:r>
            <a:r>
              <a:rPr lang="en-US" sz="2800" b="1" dirty="0"/>
              <a:t> </a:t>
            </a:r>
            <a:r>
              <a:rPr lang="en-US" sz="2800" b="1" dirty="0" err="1"/>
              <a:t>কাজ</a:t>
            </a:r>
            <a:r>
              <a:rPr lang="en-US" sz="2800" b="1" dirty="0"/>
              <a:t> </a:t>
            </a:r>
            <a:r>
              <a:rPr lang="en-US" sz="2800" b="1" dirty="0" err="1"/>
              <a:t>নীতিকে</a:t>
            </a:r>
            <a:r>
              <a:rPr lang="en-US" sz="2800" dirty="0"/>
              <a:t> </a:t>
            </a:r>
            <a:r>
              <a:rPr lang="en-US" sz="2800" dirty="0" err="1"/>
              <a:t>অনুরূপ</a:t>
            </a:r>
            <a:r>
              <a:rPr lang="en-US" sz="2800" dirty="0"/>
              <a:t> </a:t>
            </a:r>
            <a:r>
              <a:rPr lang="en-US" sz="2800" u="sng" dirty="0" err="1">
                <a:hlinkClick r:id="rId3"/>
              </a:rPr>
              <a:t>একটি</a:t>
            </a:r>
            <a:r>
              <a:rPr lang="en-US" sz="2800" u="sng" dirty="0">
                <a:hlinkClick r:id="rId3"/>
              </a:rPr>
              <a:t> </a:t>
            </a:r>
            <a:r>
              <a:rPr lang="en-US" sz="2800" u="sng" dirty="0" err="1">
                <a:hlinkClick r:id="rId3"/>
              </a:rPr>
              <a:t>একক</a:t>
            </a:r>
            <a:r>
              <a:rPr lang="en-US" sz="2800" u="sng" dirty="0">
                <a:hlinkClick r:id="rId3"/>
              </a:rPr>
              <a:t> </a:t>
            </a:r>
            <a:r>
              <a:rPr lang="en-US" sz="2800" u="sng" dirty="0" err="1">
                <a:hlinkClick r:id="rId3"/>
              </a:rPr>
              <a:t>ফেজ</a:t>
            </a:r>
            <a:r>
              <a:rPr lang="en-US" sz="2800" u="sng" dirty="0">
                <a:hlinkClick r:id="rId3"/>
              </a:rPr>
              <a:t> </a:t>
            </a:r>
            <a:r>
              <a:rPr lang="en-US" sz="2800" u="sng" dirty="0" err="1">
                <a:hlinkClick r:id="rId3"/>
              </a:rPr>
              <a:t>ট্রান্সফরমার</a:t>
            </a:r>
            <a:r>
              <a:rPr lang="en-US" sz="2800" u="sng" dirty="0">
                <a:hlinkClick r:id="rId3"/>
              </a:rPr>
              <a:t> </a:t>
            </a:r>
            <a:r>
              <a:rPr lang="en-US" sz="2800" u="sng" dirty="0" err="1">
                <a:hlinkClick r:id="rId3"/>
              </a:rPr>
              <a:t>কাজ</a:t>
            </a:r>
            <a:r>
              <a:rPr lang="en-US" sz="2800" u="sng" dirty="0">
                <a:hlinkClick r:id="rId3"/>
              </a:rPr>
              <a:t> </a:t>
            </a:r>
            <a:r>
              <a:rPr lang="en-US" sz="2800" u="sng" dirty="0" err="1">
                <a:hlinkClick r:id="rId3"/>
              </a:rPr>
              <a:t>নীতি</a:t>
            </a:r>
            <a:r>
              <a:rPr lang="en-US" sz="2800" dirty="0"/>
              <a:t> . </a:t>
            </a:r>
            <a:r>
              <a:rPr lang="en-US" sz="2800" dirty="0" err="1"/>
              <a:t>প্রাথমিক</a:t>
            </a:r>
            <a:r>
              <a:rPr lang="en-US" sz="2800" dirty="0"/>
              <a:t> </a:t>
            </a:r>
            <a:r>
              <a:rPr lang="en-US" sz="2800" dirty="0" err="1"/>
              <a:t>থেকে</a:t>
            </a:r>
            <a:r>
              <a:rPr lang="en-US" sz="2800" dirty="0"/>
              <a:t> </a:t>
            </a:r>
            <a:r>
              <a:rPr lang="en-US" sz="2800" dirty="0" err="1"/>
              <a:t>বিদ্যু</a:t>
            </a:r>
            <a:r>
              <a:rPr lang="en-US" sz="2800" dirty="0"/>
              <a:t>ৎ </a:t>
            </a:r>
            <a:r>
              <a:rPr lang="en-US" sz="2800" dirty="0" err="1"/>
              <a:t>দ্বারা</a:t>
            </a:r>
            <a:r>
              <a:rPr lang="en-US" sz="2800" dirty="0"/>
              <a:t> </a:t>
            </a:r>
            <a:r>
              <a:rPr lang="en-US" sz="2800" dirty="0" err="1"/>
              <a:t>যাও</a:t>
            </a:r>
            <a:r>
              <a:rPr lang="en-US" sz="2800" dirty="0"/>
              <a:t> </a:t>
            </a:r>
            <a:r>
              <a:rPr lang="en-US" sz="2800" dirty="0" err="1"/>
              <a:t>স্থানান্তর</a:t>
            </a:r>
            <a:r>
              <a:rPr lang="en-US" sz="2800" dirty="0"/>
              <a:t> </a:t>
            </a:r>
            <a:r>
              <a:rPr lang="en-US" sz="2800" dirty="0" err="1"/>
              <a:t>করা</a:t>
            </a:r>
            <a:r>
              <a:rPr lang="en-US" sz="2800" dirty="0"/>
              <a:t> </a:t>
            </a:r>
            <a:r>
              <a:rPr lang="en-US" sz="2800" dirty="0" err="1"/>
              <a:t>হয</a:t>
            </a:r>
            <a:r>
              <a:rPr lang="en-US" sz="2800" dirty="0"/>
              <a:t>় </a:t>
            </a:r>
            <a:r>
              <a:rPr lang="en-US" sz="2800" u="sng" dirty="0" err="1">
                <a:hlinkClick r:id="rId4"/>
              </a:rPr>
              <a:t>মিউচুয়াল</a:t>
            </a:r>
            <a:r>
              <a:rPr lang="en-US" sz="2800" u="sng" dirty="0">
                <a:hlinkClick r:id="rId4"/>
              </a:rPr>
              <a:t> </a:t>
            </a:r>
            <a:r>
              <a:rPr lang="en-US" sz="2800" u="sng" dirty="0" err="1">
                <a:hlinkClick r:id="rId4"/>
              </a:rPr>
              <a:t>আনয়ন</a:t>
            </a:r>
            <a:r>
              <a:rPr lang="en-US" sz="2800" u="sng" dirty="0">
                <a:hlinkClick r:id="rId4"/>
              </a:rPr>
              <a:t> </a:t>
            </a:r>
            <a:r>
              <a:rPr lang="en-US" sz="2800" u="sng" dirty="0" err="1">
                <a:hlinkClick r:id="rId4"/>
              </a:rPr>
              <a:t>ঘটনাটি</a:t>
            </a:r>
            <a:r>
              <a:rPr lang="en-US" sz="2800" dirty="0"/>
              <a:t> . </a:t>
            </a:r>
            <a:br>
              <a:rPr lang="en-US" sz="2800" dirty="0"/>
            </a:br>
            <a:r>
              <a:rPr lang="en-US" sz="2800" b="1" dirty="0" err="1"/>
              <a:t>তিন</a:t>
            </a:r>
            <a:r>
              <a:rPr lang="en-US" sz="2800" b="1" dirty="0"/>
              <a:t> </a:t>
            </a:r>
            <a:r>
              <a:rPr lang="en-US" sz="2800" b="1" dirty="0" err="1"/>
              <a:t>ফেজ</a:t>
            </a:r>
            <a:r>
              <a:rPr lang="en-US" sz="2800" b="1" dirty="0"/>
              <a:t> </a:t>
            </a:r>
            <a:r>
              <a:rPr lang="en-US" sz="2800" b="1" dirty="0" err="1"/>
              <a:t>ট্রান্সফরমার</a:t>
            </a:r>
            <a:r>
              <a:rPr lang="en-US" sz="2800" b="1" dirty="0"/>
              <a:t> </a:t>
            </a:r>
            <a:r>
              <a:rPr lang="en-US" sz="2800" b="1" dirty="0" err="1"/>
              <a:t>প্রধান</a:t>
            </a:r>
            <a:r>
              <a:rPr lang="en-US" sz="2800" b="1" dirty="0"/>
              <a:t> </a:t>
            </a:r>
            <a:r>
              <a:rPr lang="en-US" sz="2800" b="1" dirty="0" err="1"/>
              <a:t>অসুবিধা</a:t>
            </a:r>
            <a:r>
              <a:rPr lang="en-US" sz="2800" b="1" dirty="0"/>
              <a:t> </a:t>
            </a:r>
            <a:r>
              <a:rPr lang="en-US" sz="2800" b="1" dirty="0" err="1"/>
              <a:t>হল</a:t>
            </a:r>
            <a:r>
              <a:rPr lang="en-US" sz="2800" dirty="0"/>
              <a:t> </a:t>
            </a:r>
            <a:r>
              <a:rPr lang="en-US" sz="2800" dirty="0" err="1"/>
              <a:t>ফল্ট</a:t>
            </a:r>
            <a:r>
              <a:rPr lang="en-US" sz="2800" dirty="0"/>
              <a:t> </a:t>
            </a:r>
            <a:r>
              <a:rPr lang="en-US" sz="2800" dirty="0" err="1"/>
              <a:t>এক</a:t>
            </a:r>
            <a:r>
              <a:rPr lang="en-US" sz="2800" dirty="0"/>
              <a:t> </a:t>
            </a:r>
            <a:r>
              <a:rPr lang="en-US" sz="2800" dirty="0" err="1"/>
              <a:t>পর্যায়ে</a:t>
            </a:r>
            <a:r>
              <a:rPr lang="en-US" sz="2800" dirty="0"/>
              <a:t> </a:t>
            </a:r>
            <a:r>
              <a:rPr lang="en-US" sz="2800" dirty="0" err="1"/>
              <a:t>দেখা</a:t>
            </a:r>
            <a:r>
              <a:rPr lang="en-US" sz="2800" dirty="0"/>
              <a:t> </a:t>
            </a:r>
            <a:r>
              <a:rPr lang="en-US" sz="2800" dirty="0" err="1"/>
              <a:t>দেয</a:t>
            </a:r>
            <a:r>
              <a:rPr lang="en-US" sz="2800" dirty="0"/>
              <a:t>়, </a:t>
            </a:r>
            <a:r>
              <a:rPr lang="en-US" sz="2800" dirty="0" err="1"/>
              <a:t>এমনকি</a:t>
            </a:r>
            <a:r>
              <a:rPr lang="en-US" sz="2800" dirty="0"/>
              <a:t> </a:t>
            </a:r>
            <a:r>
              <a:rPr lang="en-US" sz="2800" dirty="0" err="1"/>
              <a:t>যদি</a:t>
            </a:r>
            <a:r>
              <a:rPr lang="en-US" sz="2800" dirty="0"/>
              <a:t> </a:t>
            </a:r>
            <a:r>
              <a:rPr lang="en-US" sz="2800" dirty="0" err="1"/>
              <a:t>পুরো</a:t>
            </a:r>
            <a:r>
              <a:rPr lang="en-US" sz="2800" dirty="0"/>
              <a:t> </a:t>
            </a:r>
            <a:r>
              <a:rPr lang="en-US" sz="2800" dirty="0" err="1"/>
              <a:t>ট্রান্সফরমার</a:t>
            </a:r>
            <a:r>
              <a:rPr lang="en-US" sz="2800" dirty="0"/>
              <a:t> </a:t>
            </a:r>
            <a:r>
              <a:rPr lang="en-US" sz="2800" dirty="0" err="1"/>
              <a:t>মেরামতের</a:t>
            </a:r>
            <a:r>
              <a:rPr lang="en-US" sz="2800" dirty="0"/>
              <a:t> </a:t>
            </a:r>
            <a:r>
              <a:rPr lang="en-US" sz="2800" dirty="0" err="1"/>
              <a:t>জন্য</a:t>
            </a:r>
            <a:r>
              <a:rPr lang="en-US" sz="2800" dirty="0"/>
              <a:t> </a:t>
            </a:r>
            <a:r>
              <a:rPr lang="en-US" sz="2800" dirty="0" err="1"/>
              <a:t>সেবা</a:t>
            </a:r>
            <a:r>
              <a:rPr lang="en-US" sz="2800" dirty="0"/>
              <a:t> </a:t>
            </a:r>
            <a:r>
              <a:rPr lang="en-US" sz="2800" dirty="0" err="1"/>
              <a:t>থেকে</a:t>
            </a:r>
            <a:r>
              <a:rPr lang="en-US" sz="2800" dirty="0"/>
              <a:t> </a:t>
            </a:r>
            <a:r>
              <a:rPr lang="en-US" sz="2800" dirty="0" err="1"/>
              <a:t>সরানো</a:t>
            </a:r>
            <a:r>
              <a:rPr lang="en-US" sz="2800" dirty="0"/>
              <a:t> </a:t>
            </a:r>
            <a:r>
              <a:rPr lang="en-US" sz="2800" dirty="0" err="1"/>
              <a:t>হয</a:t>
            </a:r>
            <a:r>
              <a:rPr lang="en-US" sz="2800" dirty="0"/>
              <a:t>়, </a:t>
            </a:r>
            <a:r>
              <a:rPr lang="en-US" sz="2800" dirty="0" err="1"/>
              <a:t>যে</a:t>
            </a:r>
            <a:r>
              <a:rPr lang="en-US" sz="2800" dirty="0"/>
              <a:t> </a:t>
            </a:r>
            <a:r>
              <a:rPr lang="en-US" sz="2800" dirty="0" err="1"/>
              <a:t>হয</a:t>
            </a:r>
            <a:r>
              <a:rPr lang="en-US" sz="2800" dirty="0"/>
              <a:t>়.</a:t>
            </a:r>
          </a:p>
          <a:p>
            <a:pPr>
              <a:buClr>
                <a:srgbClr val="2DA2BF"/>
              </a:buClr>
              <a:buSzPct val="68000"/>
            </a:pPr>
            <a:endParaRPr lang="en-US" sz="3200" b="1" dirty="0" smtClean="0"/>
          </a:p>
          <a:p>
            <a:pPr>
              <a:buClr>
                <a:srgbClr val="2DA2BF"/>
              </a:buClr>
              <a:buSzPct val="68000"/>
            </a:pPr>
            <a:endParaRPr lang="en-US" sz="3200" dirty="0"/>
          </a:p>
          <a:p>
            <a:pPr lvl="0">
              <a:buClr>
                <a:srgbClr val="2DA2BF"/>
              </a:buClr>
              <a:buSzPct val="68000"/>
            </a:pP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7239000" y="0"/>
            <a:ext cx="1905000" cy="430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400" dirty="0" smtClean="0"/>
              <a:t/>
            </a:r>
            <a:br>
              <a:rPr lang="en-US" sz="2400" dirty="0" smtClean="0"/>
            </a:br>
            <a:r>
              <a:rPr lang="bn-BD" sz="2400" dirty="0" smtClean="0"/>
              <a:t>এসি মেসিন-১</a:t>
            </a:r>
            <a:r>
              <a:rPr lang="en-US" sz="3200" dirty="0">
                <a:solidFill>
                  <a:srgbClr val="FF0000"/>
                </a:solidFill>
              </a:rPr>
              <a:t/>
            </a:r>
            <a:br>
              <a:rPr lang="en-US" sz="3200" dirty="0">
                <a:solidFill>
                  <a:srgbClr val="FF0000"/>
                </a:solidFill>
              </a:rPr>
            </a:br>
            <a:endParaRPr lang="en-US" sz="2400" dirty="0">
              <a:solidFill>
                <a:schemeClr val="bg2"/>
              </a:solidFill>
            </a:endParaRPr>
          </a:p>
        </p:txBody>
      </p:sp>
      <p:sp>
        <p:nvSpPr>
          <p:cNvPr id="2" name="Rectangle 1"/>
          <p:cNvSpPr/>
          <p:nvPr/>
        </p:nvSpPr>
        <p:spPr>
          <a:xfrm>
            <a:off x="228600" y="285283"/>
            <a:ext cx="2819400" cy="523220"/>
          </a:xfrm>
          <a:prstGeom prst="rect">
            <a:avLst/>
          </a:prstGeom>
        </p:spPr>
        <p:txBody>
          <a:bodyPr wrap="square">
            <a:spAutoFit/>
          </a:bodyPr>
          <a:lstStyle/>
          <a:p>
            <a:r>
              <a:rPr lang="en-US" sz="2800" dirty="0" err="1">
                <a:solidFill>
                  <a:srgbClr val="FF0000"/>
                </a:solidFill>
              </a:rPr>
              <a:t>শেল</a:t>
            </a:r>
            <a:r>
              <a:rPr lang="en-US" sz="2800" dirty="0">
                <a:solidFill>
                  <a:srgbClr val="FF0000"/>
                </a:solidFill>
              </a:rPr>
              <a:t> </a:t>
            </a:r>
            <a:r>
              <a:rPr lang="en-US" sz="2800" dirty="0" err="1">
                <a:solidFill>
                  <a:srgbClr val="FF0000"/>
                </a:solidFill>
              </a:rPr>
              <a:t>টাইপ</a:t>
            </a:r>
            <a:r>
              <a:rPr lang="en-US" sz="2800" dirty="0">
                <a:solidFill>
                  <a:srgbClr val="FF0000"/>
                </a:solidFill>
              </a:rPr>
              <a:t> </a:t>
            </a:r>
            <a:r>
              <a:rPr lang="en-US" sz="2800" dirty="0" err="1">
                <a:solidFill>
                  <a:srgbClr val="FF0000"/>
                </a:solidFill>
              </a:rPr>
              <a:t>নির্মাণ</a:t>
            </a:r>
            <a:endParaRPr lang="en-US" sz="2800" dirty="0">
              <a:solidFill>
                <a:srgbClr val="FF0000"/>
              </a:solidFill>
            </a:endParaRPr>
          </a:p>
        </p:txBody>
      </p:sp>
    </p:spTree>
    <p:extLst>
      <p:ext uri="{BB962C8B-B14F-4D97-AF65-F5344CB8AC3E}">
        <p14:creationId xmlns:p14="http://schemas.microsoft.com/office/powerpoint/2010/main" val="3950627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228600" y="1194303"/>
            <a:ext cx="8776856" cy="2330895"/>
          </a:xfrm>
          <a:prstGeom prst="rect">
            <a:avLst/>
          </a:prstGeom>
        </p:spPr>
        <p:txBody>
          <a:bodyPr wrap="square">
            <a:spAutoFit/>
          </a:bodyPr>
          <a:lstStyle/>
          <a:p>
            <a:pPr lvl="0">
              <a:lnSpc>
                <a:spcPct val="115000"/>
              </a:lnSpc>
              <a:spcAft>
                <a:spcPts val="1000"/>
              </a:spcAft>
            </a:pPr>
            <a:r>
              <a:rPr lang="en-US" sz="3200" b="1" dirty="0" smtClean="0">
                <a:solidFill>
                  <a:srgbClr val="002060"/>
                </a:solidFill>
                <a:latin typeface="Agency FB" panose="020B0503020202020204" pitchFamily="34" charset="0"/>
                <a:ea typeface="Calibri"/>
                <a:cs typeface="Times New Roman"/>
              </a:rPr>
              <a:t>7.3 </a:t>
            </a:r>
            <a:r>
              <a:rPr lang="en-US" sz="3200" b="1" dirty="0">
                <a:solidFill>
                  <a:srgbClr val="002060"/>
                </a:solidFill>
                <a:latin typeface="Agency FB" panose="020B0503020202020204" pitchFamily="34" charset="0"/>
                <a:ea typeface="Calibri"/>
                <a:cs typeface="Times New Roman"/>
              </a:rPr>
              <a:t>Methods of Star-Star; Delta-Delta</a:t>
            </a:r>
            <a:r>
              <a:rPr lang="en-US" sz="3200" dirty="0">
                <a:solidFill>
                  <a:srgbClr val="002060"/>
                </a:solidFill>
                <a:ea typeface="Calibri"/>
                <a:cs typeface="Times New Roman"/>
              </a:rPr>
              <a:t>; </a:t>
            </a:r>
          </a:p>
          <a:p>
            <a:pPr>
              <a:lnSpc>
                <a:spcPct val="115000"/>
              </a:lnSpc>
              <a:spcAft>
                <a:spcPts val="1000"/>
              </a:spcAft>
            </a:pPr>
            <a:r>
              <a:rPr lang="en-US" sz="3600" dirty="0" smtClean="0">
                <a:solidFill>
                  <a:prstClr val="black"/>
                </a:solidFill>
                <a:latin typeface="SumeshwariMJ" pitchFamily="2" charset="0"/>
                <a:cs typeface="SumeshwariMJ" pitchFamily="2" charset="0"/>
              </a:rPr>
              <a:t>  </a:t>
            </a:r>
            <a:r>
              <a:rPr lang="en-US" sz="2800" b="1" dirty="0" err="1">
                <a:hlinkClick r:id="rId4"/>
              </a:rPr>
              <a:t>তিন</a:t>
            </a:r>
            <a:r>
              <a:rPr lang="en-US" sz="2800" b="1" dirty="0">
                <a:hlinkClick r:id="rId4"/>
              </a:rPr>
              <a:t> </a:t>
            </a:r>
            <a:r>
              <a:rPr lang="en-US" sz="2800" b="1" dirty="0" err="1">
                <a:hlinkClick r:id="rId4"/>
              </a:rPr>
              <a:t>ফেজ</a:t>
            </a:r>
            <a:r>
              <a:rPr lang="en-US" sz="2800" b="1" dirty="0">
                <a:hlinkClick r:id="rId4"/>
              </a:rPr>
              <a:t> </a:t>
            </a:r>
            <a:r>
              <a:rPr lang="en-US" sz="2800" b="1" dirty="0" err="1">
                <a:hlinkClick r:id="rId4"/>
              </a:rPr>
              <a:t>ট্রান্সফরমার</a:t>
            </a:r>
            <a:r>
              <a:rPr lang="en-US" sz="2800" b="1" dirty="0">
                <a:hlinkClick r:id="rId4"/>
              </a:rPr>
              <a:t> </a:t>
            </a:r>
            <a:r>
              <a:rPr lang="en-US" sz="2800" b="1" dirty="0" err="1">
                <a:hlinkClick r:id="rId4"/>
              </a:rPr>
              <a:t>সংযোগ</a:t>
            </a:r>
            <a:endParaRPr lang="en-US" sz="2800" dirty="0"/>
          </a:p>
          <a:p>
            <a:pPr lvl="0">
              <a:lnSpc>
                <a:spcPct val="115000"/>
              </a:lnSpc>
              <a:spcAft>
                <a:spcPts val="1000"/>
              </a:spcAft>
            </a:pP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1447800" y="89411"/>
            <a:ext cx="5486400"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bn-BD" sz="2400" dirty="0"/>
              <a:t>এসি </a:t>
            </a:r>
            <a:r>
              <a:rPr lang="bn-BD" sz="2400" dirty="0" smtClean="0"/>
              <a:t>মেসিন-১</a:t>
            </a:r>
            <a:r>
              <a:rPr lang="en-US" sz="2800" dirty="0" smtClean="0">
                <a:latin typeface="SumeshwariMJ" pitchFamily="2" charset="0"/>
                <a:cs typeface="SumeshwariMJ" pitchFamily="2" charset="0"/>
              </a:rPr>
              <a:t> </a:t>
            </a:r>
            <a:r>
              <a:rPr lang="en-US" sz="2000" dirty="0" smtClean="0">
                <a:latin typeface="SumeshwariMJ" pitchFamily="2" charset="0"/>
                <a:cs typeface="SumeshwariMJ" pitchFamily="2" charset="0"/>
              </a:rPr>
              <a:t> </a:t>
            </a:r>
            <a:r>
              <a:rPr lang="en-US" sz="3200" dirty="0">
                <a:solidFill>
                  <a:srgbClr val="FF0000"/>
                </a:solidFill>
              </a:rPr>
              <a:t/>
            </a:r>
            <a:br>
              <a:rPr lang="en-US" sz="3200" dirty="0">
                <a:solidFill>
                  <a:srgbClr val="FF0000"/>
                </a:solidFill>
              </a:rPr>
            </a:br>
            <a:r>
              <a:rPr lang="en-US" sz="2200" dirty="0">
                <a:solidFill>
                  <a:prstClr val="black"/>
                </a:solidFill>
              </a:rPr>
              <a:t>PRINCIPLE OF THREE PHASE TRANSFORMER</a:t>
            </a:r>
            <a:endParaRPr lang="en-US" sz="2000" dirty="0">
              <a:solidFill>
                <a:schemeClr val="bg2"/>
              </a:solidFill>
            </a:endParaRPr>
          </a:p>
        </p:txBody>
      </p:sp>
      <p:pic>
        <p:nvPicPr>
          <p:cNvPr id="7" name="Picture 6" descr="http://4.bp.blogspot.com/-cLx6CYTbMNo/U4ias82U3lI/AAAAAAAAA0Q/VKizYye07ZU/s1600/star+delta.png"/>
          <p:cNvPicPr/>
          <p:nvPr/>
        </p:nvPicPr>
        <p:blipFill>
          <a:blip r:embed="rId5">
            <a:extLst>
              <a:ext uri="{28A0092B-C50C-407E-A947-70E740481C1C}">
                <a14:useLocalDpi xmlns:a14="http://schemas.microsoft.com/office/drawing/2010/main" val="0"/>
              </a:ext>
            </a:extLst>
          </a:blip>
          <a:srcRect/>
          <a:stretch>
            <a:fillRect/>
          </a:stretch>
        </p:blipFill>
        <p:spPr bwMode="auto">
          <a:xfrm>
            <a:off x="157597" y="2514600"/>
            <a:ext cx="8704117" cy="3971925"/>
          </a:xfrm>
          <a:prstGeom prst="rect">
            <a:avLst/>
          </a:prstGeom>
          <a:noFill/>
          <a:ln>
            <a:noFill/>
          </a:ln>
        </p:spPr>
      </p:pic>
    </p:spTree>
    <p:extLst>
      <p:ext uri="{BB962C8B-B14F-4D97-AF65-F5344CB8AC3E}">
        <p14:creationId xmlns:p14="http://schemas.microsoft.com/office/powerpoint/2010/main" val="329475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228600" y="1181100"/>
            <a:ext cx="8776856" cy="1423980"/>
          </a:xfrm>
          <a:prstGeom prst="rect">
            <a:avLst/>
          </a:prstGeom>
        </p:spPr>
        <p:txBody>
          <a:bodyPr wrap="square">
            <a:spAutoFit/>
          </a:bodyPr>
          <a:lstStyle/>
          <a:p>
            <a:pPr lvl="0">
              <a:lnSpc>
                <a:spcPct val="115000"/>
              </a:lnSpc>
              <a:spcAft>
                <a:spcPts val="1000"/>
              </a:spcAft>
            </a:pPr>
            <a:r>
              <a:rPr lang="en-US" sz="3200" dirty="0" smtClean="0">
                <a:solidFill>
                  <a:srgbClr val="002060"/>
                </a:solidFill>
                <a:ea typeface="Calibri"/>
                <a:cs typeface="Times New Roman"/>
              </a:rPr>
              <a:t>7.3 </a:t>
            </a:r>
            <a:r>
              <a:rPr lang="en-US" sz="3200" dirty="0">
                <a:solidFill>
                  <a:srgbClr val="002060"/>
                </a:solidFill>
                <a:ea typeface="Calibri"/>
                <a:cs typeface="Times New Roman"/>
              </a:rPr>
              <a:t>Methods of Star-Star; Delta-Delta; </a:t>
            </a:r>
          </a:p>
          <a:p>
            <a:pPr lvl="0">
              <a:lnSpc>
                <a:spcPct val="115000"/>
              </a:lnSpc>
              <a:spcAft>
                <a:spcPts val="1000"/>
              </a:spcAft>
            </a:pPr>
            <a:r>
              <a:rPr lang="en-US" sz="3600" dirty="0" smtClean="0">
                <a:solidFill>
                  <a:prstClr val="black"/>
                </a:solidFill>
                <a:latin typeface="SumeshwariMJ" pitchFamily="2" charset="0"/>
                <a:cs typeface="SumeshwariMJ" pitchFamily="2" charset="0"/>
              </a:rPr>
              <a:t>  </a:t>
            </a: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1219200" y="274638"/>
            <a:ext cx="6629400"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bn-BD" sz="2400" dirty="0"/>
              <a:t>এসি </a:t>
            </a:r>
            <a:r>
              <a:rPr lang="bn-BD" sz="2400" dirty="0" smtClean="0"/>
              <a:t>মেসিন-১</a:t>
            </a:r>
            <a:r>
              <a:rPr lang="en-US" sz="3200" dirty="0">
                <a:solidFill>
                  <a:srgbClr val="FF0000"/>
                </a:solidFill>
              </a:rPr>
              <a:t/>
            </a:r>
            <a:br>
              <a:rPr lang="en-US" sz="3200" dirty="0">
                <a:solidFill>
                  <a:srgbClr val="FF0000"/>
                </a:solidFill>
              </a:rPr>
            </a:br>
            <a:r>
              <a:rPr lang="en-US" sz="2700" dirty="0">
                <a:solidFill>
                  <a:prstClr val="black"/>
                </a:solidFill>
              </a:rPr>
              <a:t>PRINCIPLE OF THREE PHASE TRANSFORMER</a:t>
            </a:r>
            <a:endParaRPr lang="en-US" sz="2200" dirty="0">
              <a:solidFill>
                <a:schemeClr val="bg2"/>
              </a:solidFill>
            </a:endParaRPr>
          </a:p>
        </p:txBody>
      </p:sp>
      <p:sp>
        <p:nvSpPr>
          <p:cNvPr id="2" name="Rectangle 1"/>
          <p:cNvSpPr/>
          <p:nvPr/>
        </p:nvSpPr>
        <p:spPr>
          <a:xfrm>
            <a:off x="228600" y="2489584"/>
            <a:ext cx="8686800" cy="3631763"/>
          </a:xfrm>
          <a:prstGeom prst="rect">
            <a:avLst/>
          </a:prstGeom>
        </p:spPr>
        <p:txBody>
          <a:bodyPr wrap="square">
            <a:spAutoFit/>
          </a:bodyPr>
          <a:lstStyle/>
          <a:p>
            <a:r>
              <a:rPr lang="en-US" sz="2800" dirty="0" err="1"/>
              <a:t>তিন</a:t>
            </a:r>
            <a:r>
              <a:rPr lang="en-US" sz="2800" dirty="0"/>
              <a:t> </a:t>
            </a:r>
            <a:r>
              <a:rPr lang="en-US" sz="2800" dirty="0" err="1"/>
              <a:t>ফেজ</a:t>
            </a:r>
            <a:r>
              <a:rPr lang="en-US" sz="2800" dirty="0"/>
              <a:t> </a:t>
            </a:r>
            <a:r>
              <a:rPr lang="en-US" sz="2800" dirty="0" err="1"/>
              <a:t>ট্রান্সফরমার</a:t>
            </a:r>
            <a:r>
              <a:rPr lang="en-US" sz="2800" dirty="0"/>
              <a:t> </a:t>
            </a:r>
            <a:r>
              <a:rPr lang="en-US" sz="2800" dirty="0" err="1"/>
              <a:t>সংযোগ</a:t>
            </a:r>
            <a:endParaRPr lang="en-US" sz="2800" dirty="0"/>
          </a:p>
          <a:p>
            <a:r>
              <a:rPr lang="en-US" sz="2800" dirty="0" err="1"/>
              <a:t>একটি</a:t>
            </a:r>
            <a:r>
              <a:rPr lang="en-US" sz="2800" dirty="0"/>
              <a:t> </a:t>
            </a:r>
            <a:r>
              <a:rPr lang="en-US" sz="2800" dirty="0" err="1"/>
              <a:t>এর</a:t>
            </a:r>
            <a:r>
              <a:rPr lang="en-US" sz="2800" dirty="0"/>
              <a:t> windings </a:t>
            </a:r>
            <a:r>
              <a:rPr lang="en-US" sz="2800" u="sng" dirty="0" err="1">
                <a:hlinkClick r:id="rId4"/>
              </a:rPr>
              <a:t>তিন</a:t>
            </a:r>
            <a:r>
              <a:rPr lang="en-US" sz="2800" u="sng" dirty="0">
                <a:hlinkClick r:id="rId4"/>
              </a:rPr>
              <a:t> </a:t>
            </a:r>
            <a:r>
              <a:rPr lang="en-US" sz="2800" u="sng" dirty="0" err="1">
                <a:hlinkClick r:id="rId4"/>
              </a:rPr>
              <a:t>ফেজ</a:t>
            </a:r>
            <a:r>
              <a:rPr lang="en-US" sz="2800" u="sng" dirty="0">
                <a:hlinkClick r:id="rId4"/>
              </a:rPr>
              <a:t> </a:t>
            </a:r>
            <a:r>
              <a:rPr lang="en-US" sz="2800" u="sng" dirty="0" err="1">
                <a:hlinkClick r:id="rId4"/>
              </a:rPr>
              <a:t>ট্রান্সফরমার</a:t>
            </a:r>
            <a:r>
              <a:rPr lang="en-US" sz="2800" dirty="0"/>
              <a:t> (</a:t>
            </a:r>
            <a:r>
              <a:rPr lang="en-US" sz="2800" dirty="0" err="1"/>
              <a:t>আমি</a:t>
            </a:r>
            <a:r>
              <a:rPr lang="en-US" sz="2800" dirty="0"/>
              <a:t>) </a:t>
            </a:r>
            <a:r>
              <a:rPr lang="en-US" sz="2800" dirty="0" err="1"/>
              <a:t>তারকা</a:t>
            </a:r>
            <a:r>
              <a:rPr lang="en-US" sz="2800" dirty="0"/>
              <a:t> </a:t>
            </a:r>
            <a:r>
              <a:rPr lang="en-US" sz="2800" dirty="0" err="1"/>
              <a:t>তারকা</a:t>
            </a:r>
            <a:r>
              <a:rPr lang="en-US" sz="2800" dirty="0"/>
              <a:t>, (খ) </a:t>
            </a:r>
            <a:r>
              <a:rPr lang="en-US" sz="2800" dirty="0" err="1"/>
              <a:t>ডেল্টা</a:t>
            </a:r>
            <a:r>
              <a:rPr lang="en-US" sz="2800" dirty="0"/>
              <a:t>-Delta, (গ) </a:t>
            </a:r>
            <a:r>
              <a:rPr lang="en-US" sz="2800" dirty="0" err="1"/>
              <a:t>তারকা</a:t>
            </a:r>
            <a:r>
              <a:rPr lang="en-US" sz="2800" dirty="0"/>
              <a:t> </a:t>
            </a:r>
            <a:r>
              <a:rPr lang="en-US" sz="2800" dirty="0" err="1"/>
              <a:t>ডেল্টা</a:t>
            </a:r>
            <a:r>
              <a:rPr lang="en-US" sz="2800" dirty="0"/>
              <a:t>, (ঈ) </a:t>
            </a:r>
            <a:r>
              <a:rPr lang="en-US" sz="2800" dirty="0" err="1"/>
              <a:t>ডেল্টা</a:t>
            </a:r>
            <a:r>
              <a:rPr lang="en-US" sz="2800" dirty="0"/>
              <a:t> </a:t>
            </a:r>
            <a:r>
              <a:rPr lang="en-US" sz="2800" dirty="0" err="1"/>
              <a:t>তারকা</a:t>
            </a:r>
            <a:r>
              <a:rPr lang="en-US" sz="2800" dirty="0"/>
              <a:t>, (উ) </a:t>
            </a:r>
            <a:r>
              <a:rPr lang="en-US" sz="2800" dirty="0" err="1"/>
              <a:t>খোলা</a:t>
            </a:r>
            <a:r>
              <a:rPr lang="en-US" sz="2800" dirty="0"/>
              <a:t> </a:t>
            </a:r>
            <a:r>
              <a:rPr lang="en-US" sz="2800" dirty="0" err="1"/>
              <a:t>ডেল্টা</a:t>
            </a:r>
            <a:r>
              <a:rPr lang="en-US" sz="2800" dirty="0"/>
              <a:t> ও (চ) </a:t>
            </a:r>
            <a:r>
              <a:rPr lang="en-US" sz="2800" dirty="0" err="1"/>
              <a:t>বিভিন্ন</a:t>
            </a:r>
            <a:r>
              <a:rPr lang="en-US" sz="2800" dirty="0"/>
              <a:t> </a:t>
            </a:r>
            <a:r>
              <a:rPr lang="en-US" sz="2800" dirty="0" err="1"/>
              <a:t>কনফিগারেশনের</a:t>
            </a:r>
            <a:r>
              <a:rPr lang="en-US" sz="2800" dirty="0"/>
              <a:t> </a:t>
            </a:r>
            <a:r>
              <a:rPr lang="en-US" sz="2800" dirty="0" err="1"/>
              <a:t>মধ্যে</a:t>
            </a:r>
            <a:r>
              <a:rPr lang="en-US" sz="2800" dirty="0"/>
              <a:t> </a:t>
            </a:r>
            <a:r>
              <a:rPr lang="en-US" sz="2800" dirty="0" err="1"/>
              <a:t>সংযুক্ত</a:t>
            </a:r>
            <a:r>
              <a:rPr lang="en-US" sz="2800" dirty="0"/>
              <a:t> </a:t>
            </a:r>
            <a:r>
              <a:rPr lang="en-US" sz="2800" dirty="0" err="1"/>
              <a:t>করা</a:t>
            </a:r>
            <a:r>
              <a:rPr lang="en-US" sz="2800" dirty="0"/>
              <a:t> </a:t>
            </a:r>
            <a:r>
              <a:rPr lang="en-US" sz="2800" dirty="0" err="1"/>
              <a:t>যাবে</a:t>
            </a:r>
            <a:r>
              <a:rPr lang="en-US" sz="2800" dirty="0"/>
              <a:t> </a:t>
            </a:r>
            <a:r>
              <a:rPr lang="en-US" sz="2800" dirty="0" err="1"/>
              <a:t>স্কট</a:t>
            </a:r>
            <a:r>
              <a:rPr lang="en-US" sz="2800" dirty="0"/>
              <a:t> </a:t>
            </a:r>
            <a:r>
              <a:rPr lang="en-US" sz="2800" dirty="0" err="1"/>
              <a:t>সংযোগ</a:t>
            </a:r>
            <a:r>
              <a:rPr lang="en-US" sz="2800" dirty="0"/>
              <a:t>. </a:t>
            </a:r>
            <a:r>
              <a:rPr lang="en-US" sz="2800" dirty="0" err="1"/>
              <a:t>এই</a:t>
            </a:r>
            <a:r>
              <a:rPr lang="en-US" sz="2800" dirty="0"/>
              <a:t> </a:t>
            </a:r>
            <a:r>
              <a:rPr lang="en-US" sz="2800" dirty="0" err="1"/>
              <a:t>কনফিগারেশনের</a:t>
            </a:r>
            <a:r>
              <a:rPr lang="en-US" sz="2800" dirty="0"/>
              <a:t> </a:t>
            </a:r>
            <a:r>
              <a:rPr lang="en-US" sz="2800" dirty="0" err="1"/>
              <a:t>নীচে</a:t>
            </a:r>
            <a:r>
              <a:rPr lang="en-US" sz="2800" dirty="0"/>
              <a:t> </a:t>
            </a:r>
            <a:r>
              <a:rPr lang="en-US" sz="2800" dirty="0" err="1"/>
              <a:t>ব্যাখ্যা</a:t>
            </a:r>
            <a:r>
              <a:rPr lang="en-US" sz="2800" dirty="0"/>
              <a:t> </a:t>
            </a:r>
            <a:r>
              <a:rPr lang="en-US" sz="2800" dirty="0" err="1"/>
              <a:t>করা</a:t>
            </a:r>
            <a:r>
              <a:rPr lang="en-US" sz="2800" dirty="0"/>
              <a:t> </a:t>
            </a:r>
            <a:r>
              <a:rPr lang="en-US" sz="2800" dirty="0" err="1"/>
              <a:t>আছে</a:t>
            </a:r>
            <a:r>
              <a:rPr lang="en-US" sz="2800" dirty="0"/>
              <a:t>. </a:t>
            </a:r>
            <a:endParaRPr lang="en-US" sz="2800" dirty="0" smtClean="0"/>
          </a:p>
          <a:p>
            <a:endParaRPr lang="en-US" dirty="0"/>
          </a:p>
          <a:p>
            <a:endParaRPr lang="en-US" dirty="0" smtClean="0"/>
          </a:p>
          <a:p>
            <a:endParaRPr lang="en-US" dirty="0"/>
          </a:p>
          <a:p>
            <a:r>
              <a:rPr lang="en-US" dirty="0"/>
              <a:t/>
            </a:r>
            <a:br>
              <a:rPr lang="en-US" dirty="0"/>
            </a:br>
            <a:endParaRPr lang="en-US" dirty="0"/>
          </a:p>
        </p:txBody>
      </p:sp>
    </p:spTree>
    <p:extLst>
      <p:ext uri="{BB962C8B-B14F-4D97-AF65-F5344CB8AC3E}">
        <p14:creationId xmlns:p14="http://schemas.microsoft.com/office/powerpoint/2010/main" val="285730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323661" y="735811"/>
            <a:ext cx="8700656" cy="1423980"/>
          </a:xfrm>
          <a:prstGeom prst="rect">
            <a:avLst/>
          </a:prstGeom>
        </p:spPr>
        <p:txBody>
          <a:bodyPr wrap="square">
            <a:spAutoFit/>
          </a:bodyPr>
          <a:lstStyle/>
          <a:p>
            <a:pPr lvl="0">
              <a:lnSpc>
                <a:spcPct val="115000"/>
              </a:lnSpc>
              <a:spcAft>
                <a:spcPts val="1000"/>
              </a:spcAft>
            </a:pPr>
            <a:r>
              <a:rPr lang="en-US" sz="3200" dirty="0" smtClean="0">
                <a:solidFill>
                  <a:srgbClr val="002060"/>
                </a:solidFill>
                <a:ea typeface="Calibri"/>
                <a:cs typeface="Times New Roman"/>
              </a:rPr>
              <a:t>7.3 </a:t>
            </a:r>
            <a:r>
              <a:rPr lang="en-US" sz="3200" dirty="0">
                <a:solidFill>
                  <a:srgbClr val="002060"/>
                </a:solidFill>
                <a:ea typeface="Calibri"/>
                <a:cs typeface="Times New Roman"/>
              </a:rPr>
              <a:t>Methods of Star-Star; Delta-Delta; </a:t>
            </a:r>
          </a:p>
          <a:p>
            <a:pPr lvl="0">
              <a:lnSpc>
                <a:spcPct val="115000"/>
              </a:lnSpc>
              <a:spcAft>
                <a:spcPts val="1000"/>
              </a:spcAft>
            </a:pPr>
            <a:r>
              <a:rPr lang="en-US" sz="3600" dirty="0" smtClean="0">
                <a:solidFill>
                  <a:prstClr val="black"/>
                </a:solidFill>
                <a:latin typeface="SumeshwariMJ" pitchFamily="2" charset="0"/>
                <a:cs typeface="SumeshwariMJ" pitchFamily="2" charset="0"/>
              </a:rPr>
              <a:t>  </a:t>
            </a: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7008137" y="0"/>
            <a:ext cx="2133600" cy="472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400" dirty="0" smtClean="0"/>
              <a:t/>
            </a:r>
            <a:br>
              <a:rPr lang="en-US" sz="2400" dirty="0" smtClean="0"/>
            </a:br>
            <a:r>
              <a:rPr lang="bn-BD" sz="2400" dirty="0" smtClean="0"/>
              <a:t>এসি </a:t>
            </a:r>
            <a:r>
              <a:rPr lang="bn-BD" sz="2400" dirty="0" smtClean="0"/>
              <a:t>মেসিন-১</a:t>
            </a:r>
            <a:r>
              <a:rPr lang="en-US" sz="3200" dirty="0">
                <a:solidFill>
                  <a:srgbClr val="FF0000"/>
                </a:solidFill>
              </a:rPr>
              <a:t/>
            </a:r>
            <a:br>
              <a:rPr lang="en-US" sz="3200" dirty="0">
                <a:solidFill>
                  <a:srgbClr val="FF0000"/>
                </a:solidFill>
              </a:rPr>
            </a:br>
            <a:endParaRPr lang="en-US" sz="2400" dirty="0">
              <a:solidFill>
                <a:schemeClr val="bg2"/>
              </a:solidFill>
              <a:latin typeface="Algerian" panose="04020705040A02060702" pitchFamily="82" charset="0"/>
            </a:endParaRPr>
          </a:p>
        </p:txBody>
      </p:sp>
      <p:sp>
        <p:nvSpPr>
          <p:cNvPr id="3" name="Rectangle 2"/>
          <p:cNvSpPr/>
          <p:nvPr/>
        </p:nvSpPr>
        <p:spPr>
          <a:xfrm>
            <a:off x="-76200" y="1447801"/>
            <a:ext cx="9081656" cy="6524863"/>
          </a:xfrm>
          <a:prstGeom prst="rect">
            <a:avLst/>
          </a:prstGeom>
        </p:spPr>
        <p:txBody>
          <a:bodyPr wrap="square">
            <a:spAutoFit/>
          </a:bodyPr>
          <a:lstStyle/>
          <a:p>
            <a:r>
              <a:rPr lang="en-US" sz="2800" dirty="0" err="1"/>
              <a:t>স্টার</a:t>
            </a:r>
            <a:r>
              <a:rPr lang="en-US" sz="2800" dirty="0"/>
              <a:t> </a:t>
            </a:r>
            <a:r>
              <a:rPr lang="en-US" sz="2800" dirty="0" err="1"/>
              <a:t>তারকা</a:t>
            </a:r>
            <a:r>
              <a:rPr lang="en-US" sz="2800" dirty="0"/>
              <a:t> (YY)</a:t>
            </a:r>
          </a:p>
          <a:p>
            <a:pPr lvl="0"/>
            <a:r>
              <a:rPr lang="en-US" sz="2800" dirty="0" err="1"/>
              <a:t>স্টার</a:t>
            </a:r>
            <a:r>
              <a:rPr lang="en-US" sz="2800" dirty="0"/>
              <a:t> </a:t>
            </a:r>
            <a:r>
              <a:rPr lang="en-US" sz="2800" dirty="0" err="1"/>
              <a:t>তারকা</a:t>
            </a:r>
            <a:r>
              <a:rPr lang="en-US" sz="2800" dirty="0"/>
              <a:t> </a:t>
            </a:r>
            <a:r>
              <a:rPr lang="en-US" sz="2800" dirty="0" err="1"/>
              <a:t>সংযোগ</a:t>
            </a:r>
            <a:r>
              <a:rPr lang="en-US" sz="2800" dirty="0"/>
              <a:t> </a:t>
            </a:r>
            <a:r>
              <a:rPr lang="en-US" sz="2800" dirty="0" err="1"/>
              <a:t>সাধারণত</a:t>
            </a:r>
            <a:r>
              <a:rPr lang="en-US" sz="2800" dirty="0"/>
              <a:t> </a:t>
            </a:r>
            <a:r>
              <a:rPr lang="en-US" sz="2800" dirty="0" err="1"/>
              <a:t>ছোট</a:t>
            </a:r>
            <a:r>
              <a:rPr lang="en-US" sz="2800" dirty="0"/>
              <a:t>, </a:t>
            </a:r>
            <a:r>
              <a:rPr lang="en-US" sz="2800" dirty="0" err="1"/>
              <a:t>উচ্চ</a:t>
            </a:r>
            <a:r>
              <a:rPr lang="en-US" sz="2800" dirty="0"/>
              <a:t> </a:t>
            </a:r>
            <a:r>
              <a:rPr lang="en-US" sz="2800" dirty="0" err="1"/>
              <a:t>ভোল্টেজ</a:t>
            </a:r>
            <a:r>
              <a:rPr lang="en-US" sz="2800" dirty="0"/>
              <a:t> </a:t>
            </a:r>
            <a:r>
              <a:rPr lang="en-US" sz="2800" dirty="0" err="1"/>
              <a:t>ট্রান্সফরমার</a:t>
            </a:r>
            <a:r>
              <a:rPr lang="en-US" sz="2800" dirty="0"/>
              <a:t> </a:t>
            </a:r>
            <a:r>
              <a:rPr lang="en-US" sz="2800" dirty="0" err="1"/>
              <a:t>ব্যবহার</a:t>
            </a:r>
            <a:r>
              <a:rPr lang="en-US" sz="2800" dirty="0"/>
              <a:t> </a:t>
            </a:r>
            <a:r>
              <a:rPr lang="en-US" sz="2800" dirty="0" err="1"/>
              <a:t>করা</a:t>
            </a:r>
            <a:r>
              <a:rPr lang="en-US" sz="2800" dirty="0"/>
              <a:t> </a:t>
            </a:r>
            <a:r>
              <a:rPr lang="en-US" sz="2800" dirty="0" err="1"/>
              <a:t>হয</a:t>
            </a:r>
            <a:r>
              <a:rPr lang="en-US" sz="2800" dirty="0"/>
              <a:t>়. </a:t>
            </a:r>
            <a:r>
              <a:rPr lang="en-US" sz="2800" dirty="0" err="1"/>
              <a:t>কারণ</a:t>
            </a:r>
            <a:r>
              <a:rPr lang="en-US" sz="2800" dirty="0"/>
              <a:t> </a:t>
            </a:r>
            <a:r>
              <a:rPr lang="en-US" sz="2800" dirty="0" err="1"/>
              <a:t>তারা</a:t>
            </a:r>
            <a:r>
              <a:rPr lang="en-US" sz="2800" dirty="0"/>
              <a:t> </a:t>
            </a:r>
            <a:r>
              <a:rPr lang="en-US" sz="2800" dirty="0" err="1"/>
              <a:t>সংযোগ</a:t>
            </a:r>
            <a:r>
              <a:rPr lang="en-US" sz="2800" dirty="0"/>
              <a:t>, </a:t>
            </a:r>
            <a:r>
              <a:rPr lang="en-US" sz="2800" dirty="0" err="1"/>
              <a:t>প্রয়োজনীয</a:t>
            </a:r>
            <a:r>
              <a:rPr lang="en-US" sz="2800" dirty="0"/>
              <a:t>় </a:t>
            </a:r>
            <a:r>
              <a:rPr lang="en-US" sz="2800" dirty="0" err="1"/>
              <a:t>করিয়া</a:t>
            </a:r>
            <a:r>
              <a:rPr lang="en-US" sz="2800" dirty="0"/>
              <a:t> / </a:t>
            </a:r>
            <a:r>
              <a:rPr lang="en-US" sz="2800" dirty="0" err="1"/>
              <a:t>ফেজ</a:t>
            </a:r>
            <a:r>
              <a:rPr lang="en-US" sz="2800" dirty="0"/>
              <a:t> </a:t>
            </a:r>
            <a:r>
              <a:rPr lang="en-US" sz="2800" dirty="0" err="1"/>
              <a:t>সংখ্যা</a:t>
            </a:r>
            <a:r>
              <a:rPr lang="en-US" sz="2800" dirty="0"/>
              <a:t> </a:t>
            </a:r>
            <a:r>
              <a:rPr lang="en-US" sz="2800" dirty="0" err="1"/>
              <a:t>কমে</a:t>
            </a:r>
            <a:r>
              <a:rPr lang="en-US" sz="2800" dirty="0"/>
              <a:t> </a:t>
            </a:r>
            <a:r>
              <a:rPr lang="en-US" sz="2800" dirty="0" err="1"/>
              <a:t>যাবে</a:t>
            </a:r>
            <a:r>
              <a:rPr lang="en-US" sz="2800" dirty="0"/>
              <a:t> (</a:t>
            </a:r>
            <a:r>
              <a:rPr lang="en-US" sz="2800" dirty="0" err="1"/>
              <a:t>তারকা</a:t>
            </a:r>
            <a:r>
              <a:rPr lang="en-US" sz="2800" dirty="0"/>
              <a:t> </a:t>
            </a:r>
            <a:r>
              <a:rPr lang="en-US" sz="2800" dirty="0" err="1"/>
              <a:t>সংযোগে</a:t>
            </a:r>
            <a:r>
              <a:rPr lang="en-US" sz="2800" dirty="0"/>
              <a:t> </a:t>
            </a:r>
            <a:r>
              <a:rPr lang="en-US" sz="2800" dirty="0" err="1"/>
              <a:t>ফেজ</a:t>
            </a:r>
            <a:r>
              <a:rPr lang="en-US" sz="2800" dirty="0"/>
              <a:t> </a:t>
            </a:r>
            <a:r>
              <a:rPr lang="en-US" sz="2800" dirty="0" err="1"/>
              <a:t>ভোল্টেজ</a:t>
            </a:r>
            <a:r>
              <a:rPr lang="en-US" sz="2800" dirty="0"/>
              <a:t> </a:t>
            </a:r>
            <a:r>
              <a:rPr lang="en-US" sz="2800" dirty="0" err="1"/>
              <a:t>হিসাবে</a:t>
            </a:r>
            <a:r>
              <a:rPr lang="en-US" sz="2800" dirty="0"/>
              <a:t> </a:t>
            </a:r>
            <a:r>
              <a:rPr lang="en-US" sz="2800" dirty="0" err="1"/>
              <a:t>লাইন</a:t>
            </a:r>
            <a:r>
              <a:rPr lang="en-US" sz="2800" dirty="0"/>
              <a:t> </a:t>
            </a:r>
            <a:r>
              <a:rPr lang="en-US" sz="2800" dirty="0" err="1"/>
              <a:t>ভোল্টেজ</a:t>
            </a:r>
            <a:r>
              <a:rPr lang="en-US" sz="2800" dirty="0"/>
              <a:t> 1 / √ 3 </a:t>
            </a:r>
            <a:r>
              <a:rPr lang="en-US" sz="2800" dirty="0" err="1"/>
              <a:t>বার</a:t>
            </a:r>
            <a:r>
              <a:rPr lang="en-US" sz="2800" dirty="0"/>
              <a:t> </a:t>
            </a:r>
            <a:r>
              <a:rPr lang="en-US" sz="2800" dirty="0" err="1"/>
              <a:t>হয</a:t>
            </a:r>
            <a:r>
              <a:rPr lang="en-US" sz="2800" dirty="0"/>
              <a:t>় </a:t>
            </a:r>
            <a:r>
              <a:rPr lang="en-US" sz="2800" dirty="0" err="1"/>
              <a:t>শুধুমাত্র</a:t>
            </a:r>
            <a:r>
              <a:rPr lang="en-US" sz="2800" dirty="0"/>
              <a:t>).</a:t>
            </a:r>
            <a:r>
              <a:rPr lang="en-US" sz="2800" dirty="0" err="1"/>
              <a:t>সুতরাং</a:t>
            </a:r>
            <a:r>
              <a:rPr lang="en-US" sz="2800" dirty="0"/>
              <a:t>, </a:t>
            </a:r>
            <a:r>
              <a:rPr lang="en-US" sz="2800" dirty="0" err="1"/>
              <a:t>প্রয়োজনীয</a:t>
            </a:r>
            <a:r>
              <a:rPr lang="en-US" sz="2800" dirty="0"/>
              <a:t>় </a:t>
            </a:r>
            <a:r>
              <a:rPr lang="en-US" sz="2800" dirty="0" err="1"/>
              <a:t>অন্তরণ</a:t>
            </a:r>
            <a:r>
              <a:rPr lang="en-US" sz="2800" dirty="0"/>
              <a:t> </a:t>
            </a:r>
            <a:r>
              <a:rPr lang="en-US" sz="2800" dirty="0" err="1"/>
              <a:t>পরিমাণ</a:t>
            </a:r>
            <a:r>
              <a:rPr lang="en-US" sz="2800" dirty="0"/>
              <a:t> </a:t>
            </a:r>
            <a:r>
              <a:rPr lang="en-US" sz="2800" dirty="0" err="1"/>
              <a:t>আরও</a:t>
            </a:r>
            <a:r>
              <a:rPr lang="en-US" sz="2800" dirty="0"/>
              <a:t> </a:t>
            </a:r>
            <a:r>
              <a:rPr lang="en-US" sz="2800" dirty="0" err="1"/>
              <a:t>কমে</a:t>
            </a:r>
            <a:r>
              <a:rPr lang="en-US" sz="2800" dirty="0"/>
              <a:t> </a:t>
            </a:r>
            <a:r>
              <a:rPr lang="en-US" sz="2800" dirty="0" err="1"/>
              <a:t>যাবে</a:t>
            </a:r>
            <a:r>
              <a:rPr lang="en-US" sz="2800" dirty="0"/>
              <a:t>.</a:t>
            </a:r>
          </a:p>
          <a:p>
            <a:pPr lvl="0"/>
            <a:r>
              <a:rPr lang="en-US" sz="2800" dirty="0" err="1"/>
              <a:t>লাইনের</a:t>
            </a:r>
            <a:r>
              <a:rPr lang="en-US" sz="2800" dirty="0"/>
              <a:t> </a:t>
            </a:r>
            <a:r>
              <a:rPr lang="en-US" sz="2800" dirty="0" err="1"/>
              <a:t>অনুপাত</a:t>
            </a:r>
            <a:r>
              <a:rPr lang="en-US" sz="2800" dirty="0"/>
              <a:t> </a:t>
            </a:r>
            <a:r>
              <a:rPr lang="en-US" sz="2800" dirty="0" err="1"/>
              <a:t>প্রাথমিক</a:t>
            </a:r>
            <a:r>
              <a:rPr lang="en-US" sz="2800" dirty="0"/>
              <a:t> </a:t>
            </a:r>
            <a:r>
              <a:rPr lang="en-US" sz="2800" dirty="0" err="1"/>
              <a:t>দিকে</a:t>
            </a:r>
            <a:r>
              <a:rPr lang="en-US" sz="2800" dirty="0"/>
              <a:t> </a:t>
            </a:r>
            <a:r>
              <a:rPr lang="en-US" sz="2800" dirty="0" err="1"/>
              <a:t>ভোল্টেজের</a:t>
            </a:r>
            <a:r>
              <a:rPr lang="en-US" sz="2800" dirty="0"/>
              <a:t> </a:t>
            </a:r>
            <a:r>
              <a:rPr lang="en-US" sz="2800" dirty="0" err="1"/>
              <a:t>এবং</a:t>
            </a:r>
            <a:r>
              <a:rPr lang="en-US" sz="2800" dirty="0"/>
              <a:t> </a:t>
            </a:r>
            <a:r>
              <a:rPr lang="en-US" sz="2800" dirty="0" err="1"/>
              <a:t>যাও</a:t>
            </a:r>
            <a:r>
              <a:rPr lang="en-US" sz="2800" dirty="0"/>
              <a:t> </a:t>
            </a:r>
            <a:r>
              <a:rPr lang="en-US" sz="2800" dirty="0" err="1"/>
              <a:t>সাইড</a:t>
            </a:r>
            <a:r>
              <a:rPr lang="en-US" sz="2800" dirty="0"/>
              <a:t> </a:t>
            </a:r>
            <a:r>
              <a:rPr lang="en-US" sz="2800" dirty="0" err="1"/>
              <a:t>সমান</a:t>
            </a:r>
            <a:r>
              <a:rPr lang="en-US" sz="2800" dirty="0"/>
              <a:t> </a:t>
            </a:r>
            <a:r>
              <a:rPr lang="en-US" sz="2800" u="sng" dirty="0" err="1">
                <a:hlinkClick r:id="rId4"/>
              </a:rPr>
              <a:t>রূপান্তর</a:t>
            </a:r>
            <a:r>
              <a:rPr lang="en-US" sz="2800" u="sng" dirty="0">
                <a:hlinkClick r:id="rId4"/>
              </a:rPr>
              <a:t> </a:t>
            </a:r>
            <a:r>
              <a:rPr lang="en-US" sz="2800" u="sng" dirty="0" err="1">
                <a:hlinkClick r:id="rId4"/>
              </a:rPr>
              <a:t>অনুপাত</a:t>
            </a:r>
            <a:r>
              <a:rPr lang="en-US" sz="2800" dirty="0"/>
              <a:t> </a:t>
            </a:r>
            <a:r>
              <a:rPr lang="en-US" sz="2800" dirty="0" err="1"/>
              <a:t>ট্রান্সফরমার</a:t>
            </a:r>
            <a:r>
              <a:rPr lang="en-US" sz="2800" dirty="0"/>
              <a:t>.</a:t>
            </a:r>
          </a:p>
          <a:p>
            <a:pPr lvl="0"/>
            <a:r>
              <a:rPr lang="en-US" sz="2800" dirty="0" err="1"/>
              <a:t>উভয়</a:t>
            </a:r>
            <a:r>
              <a:rPr lang="en-US" sz="2800" dirty="0"/>
              <a:t> </a:t>
            </a:r>
            <a:r>
              <a:rPr lang="en-US" sz="2800" dirty="0" err="1"/>
              <a:t>পক্ষের</a:t>
            </a:r>
            <a:r>
              <a:rPr lang="en-US" sz="2800" dirty="0"/>
              <a:t> </a:t>
            </a:r>
            <a:r>
              <a:rPr lang="en-US" sz="2800" dirty="0" err="1"/>
              <a:t>লাইন</a:t>
            </a:r>
            <a:r>
              <a:rPr lang="en-US" sz="2800" dirty="0"/>
              <a:t> </a:t>
            </a:r>
            <a:r>
              <a:rPr lang="en-US" sz="2800" dirty="0" err="1"/>
              <a:t>ভোল্টেজের</a:t>
            </a:r>
            <a:r>
              <a:rPr lang="en-US" sz="2800" dirty="0"/>
              <a:t> </a:t>
            </a:r>
            <a:r>
              <a:rPr lang="en-US" sz="2800" dirty="0" err="1"/>
              <a:t>একে</a:t>
            </a:r>
            <a:r>
              <a:rPr lang="en-US" sz="2800" dirty="0"/>
              <a:t> </a:t>
            </a:r>
            <a:r>
              <a:rPr lang="en-US" sz="2800" dirty="0" err="1"/>
              <a:t>অপরের</a:t>
            </a:r>
            <a:r>
              <a:rPr lang="en-US" sz="2800" dirty="0"/>
              <a:t> </a:t>
            </a:r>
            <a:r>
              <a:rPr lang="en-US" sz="2800" dirty="0" err="1"/>
              <a:t>সাথে</a:t>
            </a:r>
            <a:r>
              <a:rPr lang="en-US" sz="2800" dirty="0"/>
              <a:t> </a:t>
            </a:r>
            <a:r>
              <a:rPr lang="en-US" sz="2800" dirty="0" err="1"/>
              <a:t>পর্যায়ে</a:t>
            </a:r>
            <a:r>
              <a:rPr lang="en-US" sz="2800" dirty="0"/>
              <a:t> </a:t>
            </a:r>
            <a:r>
              <a:rPr lang="en-US" sz="2800" dirty="0" err="1" smtClean="0"/>
              <a:t>রয়েছে</a:t>
            </a:r>
            <a:r>
              <a:rPr lang="en-US" sz="2800" dirty="0" smtClean="0"/>
              <a:t>. </a:t>
            </a:r>
            <a:r>
              <a:rPr lang="en-US" sz="2800" dirty="0" err="1" smtClean="0"/>
              <a:t>ছিলেন</a:t>
            </a:r>
            <a:r>
              <a:rPr lang="en-US" sz="2800" dirty="0" smtClean="0"/>
              <a:t> </a:t>
            </a:r>
            <a:r>
              <a:rPr lang="en-US" sz="2800" dirty="0" err="1"/>
              <a:t>লোড</a:t>
            </a:r>
            <a:r>
              <a:rPr lang="en-US" sz="2800" dirty="0"/>
              <a:t> </a:t>
            </a:r>
            <a:r>
              <a:rPr lang="en-US" sz="2800" dirty="0" err="1"/>
              <a:t>সুষম</a:t>
            </a:r>
            <a:r>
              <a:rPr lang="en-US" sz="2800" dirty="0"/>
              <a:t> </a:t>
            </a:r>
            <a:r>
              <a:rPr lang="en-US" sz="2800" dirty="0" err="1"/>
              <a:t>হয়</a:t>
            </a:r>
            <a:r>
              <a:rPr lang="en-US" sz="2800" dirty="0"/>
              <a:t> </a:t>
            </a:r>
            <a:r>
              <a:rPr lang="en-US" sz="2800" dirty="0" err="1"/>
              <a:t>শুধুমাত্র</a:t>
            </a:r>
            <a:r>
              <a:rPr lang="en-US" sz="2800" dirty="0"/>
              <a:t> </a:t>
            </a:r>
            <a:r>
              <a:rPr lang="en-US" sz="2800" dirty="0" err="1"/>
              <a:t>যদি</a:t>
            </a:r>
            <a:r>
              <a:rPr lang="en-US" sz="2800" dirty="0"/>
              <a:t> </a:t>
            </a:r>
            <a:r>
              <a:rPr lang="en-US" sz="2800" dirty="0" err="1"/>
              <a:t>এই</a:t>
            </a:r>
            <a:r>
              <a:rPr lang="en-US" sz="2800" dirty="0"/>
              <a:t> </a:t>
            </a:r>
            <a:r>
              <a:rPr lang="en-US" sz="2800" dirty="0" err="1"/>
              <a:t>সংযোগ</a:t>
            </a:r>
            <a:r>
              <a:rPr lang="en-US" sz="2800" dirty="0"/>
              <a:t> </a:t>
            </a:r>
            <a:r>
              <a:rPr lang="en-US" sz="2800" dirty="0" err="1"/>
              <a:t>ব্যবহার</a:t>
            </a:r>
            <a:r>
              <a:rPr lang="en-US" sz="2800" dirty="0"/>
              <a:t> </a:t>
            </a:r>
            <a:r>
              <a:rPr lang="en-US" sz="2800" dirty="0" err="1"/>
              <a:t>করা</a:t>
            </a:r>
            <a:r>
              <a:rPr lang="en-US" sz="2800" dirty="0"/>
              <a:t> </a:t>
            </a:r>
            <a:r>
              <a:rPr lang="en-US" sz="2800" dirty="0" err="1"/>
              <a:t>যাবে</a:t>
            </a:r>
            <a:r>
              <a:rPr lang="en-US" sz="2800" dirty="0" smtClean="0"/>
              <a:t>.</a:t>
            </a:r>
          </a:p>
          <a:p>
            <a:pPr lvl="0"/>
            <a:endParaRPr lang="en-US" sz="2800" dirty="0"/>
          </a:p>
          <a:p>
            <a:pPr lvl="0"/>
            <a:endParaRPr lang="en-US" dirty="0" smtClean="0"/>
          </a:p>
          <a:p>
            <a:pPr lvl="0"/>
            <a:endParaRPr lang="en-US" dirty="0"/>
          </a:p>
          <a:p>
            <a:pPr lvl="0"/>
            <a:endParaRPr lang="en-US" dirty="0"/>
          </a:p>
        </p:txBody>
      </p:sp>
    </p:spTree>
    <p:extLst>
      <p:ext uri="{BB962C8B-B14F-4D97-AF65-F5344CB8AC3E}">
        <p14:creationId xmlns:p14="http://schemas.microsoft.com/office/powerpoint/2010/main" val="38496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228600" y="1181100"/>
            <a:ext cx="8776856" cy="1423980"/>
          </a:xfrm>
          <a:prstGeom prst="rect">
            <a:avLst/>
          </a:prstGeom>
        </p:spPr>
        <p:txBody>
          <a:bodyPr wrap="square">
            <a:spAutoFit/>
          </a:bodyPr>
          <a:lstStyle/>
          <a:p>
            <a:pPr lvl="0">
              <a:lnSpc>
                <a:spcPct val="115000"/>
              </a:lnSpc>
              <a:spcAft>
                <a:spcPts val="1000"/>
              </a:spcAft>
            </a:pPr>
            <a:r>
              <a:rPr lang="en-US" sz="3200" dirty="0">
                <a:solidFill>
                  <a:srgbClr val="002060"/>
                </a:solidFill>
                <a:ea typeface="Calibri"/>
                <a:cs typeface="Times New Roman"/>
              </a:rPr>
              <a:t>7</a:t>
            </a:r>
            <a:r>
              <a:rPr lang="en-US" sz="3200" dirty="0" smtClean="0">
                <a:solidFill>
                  <a:srgbClr val="002060"/>
                </a:solidFill>
                <a:ea typeface="Calibri"/>
                <a:cs typeface="Times New Roman"/>
              </a:rPr>
              <a:t>.3 </a:t>
            </a:r>
            <a:r>
              <a:rPr lang="en-US" sz="3200" dirty="0">
                <a:solidFill>
                  <a:srgbClr val="002060"/>
                </a:solidFill>
                <a:ea typeface="Calibri"/>
                <a:cs typeface="Times New Roman"/>
              </a:rPr>
              <a:t>Methods of Star-Star; Delta-Delta; </a:t>
            </a:r>
          </a:p>
          <a:p>
            <a:pPr lvl="0">
              <a:lnSpc>
                <a:spcPct val="115000"/>
              </a:lnSpc>
              <a:spcAft>
                <a:spcPts val="1000"/>
              </a:spcAft>
            </a:pPr>
            <a:r>
              <a:rPr lang="en-US" sz="3600" dirty="0" smtClean="0">
                <a:solidFill>
                  <a:prstClr val="black"/>
                </a:solidFill>
                <a:latin typeface="SumeshwariMJ" pitchFamily="2" charset="0"/>
                <a:cs typeface="SumeshwariMJ" pitchFamily="2" charset="0"/>
              </a:rPr>
              <a:t>  </a:t>
            </a: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6730976" y="1"/>
            <a:ext cx="2376056" cy="639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400" dirty="0" smtClean="0"/>
              <a:t/>
            </a:r>
            <a:br>
              <a:rPr lang="en-US" sz="2400" dirty="0" smtClean="0"/>
            </a:br>
            <a:r>
              <a:rPr lang="bn-BD" sz="2400" dirty="0" smtClean="0"/>
              <a:t>এসি </a:t>
            </a:r>
            <a:r>
              <a:rPr lang="bn-BD" sz="2400" dirty="0" smtClean="0"/>
              <a:t>মেসিন-১</a:t>
            </a:r>
            <a:r>
              <a:rPr lang="en-US" sz="3200" dirty="0">
                <a:solidFill>
                  <a:srgbClr val="FF0000"/>
                </a:solidFill>
              </a:rPr>
              <a:t/>
            </a:r>
            <a:br>
              <a:rPr lang="en-US" sz="3200" dirty="0">
                <a:solidFill>
                  <a:srgbClr val="FF0000"/>
                </a:solidFill>
              </a:rPr>
            </a:br>
            <a:endParaRPr lang="en-US" sz="2400" dirty="0">
              <a:solidFill>
                <a:schemeClr val="bg2"/>
              </a:solidFill>
            </a:endParaRPr>
          </a:p>
        </p:txBody>
      </p:sp>
      <p:sp>
        <p:nvSpPr>
          <p:cNvPr id="2" name="Rectangle 1"/>
          <p:cNvSpPr/>
          <p:nvPr/>
        </p:nvSpPr>
        <p:spPr>
          <a:xfrm>
            <a:off x="471056" y="1896013"/>
            <a:ext cx="8534400" cy="6494085"/>
          </a:xfrm>
          <a:prstGeom prst="rect">
            <a:avLst/>
          </a:prstGeom>
        </p:spPr>
        <p:txBody>
          <a:bodyPr wrap="square">
            <a:spAutoFit/>
          </a:bodyPr>
          <a:lstStyle/>
          <a:p>
            <a:r>
              <a:rPr lang="en-US" sz="2800" dirty="0" err="1"/>
              <a:t>ডেল্টা</a:t>
            </a:r>
            <a:r>
              <a:rPr lang="en-US" sz="2800" dirty="0"/>
              <a:t>-Delta (Δ-Δ)</a:t>
            </a:r>
          </a:p>
          <a:p>
            <a:pPr lvl="0"/>
            <a:r>
              <a:rPr lang="en-US" sz="2800" dirty="0" err="1"/>
              <a:t>এই</a:t>
            </a:r>
            <a:r>
              <a:rPr lang="en-US" sz="2800" dirty="0"/>
              <a:t> </a:t>
            </a:r>
            <a:r>
              <a:rPr lang="en-US" sz="2800" dirty="0" err="1"/>
              <a:t>সংযোগ</a:t>
            </a:r>
            <a:r>
              <a:rPr lang="en-US" sz="2800" dirty="0"/>
              <a:t> </a:t>
            </a:r>
            <a:r>
              <a:rPr lang="en-US" sz="2800" dirty="0" err="1"/>
              <a:t>সাধারণত</a:t>
            </a:r>
            <a:r>
              <a:rPr lang="en-US" sz="2800" dirty="0"/>
              <a:t> </a:t>
            </a:r>
            <a:r>
              <a:rPr lang="en-US" sz="2800" dirty="0" err="1"/>
              <a:t>বড</a:t>
            </a:r>
            <a:r>
              <a:rPr lang="en-US" sz="2800" dirty="0"/>
              <a:t>়, </a:t>
            </a:r>
            <a:r>
              <a:rPr lang="en-US" sz="2800" dirty="0" err="1"/>
              <a:t>কম</a:t>
            </a:r>
            <a:r>
              <a:rPr lang="en-US" sz="2800" dirty="0"/>
              <a:t> </a:t>
            </a:r>
            <a:r>
              <a:rPr lang="en-US" sz="2800" dirty="0" err="1"/>
              <a:t>ভোল্টেজ</a:t>
            </a:r>
            <a:r>
              <a:rPr lang="en-US" sz="2800" dirty="0"/>
              <a:t> </a:t>
            </a:r>
            <a:r>
              <a:rPr lang="en-US" sz="2800" dirty="0" err="1"/>
              <a:t>ট্রান্সফরমার</a:t>
            </a:r>
            <a:r>
              <a:rPr lang="en-US" sz="2800" dirty="0"/>
              <a:t> </a:t>
            </a:r>
            <a:r>
              <a:rPr lang="en-US" sz="2800" dirty="0" err="1"/>
              <a:t>ব্যবহার</a:t>
            </a:r>
            <a:r>
              <a:rPr lang="en-US" sz="2800" dirty="0"/>
              <a:t> </a:t>
            </a:r>
            <a:r>
              <a:rPr lang="en-US" sz="2800" dirty="0" err="1"/>
              <a:t>করা</a:t>
            </a:r>
            <a:r>
              <a:rPr lang="en-US" sz="2800" dirty="0"/>
              <a:t> </a:t>
            </a:r>
            <a:r>
              <a:rPr lang="en-US" sz="2800" dirty="0" err="1"/>
              <a:t>হয</a:t>
            </a:r>
            <a:r>
              <a:rPr lang="en-US" sz="2800" dirty="0"/>
              <a:t>়. </a:t>
            </a:r>
            <a:r>
              <a:rPr lang="en-US" sz="2800" dirty="0" err="1"/>
              <a:t>প্রয়োজনীয</a:t>
            </a:r>
            <a:r>
              <a:rPr lang="en-US" sz="2800" dirty="0"/>
              <a:t>় </a:t>
            </a:r>
            <a:r>
              <a:rPr lang="en-US" sz="2800" dirty="0" err="1"/>
              <a:t>ফেজ</a:t>
            </a:r>
            <a:r>
              <a:rPr lang="en-US" sz="2800" dirty="0"/>
              <a:t> / </a:t>
            </a:r>
            <a:r>
              <a:rPr lang="en-US" sz="2800" dirty="0" err="1"/>
              <a:t>সক্রিয</a:t>
            </a:r>
            <a:r>
              <a:rPr lang="en-US" sz="2800" dirty="0"/>
              <a:t>় </a:t>
            </a:r>
            <a:r>
              <a:rPr lang="en-US" sz="2800" dirty="0" err="1"/>
              <a:t>সংখ্যা</a:t>
            </a:r>
            <a:r>
              <a:rPr lang="en-US" sz="2800" dirty="0"/>
              <a:t> </a:t>
            </a:r>
            <a:r>
              <a:rPr lang="en-US" sz="2800" dirty="0" err="1"/>
              <a:t>তারকা</a:t>
            </a:r>
            <a:r>
              <a:rPr lang="en-US" sz="2800" dirty="0"/>
              <a:t> </a:t>
            </a:r>
            <a:r>
              <a:rPr lang="en-US" sz="2800" dirty="0" err="1"/>
              <a:t>তারকা</a:t>
            </a:r>
            <a:r>
              <a:rPr lang="en-US" sz="2800" dirty="0"/>
              <a:t> </a:t>
            </a:r>
            <a:r>
              <a:rPr lang="en-US" sz="2800" dirty="0" err="1"/>
              <a:t>সংযোগের</a:t>
            </a:r>
            <a:r>
              <a:rPr lang="en-US" sz="2800" dirty="0"/>
              <a:t> </a:t>
            </a:r>
            <a:r>
              <a:rPr lang="en-US" sz="2800" dirty="0" err="1"/>
              <a:t>জন্য</a:t>
            </a:r>
            <a:r>
              <a:rPr lang="en-US" sz="2800" dirty="0"/>
              <a:t> </a:t>
            </a:r>
            <a:r>
              <a:rPr lang="en-US" sz="2800" dirty="0" err="1"/>
              <a:t>যে</a:t>
            </a:r>
            <a:r>
              <a:rPr lang="en-US" sz="2800" dirty="0"/>
              <a:t> </a:t>
            </a:r>
            <a:r>
              <a:rPr lang="en-US" sz="2800" dirty="0" err="1"/>
              <a:t>চেয়ে</a:t>
            </a:r>
            <a:r>
              <a:rPr lang="en-US" sz="2800" dirty="0"/>
              <a:t> </a:t>
            </a:r>
            <a:r>
              <a:rPr lang="en-US" sz="2800" dirty="0" err="1"/>
              <a:t>তুলনামূলকভাবে</a:t>
            </a:r>
            <a:r>
              <a:rPr lang="en-US" sz="2800" dirty="0"/>
              <a:t> </a:t>
            </a:r>
            <a:r>
              <a:rPr lang="en-US" sz="2800" dirty="0" err="1"/>
              <a:t>বেশী</a:t>
            </a:r>
            <a:r>
              <a:rPr lang="en-US" sz="2800" dirty="0"/>
              <a:t>.</a:t>
            </a:r>
          </a:p>
          <a:p>
            <a:pPr lvl="0"/>
            <a:r>
              <a:rPr lang="en-US" sz="2800" dirty="0" err="1"/>
              <a:t>লাইনের</a:t>
            </a:r>
            <a:r>
              <a:rPr lang="en-US" sz="2800" dirty="0"/>
              <a:t> </a:t>
            </a:r>
            <a:r>
              <a:rPr lang="en-US" sz="2800" dirty="0" err="1"/>
              <a:t>অনুপাত</a:t>
            </a:r>
            <a:r>
              <a:rPr lang="en-US" sz="2800" dirty="0"/>
              <a:t> </a:t>
            </a:r>
            <a:r>
              <a:rPr lang="en-US" sz="2800" dirty="0" err="1"/>
              <a:t>প্রাথমিক</a:t>
            </a:r>
            <a:r>
              <a:rPr lang="en-US" sz="2800" dirty="0"/>
              <a:t> </a:t>
            </a:r>
            <a:r>
              <a:rPr lang="en-US" sz="2800" dirty="0" err="1"/>
              <a:t>নেভিগেশন</a:t>
            </a:r>
            <a:r>
              <a:rPr lang="en-US" sz="2800" dirty="0"/>
              <a:t> </a:t>
            </a:r>
            <a:r>
              <a:rPr lang="en-US" sz="2800" dirty="0" err="1"/>
              <a:t>ভোল্টেজের</a:t>
            </a:r>
            <a:r>
              <a:rPr lang="en-US" sz="2800" dirty="0"/>
              <a:t> </a:t>
            </a:r>
            <a:r>
              <a:rPr lang="en-US" sz="2800" dirty="0" err="1"/>
              <a:t>এবং</a:t>
            </a:r>
            <a:r>
              <a:rPr lang="en-US" sz="2800" dirty="0"/>
              <a:t> </a:t>
            </a:r>
            <a:r>
              <a:rPr lang="en-US" sz="2800" dirty="0" err="1"/>
              <a:t>যাও</a:t>
            </a:r>
            <a:r>
              <a:rPr lang="en-US" sz="2800" dirty="0"/>
              <a:t> </a:t>
            </a:r>
            <a:r>
              <a:rPr lang="en-US" sz="2800" dirty="0" err="1"/>
              <a:t>দিকে</a:t>
            </a:r>
            <a:r>
              <a:rPr lang="en-US" sz="2800" dirty="0"/>
              <a:t> </a:t>
            </a:r>
            <a:r>
              <a:rPr lang="en-US" sz="2800" dirty="0" err="1"/>
              <a:t>ট্রান্সফরমার</a:t>
            </a:r>
            <a:r>
              <a:rPr lang="en-US" sz="2800" dirty="0"/>
              <a:t> </a:t>
            </a:r>
            <a:r>
              <a:rPr lang="en-US" sz="2800" dirty="0" err="1"/>
              <a:t>রূপান্তর</a:t>
            </a:r>
            <a:r>
              <a:rPr lang="en-US" sz="2800" dirty="0"/>
              <a:t> </a:t>
            </a:r>
            <a:r>
              <a:rPr lang="en-US" sz="2800" dirty="0" err="1"/>
              <a:t>অনুপাত</a:t>
            </a:r>
            <a:r>
              <a:rPr lang="en-US" sz="2800" dirty="0"/>
              <a:t> </a:t>
            </a:r>
            <a:r>
              <a:rPr lang="en-US" sz="2800" dirty="0" err="1"/>
              <a:t>সমান</a:t>
            </a:r>
            <a:r>
              <a:rPr lang="en-US" sz="2800" dirty="0"/>
              <a:t>.</a:t>
            </a:r>
          </a:p>
          <a:p>
            <a:pPr lvl="0"/>
            <a:r>
              <a:rPr lang="en-US" sz="2800" dirty="0" err="1"/>
              <a:t>এই</a:t>
            </a:r>
            <a:r>
              <a:rPr lang="en-US" sz="2800" dirty="0"/>
              <a:t> </a:t>
            </a:r>
            <a:r>
              <a:rPr lang="en-US" sz="2800" dirty="0" err="1"/>
              <a:t>সংযোগ</a:t>
            </a:r>
            <a:r>
              <a:rPr lang="en-US" sz="2800" dirty="0"/>
              <a:t> </a:t>
            </a:r>
            <a:r>
              <a:rPr lang="en-US" sz="2800" dirty="0" err="1"/>
              <a:t>এমনকি</a:t>
            </a:r>
            <a:r>
              <a:rPr lang="en-US" sz="2800" dirty="0"/>
              <a:t> </a:t>
            </a:r>
            <a:r>
              <a:rPr lang="en-US" sz="2800" dirty="0" err="1"/>
              <a:t>ভারসাম্যহীন</a:t>
            </a:r>
            <a:r>
              <a:rPr lang="en-US" sz="2800" dirty="0"/>
              <a:t> </a:t>
            </a:r>
            <a:r>
              <a:rPr lang="en-US" sz="2800" dirty="0" err="1"/>
              <a:t>লোড</a:t>
            </a:r>
            <a:r>
              <a:rPr lang="en-US" sz="2800" dirty="0"/>
              <a:t> </a:t>
            </a:r>
            <a:r>
              <a:rPr lang="en-US" sz="2800" dirty="0" err="1"/>
              <a:t>জন্য</a:t>
            </a:r>
            <a:r>
              <a:rPr lang="en-US" sz="2800" dirty="0"/>
              <a:t> </a:t>
            </a:r>
            <a:r>
              <a:rPr lang="en-US" sz="2800" dirty="0" err="1"/>
              <a:t>ব্যবহার</a:t>
            </a:r>
            <a:r>
              <a:rPr lang="en-US" sz="2800" dirty="0"/>
              <a:t> </a:t>
            </a:r>
            <a:r>
              <a:rPr lang="en-US" sz="2800" dirty="0" err="1"/>
              <a:t>করা</a:t>
            </a:r>
            <a:r>
              <a:rPr lang="en-US" sz="2800" dirty="0"/>
              <a:t> </a:t>
            </a:r>
            <a:r>
              <a:rPr lang="en-US" sz="2800" dirty="0" err="1"/>
              <a:t>যাবে</a:t>
            </a:r>
            <a:r>
              <a:rPr lang="en-US" sz="2800" dirty="0"/>
              <a:t>.</a:t>
            </a:r>
          </a:p>
          <a:p>
            <a:pPr lvl="0"/>
            <a:r>
              <a:rPr lang="en-US" sz="2800" dirty="0" err="1"/>
              <a:t>সংযোগ</a:t>
            </a:r>
            <a:r>
              <a:rPr lang="en-US" sz="2800" dirty="0"/>
              <a:t> </a:t>
            </a:r>
            <a:r>
              <a:rPr lang="en-US" sz="2800" dirty="0" err="1"/>
              <a:t>এই</a:t>
            </a:r>
            <a:r>
              <a:rPr lang="en-US" sz="2800" dirty="0"/>
              <a:t> </a:t>
            </a:r>
            <a:r>
              <a:rPr lang="en-US" sz="2800" dirty="0" err="1"/>
              <a:t>ধরনের</a:t>
            </a:r>
            <a:r>
              <a:rPr lang="en-US" sz="2800" dirty="0"/>
              <a:t> </a:t>
            </a:r>
            <a:r>
              <a:rPr lang="en-US" sz="2800" dirty="0" err="1"/>
              <a:t>আরেকটি</a:t>
            </a:r>
            <a:r>
              <a:rPr lang="en-US" sz="2800" dirty="0"/>
              <a:t> </a:t>
            </a:r>
            <a:r>
              <a:rPr lang="en-US" sz="2800" dirty="0" err="1"/>
              <a:t>সুবিধা</a:t>
            </a:r>
            <a:r>
              <a:rPr lang="en-US" sz="2800" dirty="0"/>
              <a:t> </a:t>
            </a:r>
            <a:r>
              <a:rPr lang="en-US" sz="2800" dirty="0" err="1"/>
              <a:t>হল</a:t>
            </a:r>
            <a:r>
              <a:rPr lang="en-US" sz="2800" dirty="0"/>
              <a:t> </a:t>
            </a:r>
            <a:r>
              <a:rPr lang="en-US" sz="2800" dirty="0" err="1"/>
              <a:t>এক</a:t>
            </a:r>
            <a:r>
              <a:rPr lang="en-US" sz="2800" dirty="0"/>
              <a:t> </a:t>
            </a:r>
            <a:r>
              <a:rPr lang="en-US" sz="2800" dirty="0" err="1"/>
              <a:t>ট্রান্সফরমার</a:t>
            </a:r>
            <a:r>
              <a:rPr lang="en-US" sz="2800" dirty="0"/>
              <a:t> </a:t>
            </a:r>
            <a:r>
              <a:rPr lang="en-US" sz="2800" dirty="0" err="1"/>
              <a:t>নিষ্ক্রিয</a:t>
            </a:r>
            <a:r>
              <a:rPr lang="en-US" sz="2800" dirty="0"/>
              <a:t>় </a:t>
            </a:r>
            <a:r>
              <a:rPr lang="en-US" sz="2800" dirty="0" err="1"/>
              <a:t>করা</a:t>
            </a:r>
            <a:r>
              <a:rPr lang="en-US" sz="2800" dirty="0"/>
              <a:t> </a:t>
            </a:r>
            <a:r>
              <a:rPr lang="en-US" sz="2800" dirty="0" err="1"/>
              <a:t>হলেও</a:t>
            </a:r>
            <a:r>
              <a:rPr lang="en-US" sz="2800" dirty="0"/>
              <a:t>, </a:t>
            </a:r>
            <a:r>
              <a:rPr lang="en-US" sz="2800" dirty="0" err="1"/>
              <a:t>সিস্টেম</a:t>
            </a:r>
            <a:r>
              <a:rPr lang="en-US" sz="2800" dirty="0"/>
              <a:t> </a:t>
            </a:r>
            <a:r>
              <a:rPr lang="en-US" sz="2800" dirty="0" err="1"/>
              <a:t>খোলা</a:t>
            </a:r>
            <a:r>
              <a:rPr lang="en-US" sz="2800" dirty="0"/>
              <a:t> </a:t>
            </a:r>
            <a:r>
              <a:rPr lang="en-US" sz="2800" dirty="0" err="1"/>
              <a:t>ডেল্টা</a:t>
            </a:r>
            <a:r>
              <a:rPr lang="en-US" sz="2800" dirty="0"/>
              <a:t> </a:t>
            </a:r>
            <a:r>
              <a:rPr lang="en-US" sz="2800" dirty="0" err="1"/>
              <a:t>সংযোগ</a:t>
            </a:r>
            <a:r>
              <a:rPr lang="en-US" sz="2800" dirty="0"/>
              <a:t> </a:t>
            </a:r>
            <a:r>
              <a:rPr lang="en-US" sz="2800" dirty="0" err="1"/>
              <a:t>কিন্তু</a:t>
            </a:r>
            <a:r>
              <a:rPr lang="en-US" sz="2800" dirty="0"/>
              <a:t> </a:t>
            </a:r>
            <a:r>
              <a:rPr lang="en-US" sz="2800" dirty="0" err="1"/>
              <a:t>হ্রাস</a:t>
            </a:r>
            <a:r>
              <a:rPr lang="en-US" sz="2800" dirty="0"/>
              <a:t> </a:t>
            </a:r>
            <a:r>
              <a:rPr lang="en-US" sz="2800" dirty="0" err="1"/>
              <a:t>পাওয়া</a:t>
            </a:r>
            <a:r>
              <a:rPr lang="en-US" sz="2800" dirty="0"/>
              <a:t> </a:t>
            </a:r>
            <a:r>
              <a:rPr lang="en-US" sz="2800" dirty="0" err="1"/>
              <a:t>ক্ষমতা</a:t>
            </a:r>
            <a:r>
              <a:rPr lang="en-US" sz="2800" dirty="0"/>
              <a:t> </a:t>
            </a:r>
            <a:r>
              <a:rPr lang="en-US" sz="2800" dirty="0" err="1"/>
              <a:t>সঙ্গে</a:t>
            </a:r>
            <a:r>
              <a:rPr lang="en-US" sz="2800" dirty="0"/>
              <a:t> </a:t>
            </a:r>
            <a:r>
              <a:rPr lang="en-US" sz="2800" dirty="0" err="1"/>
              <a:t>কাজ</a:t>
            </a:r>
            <a:r>
              <a:rPr lang="en-US" sz="2800" dirty="0"/>
              <a:t> </a:t>
            </a:r>
            <a:r>
              <a:rPr lang="en-US" sz="2800" dirty="0" err="1"/>
              <a:t>চালিয়ে</a:t>
            </a:r>
            <a:r>
              <a:rPr lang="en-US" sz="2800" dirty="0"/>
              <a:t> </a:t>
            </a:r>
            <a:r>
              <a:rPr lang="en-US" sz="2800" dirty="0" err="1"/>
              <a:t>যাবে</a:t>
            </a:r>
            <a:r>
              <a:rPr lang="en-US" sz="2800" dirty="0" smtClean="0"/>
              <a:t>.</a:t>
            </a:r>
          </a:p>
          <a:p>
            <a:pPr lvl="0"/>
            <a:endParaRPr lang="en-US" sz="2800"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p:txBody>
      </p:sp>
    </p:spTree>
    <p:extLst>
      <p:ext uri="{BB962C8B-B14F-4D97-AF65-F5344CB8AC3E}">
        <p14:creationId xmlns:p14="http://schemas.microsoft.com/office/powerpoint/2010/main" val="295289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228600" y="1181100"/>
            <a:ext cx="8776856" cy="1423980"/>
          </a:xfrm>
          <a:prstGeom prst="rect">
            <a:avLst/>
          </a:prstGeom>
        </p:spPr>
        <p:txBody>
          <a:bodyPr wrap="square">
            <a:spAutoFit/>
          </a:bodyPr>
          <a:lstStyle/>
          <a:p>
            <a:pPr lvl="0">
              <a:lnSpc>
                <a:spcPct val="115000"/>
              </a:lnSpc>
              <a:spcAft>
                <a:spcPts val="1000"/>
              </a:spcAft>
            </a:pPr>
            <a:r>
              <a:rPr lang="en-US" sz="3200" dirty="0">
                <a:solidFill>
                  <a:srgbClr val="002060"/>
                </a:solidFill>
                <a:ea typeface="Calibri"/>
                <a:cs typeface="Times New Roman"/>
              </a:rPr>
              <a:t>7</a:t>
            </a:r>
            <a:r>
              <a:rPr lang="en-US" sz="3200" dirty="0" smtClean="0">
                <a:solidFill>
                  <a:srgbClr val="002060"/>
                </a:solidFill>
                <a:ea typeface="Calibri"/>
                <a:cs typeface="Times New Roman"/>
              </a:rPr>
              <a:t>.4 </a:t>
            </a:r>
            <a:r>
              <a:rPr lang="en-US" sz="3200" dirty="0">
                <a:solidFill>
                  <a:srgbClr val="002060"/>
                </a:solidFill>
                <a:ea typeface="Calibri"/>
                <a:cs typeface="Times New Roman"/>
              </a:rPr>
              <a:t>Methods of Star-Star; Delta-Delta; </a:t>
            </a:r>
          </a:p>
          <a:p>
            <a:pPr lvl="0">
              <a:lnSpc>
                <a:spcPct val="115000"/>
              </a:lnSpc>
              <a:spcAft>
                <a:spcPts val="1000"/>
              </a:spcAft>
            </a:pPr>
            <a:r>
              <a:rPr lang="en-US" sz="3600" dirty="0" smtClean="0">
                <a:solidFill>
                  <a:prstClr val="black"/>
                </a:solidFill>
                <a:latin typeface="SumeshwariMJ" pitchFamily="2" charset="0"/>
                <a:cs typeface="SumeshwariMJ" pitchFamily="2" charset="0"/>
              </a:rPr>
              <a:t>  </a:t>
            </a:r>
            <a:endParaRPr lang="en-US" sz="4000" dirty="0">
              <a:solidFill>
                <a:srgbClr val="002060"/>
              </a:solidFill>
              <a:latin typeface="SumeshwariMJ" pitchFamily="2" charset="0"/>
              <a:cs typeface="SumeshwariMJ" pitchFamily="2" charset="0"/>
            </a:endParaRPr>
          </a:p>
        </p:txBody>
      </p:sp>
      <p:sp>
        <p:nvSpPr>
          <p:cNvPr id="2" name="Rectangle 1"/>
          <p:cNvSpPr/>
          <p:nvPr/>
        </p:nvSpPr>
        <p:spPr>
          <a:xfrm>
            <a:off x="228600" y="2136339"/>
            <a:ext cx="8915400" cy="4924425"/>
          </a:xfrm>
          <a:prstGeom prst="rect">
            <a:avLst/>
          </a:prstGeom>
        </p:spPr>
        <p:txBody>
          <a:bodyPr wrap="square">
            <a:spAutoFit/>
          </a:bodyPr>
          <a:lstStyle/>
          <a:p>
            <a:r>
              <a:rPr lang="en-US" sz="2800" dirty="0" err="1"/>
              <a:t>রাশি-ডেল্টা</a:t>
            </a:r>
            <a:r>
              <a:rPr lang="en-US" sz="2800" dirty="0"/>
              <a:t> </a:t>
            </a:r>
            <a:r>
              <a:rPr lang="en-US" sz="2800" dirty="0" err="1"/>
              <a:t>বা</a:t>
            </a:r>
            <a:r>
              <a:rPr lang="en-US" sz="2800" dirty="0"/>
              <a:t> Wye-Delta (Y-Δ)</a:t>
            </a:r>
          </a:p>
          <a:p>
            <a:pPr lvl="0"/>
            <a:r>
              <a:rPr lang="en-US" sz="2800" dirty="0" err="1"/>
              <a:t>ঘুর</a:t>
            </a:r>
            <a:r>
              <a:rPr lang="en-US" sz="2800" dirty="0"/>
              <a:t> </a:t>
            </a:r>
            <a:r>
              <a:rPr lang="en-US" sz="2800" dirty="0" err="1"/>
              <a:t>প্রাথমিক</a:t>
            </a:r>
            <a:r>
              <a:rPr lang="en-US" sz="2800" dirty="0"/>
              <a:t> </a:t>
            </a:r>
            <a:r>
              <a:rPr lang="en-US" sz="2800" dirty="0" err="1"/>
              <a:t>গ্রাউন্ডেড</a:t>
            </a:r>
            <a:r>
              <a:rPr lang="en-US" sz="2800" dirty="0"/>
              <a:t> </a:t>
            </a:r>
            <a:r>
              <a:rPr lang="en-US" sz="2800" dirty="0" err="1"/>
              <a:t>নিরপেক্ষ</a:t>
            </a:r>
            <a:r>
              <a:rPr lang="en-US" sz="2800" dirty="0"/>
              <a:t> </a:t>
            </a:r>
            <a:r>
              <a:rPr lang="en-US" sz="2800" dirty="0" err="1"/>
              <a:t>এবং</a:t>
            </a:r>
            <a:r>
              <a:rPr lang="en-US" sz="2800" dirty="0"/>
              <a:t> </a:t>
            </a:r>
            <a:r>
              <a:rPr lang="en-US" sz="2800" dirty="0" err="1"/>
              <a:t>ঘুর</a:t>
            </a:r>
            <a:r>
              <a:rPr lang="en-US" sz="2800" dirty="0"/>
              <a:t> </a:t>
            </a:r>
            <a:r>
              <a:rPr lang="en-US" sz="2800" dirty="0" err="1"/>
              <a:t>যাও</a:t>
            </a:r>
            <a:r>
              <a:rPr lang="en-US" sz="2800" dirty="0"/>
              <a:t> </a:t>
            </a:r>
            <a:r>
              <a:rPr lang="en-US" sz="2800" dirty="0" err="1"/>
              <a:t>সঙ্গে</a:t>
            </a:r>
            <a:r>
              <a:rPr lang="en-US" sz="2800" dirty="0"/>
              <a:t> </a:t>
            </a:r>
            <a:r>
              <a:rPr lang="en-US" sz="2800" dirty="0" err="1"/>
              <a:t>সংযুক্ত</a:t>
            </a:r>
            <a:r>
              <a:rPr lang="en-US" sz="2800" dirty="0"/>
              <a:t> </a:t>
            </a:r>
            <a:r>
              <a:rPr lang="en-US" sz="2800" dirty="0" err="1"/>
              <a:t>তারকা</a:t>
            </a:r>
            <a:r>
              <a:rPr lang="en-US" sz="2800" dirty="0"/>
              <a:t> </a:t>
            </a:r>
            <a:r>
              <a:rPr lang="en-US" sz="2800" dirty="0" err="1"/>
              <a:t>তারকা</a:t>
            </a:r>
            <a:r>
              <a:rPr lang="en-US" sz="2800" dirty="0"/>
              <a:t> (Y) </a:t>
            </a:r>
            <a:r>
              <a:rPr lang="en-US" sz="2800" dirty="0" err="1"/>
              <a:t>হয</a:t>
            </a:r>
            <a:r>
              <a:rPr lang="en-US" sz="2800" dirty="0"/>
              <a:t>় </a:t>
            </a:r>
            <a:r>
              <a:rPr lang="en-US" sz="2800" dirty="0" err="1"/>
              <a:t>ডেল্টা</a:t>
            </a:r>
            <a:r>
              <a:rPr lang="en-US" sz="2800" dirty="0"/>
              <a:t> </a:t>
            </a:r>
            <a:r>
              <a:rPr lang="en-US" sz="2800" dirty="0" err="1"/>
              <a:t>ছিলেন</a:t>
            </a:r>
            <a:r>
              <a:rPr lang="en-US" sz="2800" dirty="0"/>
              <a:t> </a:t>
            </a:r>
            <a:r>
              <a:rPr lang="en-US" sz="2800" dirty="0" err="1"/>
              <a:t>না</a:t>
            </a:r>
            <a:r>
              <a:rPr lang="en-US" sz="2800" dirty="0"/>
              <a:t>.</a:t>
            </a:r>
          </a:p>
          <a:p>
            <a:pPr lvl="0"/>
            <a:r>
              <a:rPr lang="en-US" sz="2800" dirty="0" err="1"/>
              <a:t>এই</a:t>
            </a:r>
            <a:r>
              <a:rPr lang="en-US" sz="2800" dirty="0"/>
              <a:t> </a:t>
            </a:r>
            <a:r>
              <a:rPr lang="en-US" sz="2800" dirty="0" err="1"/>
              <a:t>সংযোগ</a:t>
            </a:r>
            <a:r>
              <a:rPr lang="en-US" sz="2800" dirty="0"/>
              <a:t> </a:t>
            </a:r>
            <a:r>
              <a:rPr lang="en-US" sz="2800" dirty="0" err="1"/>
              <a:t>প্রধানত</a:t>
            </a:r>
            <a:r>
              <a:rPr lang="en-US" sz="2800" dirty="0"/>
              <a:t> </a:t>
            </a:r>
            <a:r>
              <a:rPr lang="en-US" sz="2800" dirty="0" err="1"/>
              <a:t>ট্রান্সমিশন</a:t>
            </a:r>
            <a:r>
              <a:rPr lang="en-US" sz="2800" dirty="0"/>
              <a:t> </a:t>
            </a:r>
            <a:r>
              <a:rPr lang="en-US" sz="2800" dirty="0" err="1"/>
              <a:t>লাইনের</a:t>
            </a:r>
            <a:r>
              <a:rPr lang="en-US" sz="2800" dirty="0"/>
              <a:t> Substation </a:t>
            </a:r>
            <a:r>
              <a:rPr lang="en-US" sz="2800" dirty="0" err="1"/>
              <a:t>শেষে</a:t>
            </a:r>
            <a:r>
              <a:rPr lang="en-US" sz="2800" dirty="0"/>
              <a:t> </a:t>
            </a:r>
            <a:r>
              <a:rPr lang="en-US" sz="2800" dirty="0" err="1"/>
              <a:t>ধাপ</a:t>
            </a:r>
            <a:r>
              <a:rPr lang="en-US" sz="2800" dirty="0"/>
              <a:t> </a:t>
            </a:r>
            <a:r>
              <a:rPr lang="en-US" sz="2800" dirty="0" err="1"/>
              <a:t>নিচে</a:t>
            </a:r>
            <a:r>
              <a:rPr lang="en-US" sz="2800" dirty="0"/>
              <a:t> </a:t>
            </a:r>
            <a:r>
              <a:rPr lang="en-US" sz="2800" dirty="0" err="1"/>
              <a:t>ট্রান্সফরমার</a:t>
            </a:r>
            <a:r>
              <a:rPr lang="en-US" sz="2800" dirty="0"/>
              <a:t> </a:t>
            </a:r>
            <a:r>
              <a:rPr lang="en-US" sz="2800" dirty="0" err="1"/>
              <a:t>ব্যবহার</a:t>
            </a:r>
            <a:r>
              <a:rPr lang="en-US" sz="2800" dirty="0"/>
              <a:t> </a:t>
            </a:r>
            <a:r>
              <a:rPr lang="en-US" sz="2800" dirty="0" err="1"/>
              <a:t>করা</a:t>
            </a:r>
            <a:r>
              <a:rPr lang="en-US" sz="2800" dirty="0"/>
              <a:t> </a:t>
            </a:r>
            <a:r>
              <a:rPr lang="en-US" sz="2800" dirty="0" err="1"/>
              <a:t>হয</a:t>
            </a:r>
            <a:r>
              <a:rPr lang="en-US" sz="2800" dirty="0"/>
              <a:t>়.</a:t>
            </a:r>
          </a:p>
          <a:p>
            <a:pPr lvl="0"/>
            <a:r>
              <a:rPr lang="en-US" sz="2800" dirty="0" err="1"/>
              <a:t>প্রাথমিক</a:t>
            </a:r>
            <a:r>
              <a:rPr lang="en-US" sz="2800" dirty="0"/>
              <a:t> </a:t>
            </a:r>
            <a:r>
              <a:rPr lang="en-US" sz="2800" dirty="0" err="1"/>
              <a:t>লাইন</a:t>
            </a:r>
            <a:r>
              <a:rPr lang="en-US" sz="2800" dirty="0"/>
              <a:t> </a:t>
            </a:r>
            <a:r>
              <a:rPr lang="en-US" sz="2800" dirty="0" err="1"/>
              <a:t>ভোল্টেজ</a:t>
            </a:r>
            <a:r>
              <a:rPr lang="en-US" sz="2800" dirty="0"/>
              <a:t> </a:t>
            </a:r>
            <a:r>
              <a:rPr lang="en-US" sz="2800" dirty="0" err="1"/>
              <a:t>যাও</a:t>
            </a:r>
            <a:r>
              <a:rPr lang="en-US" sz="2800" dirty="0"/>
              <a:t> </a:t>
            </a:r>
            <a:r>
              <a:rPr lang="en-US" sz="2800" dirty="0" err="1"/>
              <a:t>যাও</a:t>
            </a:r>
            <a:r>
              <a:rPr lang="en-US" sz="2800" dirty="0"/>
              <a:t> </a:t>
            </a:r>
            <a:r>
              <a:rPr lang="en-US" sz="2800" dirty="0" err="1"/>
              <a:t>অনুপাত</a:t>
            </a:r>
            <a:r>
              <a:rPr lang="en-US" sz="2800" dirty="0"/>
              <a:t> 1 / √ 3 </a:t>
            </a:r>
            <a:r>
              <a:rPr lang="en-US" sz="2800" dirty="0" err="1"/>
              <a:t>বার</a:t>
            </a:r>
            <a:r>
              <a:rPr lang="en-US" sz="2800" dirty="0"/>
              <a:t> </a:t>
            </a:r>
            <a:r>
              <a:rPr lang="en-US" sz="2800" dirty="0" err="1"/>
              <a:t>রূপান্তর</a:t>
            </a:r>
            <a:r>
              <a:rPr lang="en-US" sz="2800" dirty="0"/>
              <a:t> </a:t>
            </a:r>
            <a:r>
              <a:rPr lang="en-US" sz="2800" dirty="0" err="1"/>
              <a:t>অনুপাত</a:t>
            </a:r>
            <a:r>
              <a:rPr lang="en-US" sz="2800" dirty="0"/>
              <a:t>.</a:t>
            </a:r>
          </a:p>
          <a:p>
            <a:pPr lvl="0"/>
            <a:r>
              <a:rPr lang="en-US" sz="2800" dirty="0" err="1"/>
              <a:t>প্রাথমিক</a:t>
            </a:r>
            <a:r>
              <a:rPr lang="en-US" sz="2800" dirty="0"/>
              <a:t> </a:t>
            </a:r>
            <a:r>
              <a:rPr lang="en-US" sz="2800" dirty="0" err="1"/>
              <a:t>এবং</a:t>
            </a:r>
            <a:r>
              <a:rPr lang="en-US" sz="2800" dirty="0"/>
              <a:t> </a:t>
            </a:r>
            <a:r>
              <a:rPr lang="en-US" sz="2800" dirty="0" err="1"/>
              <a:t>দ্বিতীয</a:t>
            </a:r>
            <a:r>
              <a:rPr lang="en-US" sz="2800" dirty="0"/>
              <a:t>় </a:t>
            </a:r>
            <a:r>
              <a:rPr lang="en-US" sz="2800" dirty="0" err="1"/>
              <a:t>লাইনে</a:t>
            </a:r>
            <a:r>
              <a:rPr lang="en-US" sz="2800" dirty="0"/>
              <a:t> </a:t>
            </a:r>
            <a:r>
              <a:rPr lang="en-US" sz="2800" dirty="0" err="1"/>
              <a:t>ভোল্টেজের</a:t>
            </a:r>
            <a:r>
              <a:rPr lang="en-US" sz="2800" dirty="0"/>
              <a:t> </a:t>
            </a:r>
            <a:r>
              <a:rPr lang="en-US" sz="2800" dirty="0" err="1"/>
              <a:t>মধ্যে</a:t>
            </a:r>
            <a:r>
              <a:rPr lang="en-US" sz="2800" dirty="0"/>
              <a:t> 30 ° </a:t>
            </a:r>
            <a:r>
              <a:rPr lang="en-US" sz="2800" dirty="0" err="1"/>
              <a:t>স্থানান্তর</a:t>
            </a:r>
            <a:r>
              <a:rPr lang="en-US" sz="2800" dirty="0"/>
              <a:t> </a:t>
            </a:r>
            <a:r>
              <a:rPr lang="en-US" sz="2800" dirty="0" err="1"/>
              <a:t>পর্যন্ত</a:t>
            </a:r>
            <a:r>
              <a:rPr lang="en-US" sz="2800" dirty="0" smtClean="0"/>
              <a:t>.</a:t>
            </a:r>
          </a:p>
          <a:p>
            <a:pPr lvl="0"/>
            <a:endParaRPr lang="en-US" dirty="0"/>
          </a:p>
          <a:p>
            <a:pPr lvl="0"/>
            <a:endParaRPr lang="en-US" dirty="0" smtClean="0"/>
          </a:p>
          <a:p>
            <a:pPr lvl="0"/>
            <a:endParaRPr lang="en-US" dirty="0"/>
          </a:p>
          <a:p>
            <a:pPr lvl="0"/>
            <a:endParaRPr lang="en-US" dirty="0" smtClean="0"/>
          </a:p>
          <a:p>
            <a:pPr lvl="0"/>
            <a:endParaRPr lang="en-US" dirty="0"/>
          </a:p>
        </p:txBody>
      </p:sp>
    </p:spTree>
    <p:extLst>
      <p:ext uri="{BB962C8B-B14F-4D97-AF65-F5344CB8AC3E}">
        <p14:creationId xmlns:p14="http://schemas.microsoft.com/office/powerpoint/2010/main" val="401399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63105"/>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0" y="838200"/>
            <a:ext cx="9005456" cy="1423980"/>
          </a:xfrm>
          <a:prstGeom prst="rect">
            <a:avLst/>
          </a:prstGeom>
        </p:spPr>
        <p:txBody>
          <a:bodyPr wrap="square">
            <a:spAutoFit/>
          </a:bodyPr>
          <a:lstStyle/>
          <a:p>
            <a:pPr lvl="0">
              <a:lnSpc>
                <a:spcPct val="115000"/>
              </a:lnSpc>
              <a:spcAft>
                <a:spcPts val="1000"/>
              </a:spcAft>
            </a:pPr>
            <a:r>
              <a:rPr lang="en-US" sz="3200" dirty="0">
                <a:solidFill>
                  <a:srgbClr val="002060"/>
                </a:solidFill>
                <a:ea typeface="Calibri"/>
                <a:cs typeface="Times New Roman"/>
              </a:rPr>
              <a:t>7</a:t>
            </a:r>
            <a:r>
              <a:rPr lang="en-US" sz="3200" dirty="0" smtClean="0">
                <a:solidFill>
                  <a:srgbClr val="002060"/>
                </a:solidFill>
                <a:ea typeface="Calibri"/>
                <a:cs typeface="Times New Roman"/>
              </a:rPr>
              <a:t>.4 </a:t>
            </a:r>
            <a:r>
              <a:rPr lang="en-US" sz="3200" dirty="0">
                <a:solidFill>
                  <a:srgbClr val="002060"/>
                </a:solidFill>
                <a:ea typeface="Calibri"/>
                <a:cs typeface="Times New Roman"/>
              </a:rPr>
              <a:t>Methods of Star-Star; Delta-Delta; </a:t>
            </a:r>
          </a:p>
          <a:p>
            <a:pPr lvl="0">
              <a:lnSpc>
                <a:spcPct val="115000"/>
              </a:lnSpc>
              <a:spcAft>
                <a:spcPts val="1000"/>
              </a:spcAft>
            </a:pPr>
            <a:r>
              <a:rPr lang="en-US" sz="3600" dirty="0" smtClean="0">
                <a:solidFill>
                  <a:prstClr val="black"/>
                </a:solidFill>
                <a:latin typeface="SumeshwariMJ" pitchFamily="2" charset="0"/>
                <a:cs typeface="SumeshwariMJ" pitchFamily="2" charset="0"/>
              </a:rPr>
              <a:t>  </a:t>
            </a: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4068300" y="72642"/>
            <a:ext cx="4953000" cy="411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000" dirty="0" smtClean="0">
                <a:solidFill>
                  <a:prstClr val="black"/>
                </a:solidFill>
                <a:latin typeface="Algerian" panose="04020705040A02060702" pitchFamily="82" charset="0"/>
              </a:rPr>
              <a:t>PRINCIPLE </a:t>
            </a:r>
            <a:r>
              <a:rPr lang="en-US" sz="2000" dirty="0">
                <a:solidFill>
                  <a:prstClr val="black"/>
                </a:solidFill>
                <a:latin typeface="Algerian" panose="04020705040A02060702" pitchFamily="82" charset="0"/>
              </a:rPr>
              <a:t>OF THREE PHASE TRANSFORMER</a:t>
            </a:r>
            <a:endParaRPr lang="en-US" sz="1800" dirty="0">
              <a:solidFill>
                <a:schemeClr val="bg2"/>
              </a:solidFill>
              <a:latin typeface="Algerian" panose="04020705040A02060702" pitchFamily="82" charset="0"/>
            </a:endParaRPr>
          </a:p>
        </p:txBody>
      </p:sp>
      <p:sp>
        <p:nvSpPr>
          <p:cNvPr id="2" name="Rectangle 1"/>
          <p:cNvSpPr/>
          <p:nvPr/>
        </p:nvSpPr>
        <p:spPr>
          <a:xfrm>
            <a:off x="76200" y="1385110"/>
            <a:ext cx="9251373" cy="7556064"/>
          </a:xfrm>
          <a:prstGeom prst="rect">
            <a:avLst/>
          </a:prstGeom>
        </p:spPr>
        <p:txBody>
          <a:bodyPr wrap="square">
            <a:spAutoFit/>
          </a:bodyPr>
          <a:lstStyle/>
          <a:p>
            <a:r>
              <a:rPr lang="en-US" sz="2800" dirty="0" err="1"/>
              <a:t>ডেল্টা</a:t>
            </a:r>
            <a:r>
              <a:rPr lang="en-US" sz="2800" dirty="0"/>
              <a:t> </a:t>
            </a:r>
            <a:r>
              <a:rPr lang="en-US" sz="2800" dirty="0" err="1"/>
              <a:t>তারকা</a:t>
            </a:r>
            <a:r>
              <a:rPr lang="en-US" sz="2800" dirty="0"/>
              <a:t> </a:t>
            </a:r>
            <a:r>
              <a:rPr lang="en-US" sz="2800" dirty="0" err="1"/>
              <a:t>বা</a:t>
            </a:r>
            <a:r>
              <a:rPr lang="en-US" sz="2800" dirty="0"/>
              <a:t> </a:t>
            </a:r>
            <a:r>
              <a:rPr lang="en-US" sz="2800" dirty="0" err="1"/>
              <a:t>ডেল্টা</a:t>
            </a:r>
            <a:r>
              <a:rPr lang="en-US" sz="2800" dirty="0"/>
              <a:t>-Wye (Δ-Y)</a:t>
            </a:r>
          </a:p>
          <a:p>
            <a:pPr lvl="0"/>
            <a:r>
              <a:rPr lang="en-US" sz="2800" dirty="0" err="1"/>
              <a:t>ঘুর</a:t>
            </a:r>
            <a:r>
              <a:rPr lang="en-US" sz="2800" dirty="0"/>
              <a:t> </a:t>
            </a:r>
            <a:r>
              <a:rPr lang="en-US" sz="2800" dirty="0" err="1"/>
              <a:t>প্রাথমিক</a:t>
            </a:r>
            <a:r>
              <a:rPr lang="en-US" sz="2800" dirty="0"/>
              <a:t> </a:t>
            </a:r>
            <a:r>
              <a:rPr lang="en-US" sz="2800" dirty="0" err="1"/>
              <a:t>ডেল্টা</a:t>
            </a:r>
            <a:r>
              <a:rPr lang="en-US" sz="2800" dirty="0"/>
              <a:t> ও </a:t>
            </a:r>
            <a:r>
              <a:rPr lang="en-US" sz="2800" dirty="0" err="1"/>
              <a:t>মাধ্যমিক</a:t>
            </a:r>
            <a:r>
              <a:rPr lang="en-US" sz="2800" dirty="0"/>
              <a:t> </a:t>
            </a:r>
            <a:r>
              <a:rPr lang="en-US" sz="2800" dirty="0" err="1"/>
              <a:t>ঘুর</a:t>
            </a:r>
            <a:r>
              <a:rPr lang="en-US" sz="2800" dirty="0"/>
              <a:t> </a:t>
            </a:r>
            <a:r>
              <a:rPr lang="en-US" sz="2800" dirty="0" err="1"/>
              <a:t>গ্রাউন্ডেড</a:t>
            </a:r>
            <a:r>
              <a:rPr lang="en-US" sz="2800" dirty="0"/>
              <a:t> </a:t>
            </a:r>
            <a:r>
              <a:rPr lang="en-US" sz="2800" dirty="0" err="1"/>
              <a:t>নিরপেক্ষ</a:t>
            </a:r>
            <a:r>
              <a:rPr lang="en-US" sz="2800" dirty="0"/>
              <a:t> </a:t>
            </a:r>
            <a:r>
              <a:rPr lang="en-US" sz="2800" dirty="0" err="1"/>
              <a:t>সঙ্গে</a:t>
            </a:r>
            <a:r>
              <a:rPr lang="en-US" sz="2800" dirty="0"/>
              <a:t> </a:t>
            </a:r>
            <a:r>
              <a:rPr lang="en-US" sz="2800" dirty="0" err="1"/>
              <a:t>তারকা</a:t>
            </a:r>
            <a:r>
              <a:rPr lang="en-US" sz="2800" dirty="0"/>
              <a:t> </a:t>
            </a:r>
            <a:r>
              <a:rPr lang="en-US" sz="2800" dirty="0" err="1"/>
              <a:t>মধ্যে</a:t>
            </a:r>
            <a:r>
              <a:rPr lang="en-US" sz="2800" dirty="0"/>
              <a:t> </a:t>
            </a:r>
            <a:r>
              <a:rPr lang="en-US" sz="2800" dirty="0" err="1"/>
              <a:t>সংযুক্ত</a:t>
            </a:r>
            <a:r>
              <a:rPr lang="en-US" sz="2800" dirty="0"/>
              <a:t> </a:t>
            </a:r>
            <a:r>
              <a:rPr lang="en-US" sz="2800" dirty="0" err="1"/>
              <a:t>করা</a:t>
            </a:r>
            <a:r>
              <a:rPr lang="en-US" sz="2800" dirty="0"/>
              <a:t> </a:t>
            </a:r>
            <a:r>
              <a:rPr lang="en-US" sz="2800" dirty="0" err="1"/>
              <a:t>হয</a:t>
            </a:r>
            <a:r>
              <a:rPr lang="en-US" sz="2800" dirty="0"/>
              <a:t>় </a:t>
            </a:r>
            <a:r>
              <a:rPr lang="en-US" sz="2800" dirty="0" err="1"/>
              <a:t>এর</a:t>
            </a:r>
            <a:r>
              <a:rPr lang="en-US" sz="2800" dirty="0"/>
              <a:t> </a:t>
            </a:r>
            <a:r>
              <a:rPr lang="en-US" sz="2800" dirty="0" err="1"/>
              <a:t>মধ্যে</a:t>
            </a:r>
            <a:r>
              <a:rPr lang="en-US" sz="2800" dirty="0"/>
              <a:t> </a:t>
            </a:r>
            <a:r>
              <a:rPr lang="en-US" sz="2800" dirty="0" err="1"/>
              <a:t>সংযুক্ত</a:t>
            </a:r>
            <a:r>
              <a:rPr lang="en-US" sz="2800" dirty="0"/>
              <a:t> </a:t>
            </a:r>
            <a:r>
              <a:rPr lang="en-US" sz="2800" dirty="0" err="1"/>
              <a:t>করা</a:t>
            </a:r>
            <a:r>
              <a:rPr lang="en-US" sz="2800" dirty="0"/>
              <a:t> </a:t>
            </a:r>
            <a:r>
              <a:rPr lang="en-US" sz="2800" dirty="0" err="1"/>
              <a:t>হয</a:t>
            </a:r>
            <a:r>
              <a:rPr lang="en-US" sz="2800" dirty="0"/>
              <a:t>়.</a:t>
            </a:r>
            <a:r>
              <a:rPr lang="en-US" sz="2800" dirty="0" err="1"/>
              <a:t>সুতরাং</a:t>
            </a:r>
            <a:r>
              <a:rPr lang="en-US" sz="2800" dirty="0"/>
              <a:t> </a:t>
            </a:r>
            <a:r>
              <a:rPr lang="en-US" sz="2800" dirty="0" err="1"/>
              <a:t>এটি</a:t>
            </a:r>
            <a:r>
              <a:rPr lang="en-US" sz="2800" dirty="0"/>
              <a:t> 3-ফেজ 4-টেলিগ্রাম </a:t>
            </a:r>
            <a:r>
              <a:rPr lang="en-US" sz="2800" dirty="0" err="1"/>
              <a:t>পরিষেবা</a:t>
            </a:r>
            <a:r>
              <a:rPr lang="en-US" sz="2800" dirty="0"/>
              <a:t> </a:t>
            </a:r>
            <a:r>
              <a:rPr lang="en-US" sz="2800" dirty="0" err="1"/>
              <a:t>প্রদান</a:t>
            </a:r>
            <a:r>
              <a:rPr lang="en-US" sz="2800" dirty="0"/>
              <a:t> </a:t>
            </a:r>
            <a:r>
              <a:rPr lang="en-US" sz="2800" dirty="0" err="1"/>
              <a:t>ব্যবহার</a:t>
            </a:r>
            <a:r>
              <a:rPr lang="en-US" sz="2800" dirty="0"/>
              <a:t> </a:t>
            </a:r>
            <a:r>
              <a:rPr lang="en-US" sz="2800" dirty="0" err="1"/>
              <a:t>করা</a:t>
            </a:r>
            <a:r>
              <a:rPr lang="en-US" sz="2800" dirty="0"/>
              <a:t> </a:t>
            </a:r>
            <a:r>
              <a:rPr lang="en-US" sz="2800" dirty="0" err="1"/>
              <a:t>যাবে</a:t>
            </a:r>
            <a:r>
              <a:rPr lang="en-US" sz="2800" dirty="0"/>
              <a:t>.</a:t>
            </a:r>
          </a:p>
          <a:p>
            <a:pPr lvl="0"/>
            <a:r>
              <a:rPr lang="en-US" sz="2800" dirty="0" err="1"/>
              <a:t>সংযোগ</a:t>
            </a:r>
            <a:r>
              <a:rPr lang="en-US" sz="2800" dirty="0"/>
              <a:t> </a:t>
            </a:r>
            <a:r>
              <a:rPr lang="en-US" sz="2800" dirty="0" err="1"/>
              <a:t>এই</a:t>
            </a:r>
            <a:r>
              <a:rPr lang="en-US" sz="2800" dirty="0"/>
              <a:t> </a:t>
            </a:r>
            <a:r>
              <a:rPr lang="en-US" sz="2800" dirty="0" err="1"/>
              <a:t>ধরনের</a:t>
            </a:r>
            <a:r>
              <a:rPr lang="en-US" sz="2800" dirty="0"/>
              <a:t> </a:t>
            </a:r>
            <a:r>
              <a:rPr lang="en-US" sz="2800" dirty="0" err="1"/>
              <a:t>প্রধানত</a:t>
            </a:r>
            <a:r>
              <a:rPr lang="en-US" sz="2800" dirty="0"/>
              <a:t> </a:t>
            </a:r>
            <a:r>
              <a:rPr lang="en-US" sz="2800" dirty="0" err="1"/>
              <a:t>ট্রান্সমিশন</a:t>
            </a:r>
            <a:r>
              <a:rPr lang="en-US" sz="2800" dirty="0"/>
              <a:t> </a:t>
            </a:r>
            <a:r>
              <a:rPr lang="en-US" sz="2800" dirty="0" err="1"/>
              <a:t>লাইনের</a:t>
            </a:r>
            <a:r>
              <a:rPr lang="en-US" sz="2800" dirty="0"/>
              <a:t> </a:t>
            </a:r>
            <a:r>
              <a:rPr lang="en-US" sz="2800" dirty="0" err="1"/>
              <a:t>শুরুতে</a:t>
            </a:r>
            <a:r>
              <a:rPr lang="en-US" sz="2800" dirty="0"/>
              <a:t> </a:t>
            </a:r>
            <a:r>
              <a:rPr lang="en-US" sz="2800" dirty="0" err="1"/>
              <a:t>ধাপ</a:t>
            </a:r>
            <a:r>
              <a:rPr lang="en-US" sz="2800" dirty="0"/>
              <a:t> </a:t>
            </a:r>
            <a:r>
              <a:rPr lang="en-US" sz="2800" dirty="0" err="1"/>
              <a:t>আপ</a:t>
            </a:r>
            <a:r>
              <a:rPr lang="en-US" sz="2800" dirty="0"/>
              <a:t> </a:t>
            </a:r>
            <a:r>
              <a:rPr lang="en-US" sz="2800" dirty="0" err="1"/>
              <a:t>ট্রান্সফরমার</a:t>
            </a:r>
            <a:r>
              <a:rPr lang="en-US" sz="2800" dirty="0"/>
              <a:t> </a:t>
            </a:r>
            <a:r>
              <a:rPr lang="en-US" sz="2800" dirty="0" err="1"/>
              <a:t>ব্যবহার</a:t>
            </a:r>
            <a:r>
              <a:rPr lang="en-US" sz="2800" dirty="0"/>
              <a:t> </a:t>
            </a:r>
            <a:r>
              <a:rPr lang="en-US" sz="2800" dirty="0" err="1"/>
              <a:t>করা</a:t>
            </a:r>
            <a:r>
              <a:rPr lang="en-US" sz="2800" dirty="0"/>
              <a:t> </a:t>
            </a:r>
            <a:r>
              <a:rPr lang="en-US" sz="2800" dirty="0" err="1"/>
              <a:t>হয</a:t>
            </a:r>
            <a:r>
              <a:rPr lang="en-US" sz="2800" dirty="0"/>
              <a:t>়.</a:t>
            </a:r>
          </a:p>
          <a:p>
            <a:pPr lvl="0"/>
            <a:r>
              <a:rPr lang="en-US" sz="2800" dirty="0" err="1"/>
              <a:t>প্রাথমিক</a:t>
            </a:r>
            <a:r>
              <a:rPr lang="en-US" sz="2800" dirty="0"/>
              <a:t> </a:t>
            </a:r>
            <a:r>
              <a:rPr lang="en-US" sz="2800" dirty="0" err="1"/>
              <a:t>লাইন</a:t>
            </a:r>
            <a:r>
              <a:rPr lang="en-US" sz="2800" dirty="0"/>
              <a:t> </a:t>
            </a:r>
            <a:r>
              <a:rPr lang="en-US" sz="2800" dirty="0" err="1"/>
              <a:t>ভোল্টেজ</a:t>
            </a:r>
            <a:r>
              <a:rPr lang="en-US" sz="2800" dirty="0"/>
              <a:t> </a:t>
            </a:r>
            <a:r>
              <a:rPr lang="en-US" sz="2800" dirty="0" err="1"/>
              <a:t>যাও</a:t>
            </a:r>
            <a:r>
              <a:rPr lang="en-US" sz="2800" dirty="0"/>
              <a:t> </a:t>
            </a:r>
            <a:r>
              <a:rPr lang="en-US" sz="2800" dirty="0" err="1"/>
              <a:t>secodary</a:t>
            </a:r>
            <a:r>
              <a:rPr lang="en-US" sz="2800" dirty="0"/>
              <a:t> </a:t>
            </a:r>
            <a:r>
              <a:rPr lang="en-US" sz="2800" dirty="0" err="1"/>
              <a:t>অনুপাত</a:t>
            </a:r>
            <a:r>
              <a:rPr lang="en-US" sz="2800" dirty="0"/>
              <a:t> √ 3 </a:t>
            </a:r>
            <a:r>
              <a:rPr lang="en-US" sz="2800" dirty="0" err="1"/>
              <a:t>বার</a:t>
            </a:r>
            <a:r>
              <a:rPr lang="en-US" sz="2800" dirty="0"/>
              <a:t> </a:t>
            </a:r>
            <a:r>
              <a:rPr lang="en-US" sz="2800" dirty="0" err="1"/>
              <a:t>রূপান্তর</a:t>
            </a:r>
            <a:r>
              <a:rPr lang="en-US" sz="2800" dirty="0"/>
              <a:t> </a:t>
            </a:r>
            <a:r>
              <a:rPr lang="en-US" sz="2800" dirty="0" err="1"/>
              <a:t>অনুপাত</a:t>
            </a:r>
            <a:r>
              <a:rPr lang="en-US" sz="2800" dirty="0"/>
              <a:t>.</a:t>
            </a:r>
          </a:p>
          <a:p>
            <a:pPr lvl="0"/>
            <a:r>
              <a:rPr lang="en-US" sz="2800" dirty="0" err="1"/>
              <a:t>প্রাথমিক</a:t>
            </a:r>
            <a:r>
              <a:rPr lang="en-US" sz="2800" dirty="0"/>
              <a:t> </a:t>
            </a:r>
            <a:r>
              <a:rPr lang="en-US" sz="2800" dirty="0" err="1"/>
              <a:t>এবং</a:t>
            </a:r>
            <a:r>
              <a:rPr lang="en-US" sz="2800" dirty="0"/>
              <a:t> </a:t>
            </a:r>
            <a:r>
              <a:rPr lang="en-US" sz="2800" dirty="0" err="1"/>
              <a:t>দ্বিতীয</a:t>
            </a:r>
            <a:r>
              <a:rPr lang="en-US" sz="2800" dirty="0"/>
              <a:t>় </a:t>
            </a:r>
            <a:r>
              <a:rPr lang="en-US" sz="2800" dirty="0" err="1"/>
              <a:t>লাইনে</a:t>
            </a:r>
            <a:r>
              <a:rPr lang="en-US" sz="2800" dirty="0"/>
              <a:t> </a:t>
            </a:r>
            <a:r>
              <a:rPr lang="en-US" sz="2800" dirty="0" err="1"/>
              <a:t>ভোল্টেজের</a:t>
            </a:r>
            <a:r>
              <a:rPr lang="en-US" sz="2800" dirty="0"/>
              <a:t> </a:t>
            </a:r>
            <a:r>
              <a:rPr lang="en-US" sz="2800" dirty="0" err="1"/>
              <a:t>মধ্যে</a:t>
            </a:r>
            <a:r>
              <a:rPr lang="en-US" sz="2800" dirty="0"/>
              <a:t> 30 ° </a:t>
            </a:r>
            <a:r>
              <a:rPr lang="en-US" sz="2800" dirty="0" err="1"/>
              <a:t>স্থানান্তর</a:t>
            </a:r>
            <a:r>
              <a:rPr lang="en-US" sz="2800" dirty="0"/>
              <a:t> </a:t>
            </a:r>
            <a:r>
              <a:rPr lang="en-US" sz="2800" dirty="0" err="1"/>
              <a:t>পর্যন্ত</a:t>
            </a:r>
            <a:r>
              <a:rPr lang="en-US" sz="2800" dirty="0"/>
              <a:t>.</a:t>
            </a:r>
          </a:p>
          <a:p>
            <a:r>
              <a:rPr lang="en-US" sz="2800" dirty="0" err="1"/>
              <a:t>ট্রান্সফরমার</a:t>
            </a:r>
            <a:r>
              <a:rPr lang="en-US" sz="2800" dirty="0"/>
              <a:t> </a:t>
            </a:r>
            <a:r>
              <a:rPr lang="en-US" sz="2800" dirty="0" err="1"/>
              <a:t>উপরে</a:t>
            </a:r>
            <a:r>
              <a:rPr lang="en-US" sz="2800" dirty="0"/>
              <a:t> </a:t>
            </a:r>
            <a:r>
              <a:rPr lang="en-US" sz="2800" dirty="0" err="1"/>
              <a:t>সংযোগ</a:t>
            </a:r>
            <a:r>
              <a:rPr lang="en-US" sz="2800" dirty="0"/>
              <a:t> </a:t>
            </a:r>
            <a:r>
              <a:rPr lang="en-US" sz="2800" dirty="0" err="1"/>
              <a:t>কনফিগারেশন</a:t>
            </a:r>
            <a:r>
              <a:rPr lang="en-US" sz="2800" dirty="0"/>
              <a:t> </a:t>
            </a:r>
            <a:r>
              <a:rPr lang="en-US" sz="2800" dirty="0" err="1"/>
              <a:t>নিম্নলিখিত</a:t>
            </a:r>
            <a:r>
              <a:rPr lang="en-US" sz="2800" dirty="0"/>
              <a:t> </a:t>
            </a:r>
            <a:r>
              <a:rPr lang="en-US" sz="2800" dirty="0" err="1"/>
              <a:t>চিত্রে</a:t>
            </a:r>
            <a:r>
              <a:rPr lang="en-US" sz="2800" dirty="0"/>
              <a:t> </a:t>
            </a:r>
            <a:r>
              <a:rPr lang="en-US" sz="2800" dirty="0" err="1"/>
              <a:t>দেখানো</a:t>
            </a:r>
            <a:r>
              <a:rPr lang="en-US" sz="2800" dirty="0"/>
              <a:t> </a:t>
            </a:r>
            <a:r>
              <a:rPr lang="en-US" sz="2800" dirty="0" err="1"/>
              <a:t>হয়েছে</a:t>
            </a:r>
            <a:r>
              <a:rPr lang="en-US" sz="2800" dirty="0"/>
              <a:t>. </a:t>
            </a:r>
            <a:endParaRPr lang="en-US" sz="28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89569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pic>
        <p:nvPicPr>
          <p:cNvPr id="5" name="Picture 4" descr="Screen Clipping"/>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229600" y="0"/>
            <a:ext cx="914400" cy="11811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228600" y="1181100"/>
            <a:ext cx="8776856" cy="1423980"/>
          </a:xfrm>
          <a:prstGeom prst="rect">
            <a:avLst/>
          </a:prstGeom>
        </p:spPr>
        <p:txBody>
          <a:bodyPr wrap="square">
            <a:spAutoFit/>
          </a:bodyPr>
          <a:lstStyle/>
          <a:p>
            <a:pPr lvl="0">
              <a:lnSpc>
                <a:spcPct val="115000"/>
              </a:lnSpc>
              <a:spcAft>
                <a:spcPts val="1000"/>
              </a:spcAft>
            </a:pPr>
            <a:r>
              <a:rPr lang="en-US" sz="3200" dirty="0">
                <a:solidFill>
                  <a:srgbClr val="002060"/>
                </a:solidFill>
                <a:ea typeface="Calibri"/>
                <a:cs typeface="Times New Roman"/>
              </a:rPr>
              <a:t>14.4 Methods of Star-Star; Delta-Delta; </a:t>
            </a:r>
          </a:p>
          <a:p>
            <a:pPr lvl="0">
              <a:lnSpc>
                <a:spcPct val="115000"/>
              </a:lnSpc>
              <a:spcAft>
                <a:spcPts val="1000"/>
              </a:spcAft>
            </a:pPr>
            <a:r>
              <a:rPr lang="en-US" sz="3600" dirty="0" smtClean="0">
                <a:solidFill>
                  <a:prstClr val="black"/>
                </a:solidFill>
                <a:latin typeface="SumeshwariMJ" pitchFamily="2" charset="0"/>
                <a:cs typeface="SumeshwariMJ" pitchFamily="2" charset="0"/>
              </a:rPr>
              <a:t>  </a:t>
            </a: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1219200" y="274638"/>
            <a:ext cx="6629400"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bn-BD" sz="2400" dirty="0"/>
              <a:t>এসি মেসিন-১বিষয় কোড-৬৭৬</a:t>
            </a:r>
            <a:r>
              <a:rPr lang="en-US" sz="2800" dirty="0">
                <a:latin typeface="SumeshwariMJ" pitchFamily="2" charset="0"/>
                <a:cs typeface="SumeshwariMJ" pitchFamily="2" charset="0"/>
              </a:rPr>
              <a:t>1 </a:t>
            </a:r>
            <a:r>
              <a:rPr lang="en-US" sz="2800" dirty="0" err="1">
                <a:latin typeface="SumeshwariMJ" pitchFamily="2" charset="0"/>
                <a:cs typeface="SumeshwariMJ" pitchFamily="2" charset="0"/>
              </a:rPr>
              <a:t>UªvÝdigvi</a:t>
            </a:r>
            <a:r>
              <a:rPr lang="en-US" sz="2800" dirty="0">
                <a:latin typeface="SumeshwariMJ" pitchFamily="2" charset="0"/>
                <a:cs typeface="SumeshwariMJ" pitchFamily="2" charset="0"/>
              </a:rPr>
              <a:t> </a:t>
            </a:r>
            <a:r>
              <a:rPr lang="en-US" sz="2000" dirty="0">
                <a:latin typeface="SumeshwariMJ" pitchFamily="2" charset="0"/>
                <a:cs typeface="SumeshwariMJ" pitchFamily="2" charset="0"/>
              </a:rPr>
              <a:t>:  </a:t>
            </a:r>
            <a:r>
              <a:rPr lang="en-US" sz="2000" dirty="0" err="1">
                <a:latin typeface="SumeshwariMJ" pitchFamily="2" charset="0"/>
                <a:cs typeface="SumeshwariMJ" pitchFamily="2" charset="0"/>
              </a:rPr>
              <a:t>PZz</a:t>
            </a:r>
            <a:r>
              <a:rPr lang="en-US" sz="2000" dirty="0">
                <a:latin typeface="SumeshwariMJ" pitchFamily="2" charset="0"/>
                <a:cs typeface="SumeshwariMJ" pitchFamily="2" charset="0"/>
              </a:rPr>
              <a:t>`©k</a:t>
            </a:r>
            <a:r>
              <a:rPr lang="en-US" sz="2800" dirty="0" smtClean="0">
                <a:solidFill>
                  <a:schemeClr val="bg2"/>
                </a:solidFill>
                <a:latin typeface="SumeshwariMJ" pitchFamily="2" charset="0"/>
                <a:cs typeface="SumeshwariMJ" pitchFamily="2" charset="0"/>
              </a:rPr>
              <a:t> </a:t>
            </a:r>
            <a:r>
              <a:rPr lang="en-US" sz="2800" dirty="0" err="1">
                <a:solidFill>
                  <a:schemeClr val="bg2"/>
                </a:solidFill>
                <a:latin typeface="SumeshwariMJ" pitchFamily="2" charset="0"/>
                <a:cs typeface="SumeshwariMJ" pitchFamily="2" charset="0"/>
              </a:rPr>
              <a:t>Aa¨vq</a:t>
            </a:r>
            <a:r>
              <a:rPr lang="en-US" sz="3200" dirty="0">
                <a:solidFill>
                  <a:srgbClr val="FF0000"/>
                </a:solidFill>
              </a:rPr>
              <a:t/>
            </a:r>
            <a:br>
              <a:rPr lang="en-US" sz="3200" dirty="0">
                <a:solidFill>
                  <a:srgbClr val="FF0000"/>
                </a:solidFill>
              </a:rPr>
            </a:br>
            <a:r>
              <a:rPr lang="en-US" sz="3100" dirty="0">
                <a:solidFill>
                  <a:prstClr val="black"/>
                </a:solidFill>
              </a:rPr>
              <a:t>PRINCIPLE OF THREE PHASE TRANSFORMER</a:t>
            </a:r>
            <a:endParaRPr lang="en-US" sz="2400" dirty="0">
              <a:solidFill>
                <a:schemeClr val="bg2"/>
              </a:solidFill>
            </a:endParaRPr>
          </a:p>
        </p:txBody>
      </p:sp>
      <p:pic>
        <p:nvPicPr>
          <p:cNvPr id="7" name="Picture 6" descr="transformer connection star-star-delta-delta-star">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426028" y="152400"/>
            <a:ext cx="8489372" cy="6324600"/>
          </a:xfrm>
          <a:prstGeom prst="rect">
            <a:avLst/>
          </a:prstGeom>
          <a:noFill/>
          <a:ln>
            <a:noFill/>
          </a:ln>
        </p:spPr>
      </p:pic>
    </p:spTree>
    <p:extLst>
      <p:ext uri="{BB962C8B-B14F-4D97-AF65-F5344CB8AC3E}">
        <p14:creationId xmlns:p14="http://schemas.microsoft.com/office/powerpoint/2010/main" val="12104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1600200" y="76200"/>
            <a:ext cx="5791200" cy="6413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600" b="1" smtClean="0">
                <a:solidFill>
                  <a:srgbClr val="FFFFFF"/>
                </a:solidFill>
                <a:latin typeface="Times New Roman" pitchFamily="18" charset="0"/>
              </a:rPr>
              <a:t>Three Phase Transformer</a:t>
            </a:r>
          </a:p>
        </p:txBody>
      </p:sp>
      <p:sp>
        <p:nvSpPr>
          <p:cNvPr id="176131" name="Text Box 3"/>
          <p:cNvSpPr txBox="1">
            <a:spLocks noChangeArrowheads="1"/>
          </p:cNvSpPr>
          <p:nvPr/>
        </p:nvSpPr>
        <p:spPr bwMode="auto">
          <a:xfrm>
            <a:off x="214313" y="881063"/>
            <a:ext cx="8763000" cy="55784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000" smtClean="0">
                <a:solidFill>
                  <a:srgbClr val="FF3300"/>
                </a:solidFill>
                <a:latin typeface="Times New Roman" pitchFamily="18" charset="0"/>
              </a:rPr>
              <a:t>Large-scale generation of electric power is usually 3-phase at generated voltage of 11 kV or 13.2 kV or somewhat higher.</a:t>
            </a:r>
          </a:p>
          <a:p>
            <a:pPr algn="just" fontAlgn="base">
              <a:spcBef>
                <a:spcPct val="0"/>
              </a:spcBef>
              <a:spcAft>
                <a:spcPct val="0"/>
              </a:spcAft>
            </a:pPr>
            <a:r>
              <a:rPr lang="en-US" sz="2000" smtClean="0">
                <a:solidFill>
                  <a:srgbClr val="0000FF"/>
                </a:solidFill>
                <a:latin typeface="Times New Roman" pitchFamily="18" charset="0"/>
              </a:rPr>
              <a:t>Transmission is generally accomplished at higher voltage of 110, 132, 275, 400 and 750 kV for which purpose 3-phase transformers are necessary to step up the generated voltage to that of the transmission line.</a:t>
            </a:r>
          </a:p>
          <a:p>
            <a:pPr algn="just" fontAlgn="base">
              <a:spcBef>
                <a:spcPct val="0"/>
              </a:spcBef>
              <a:spcAft>
                <a:spcPct val="0"/>
              </a:spcAft>
            </a:pPr>
            <a:r>
              <a:rPr lang="en-US" sz="2000" smtClean="0">
                <a:solidFill>
                  <a:srgbClr val="FF3300"/>
                </a:solidFill>
                <a:latin typeface="Times New Roman" pitchFamily="18" charset="0"/>
              </a:rPr>
              <a:t>At load centers, the transmission voltages are reduced to distribution voltages of 6.6, 4.6 and 2.3 kV.</a:t>
            </a:r>
          </a:p>
          <a:p>
            <a:pPr algn="just" fontAlgn="base">
              <a:spcBef>
                <a:spcPct val="0"/>
              </a:spcBef>
              <a:spcAft>
                <a:spcPct val="0"/>
              </a:spcAft>
            </a:pPr>
            <a:r>
              <a:rPr lang="en-US" sz="2000" smtClean="0">
                <a:solidFill>
                  <a:srgbClr val="0000FF"/>
                </a:solidFill>
                <a:latin typeface="Times New Roman" pitchFamily="18" charset="0"/>
              </a:rPr>
              <a:t>At most of the consumers, the distribution voltages are still reduced to utilization voltages of 440, 220 or 110 volts.</a:t>
            </a:r>
          </a:p>
          <a:p>
            <a:pPr algn="just" fontAlgn="base">
              <a:spcBef>
                <a:spcPct val="0"/>
              </a:spcBef>
              <a:spcAft>
                <a:spcPct val="0"/>
              </a:spcAft>
            </a:pPr>
            <a:r>
              <a:rPr lang="en-US" sz="2000" smtClean="0">
                <a:solidFill>
                  <a:srgbClr val="FF3300"/>
                </a:solidFill>
                <a:latin typeface="Times New Roman" pitchFamily="18" charset="0"/>
              </a:rPr>
              <a:t>Years ago, it was a common practice to use suitably interconnected three single-phase transformers instead of a single three-phase transformer.</a:t>
            </a:r>
          </a:p>
          <a:p>
            <a:pPr algn="just" fontAlgn="base">
              <a:spcBef>
                <a:spcPct val="0"/>
              </a:spcBef>
              <a:spcAft>
                <a:spcPct val="0"/>
              </a:spcAft>
            </a:pPr>
            <a:r>
              <a:rPr lang="en-US" sz="2000" smtClean="0">
                <a:solidFill>
                  <a:srgbClr val="0000FF"/>
                </a:solidFill>
                <a:latin typeface="Times New Roman" pitchFamily="18" charset="0"/>
              </a:rPr>
              <a:t>But these days, the latter is gaining popularity because of improvement in design and manufacture.</a:t>
            </a:r>
          </a:p>
          <a:p>
            <a:pPr algn="just" fontAlgn="base">
              <a:spcBef>
                <a:spcPct val="0"/>
              </a:spcBef>
              <a:spcAft>
                <a:spcPct val="0"/>
              </a:spcAft>
            </a:pPr>
            <a:r>
              <a:rPr lang="en-US" sz="2000" smtClean="0">
                <a:solidFill>
                  <a:srgbClr val="FF3300"/>
                </a:solidFill>
                <a:latin typeface="Times New Roman" pitchFamily="18" charset="0"/>
              </a:rPr>
              <a:t>As compared to a bank of single-phase transformers, the main advantages of a 3-phase transformer are that it occupies less floor space for equal rating, weighs less, cost about 15% less and further, that only one unit is to be handled and connected.</a:t>
            </a:r>
          </a:p>
          <a:p>
            <a:pPr algn="just" fontAlgn="base">
              <a:spcBef>
                <a:spcPct val="0"/>
              </a:spcBef>
              <a:spcAft>
                <a:spcPct val="0"/>
              </a:spcAft>
            </a:pPr>
            <a:r>
              <a:rPr lang="en-US" sz="2000" smtClean="0">
                <a:solidFill>
                  <a:srgbClr val="0000FF"/>
                </a:solidFill>
                <a:latin typeface="Times New Roman" pitchFamily="18" charset="0"/>
              </a:rPr>
              <a:t>Like single-phase transformers, the three phase transformers are also of the core type and shell type.</a:t>
            </a:r>
          </a:p>
        </p:txBody>
      </p:sp>
    </p:spTree>
    <p:extLst>
      <p:ext uri="{BB962C8B-B14F-4D97-AF65-F5344CB8AC3E}">
        <p14:creationId xmlns:p14="http://schemas.microsoft.com/office/powerpoint/2010/main" val="2515787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609600" y="76200"/>
            <a:ext cx="8001000" cy="57943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200" b="1" smtClean="0">
                <a:solidFill>
                  <a:srgbClr val="FFFFFF"/>
                </a:solidFill>
                <a:latin typeface="Times New Roman" pitchFamily="18" charset="0"/>
              </a:rPr>
              <a:t>Three-Phase Transformer Connections</a:t>
            </a:r>
          </a:p>
        </p:txBody>
      </p:sp>
      <p:sp>
        <p:nvSpPr>
          <p:cNvPr id="177155" name="Text Box 3"/>
          <p:cNvSpPr txBox="1">
            <a:spLocks noChangeArrowheads="1"/>
          </p:cNvSpPr>
          <p:nvPr/>
        </p:nvSpPr>
        <p:spPr bwMode="auto">
          <a:xfrm>
            <a:off x="304800" y="609600"/>
            <a:ext cx="8686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000" smtClean="0">
                <a:solidFill>
                  <a:srgbClr val="FF3300"/>
                </a:solidFill>
                <a:latin typeface="Times New Roman" pitchFamily="18" charset="0"/>
              </a:rPr>
              <a:t>Three-phase power may be transformed by using combinations of single-phase transformers.</a:t>
            </a:r>
          </a:p>
          <a:p>
            <a:pPr algn="just" fontAlgn="base">
              <a:spcBef>
                <a:spcPct val="0"/>
              </a:spcBef>
              <a:spcAft>
                <a:spcPct val="0"/>
              </a:spcAft>
            </a:pPr>
            <a:r>
              <a:rPr lang="en-US" sz="2000" smtClean="0">
                <a:solidFill>
                  <a:srgbClr val="0000FF"/>
                </a:solidFill>
                <a:latin typeface="Times New Roman" pitchFamily="18" charset="0"/>
              </a:rPr>
              <a:t>The primaries may be connected in either </a:t>
            </a:r>
            <a:r>
              <a:rPr lang="en-US" sz="2000" b="1" smtClean="0">
                <a:solidFill>
                  <a:srgbClr val="0000FF"/>
                </a:solidFill>
                <a:latin typeface="Times New Roman" pitchFamily="18" charset="0"/>
              </a:rPr>
              <a:t>Y</a:t>
            </a:r>
            <a:r>
              <a:rPr lang="en-US" sz="2000" smtClean="0">
                <a:solidFill>
                  <a:srgbClr val="0000FF"/>
                </a:solidFill>
                <a:latin typeface="Times New Roman" pitchFamily="18" charset="0"/>
              </a:rPr>
              <a:t> (Wye) or </a:t>
            </a:r>
            <a:r>
              <a:rPr lang="en-US" sz="2000" b="1" smtClean="0">
                <a:solidFill>
                  <a:srgbClr val="0000FF"/>
                </a:solidFill>
                <a:latin typeface="Times New Roman" pitchFamily="18" charset="0"/>
                <a:sym typeface="Symbol" pitchFamily="18" charset="2"/>
              </a:rPr>
              <a:t></a:t>
            </a:r>
            <a:r>
              <a:rPr lang="en-US" sz="2000" smtClean="0">
                <a:solidFill>
                  <a:srgbClr val="0000FF"/>
                </a:solidFill>
                <a:latin typeface="Times New Roman" pitchFamily="18" charset="0"/>
              </a:rPr>
              <a:t> (Delta), and with either type of primary connection, secondaries may likewise be connected either way.</a:t>
            </a:r>
          </a:p>
          <a:p>
            <a:pPr algn="just" fontAlgn="base">
              <a:spcBef>
                <a:spcPct val="0"/>
              </a:spcBef>
              <a:spcAft>
                <a:spcPct val="0"/>
              </a:spcAft>
            </a:pPr>
            <a:r>
              <a:rPr lang="en-US" sz="2000" smtClean="0">
                <a:solidFill>
                  <a:srgbClr val="FF3300"/>
                </a:solidFill>
                <a:latin typeface="Times New Roman" pitchFamily="18" charset="0"/>
              </a:rPr>
              <a:t>Thus, the most common connection are (</a:t>
            </a:r>
            <a:r>
              <a:rPr lang="en-US" sz="2000" i="1" smtClean="0">
                <a:solidFill>
                  <a:srgbClr val="FF3300"/>
                </a:solidFill>
                <a:latin typeface="Times New Roman" pitchFamily="18" charset="0"/>
              </a:rPr>
              <a:t>i</a:t>
            </a:r>
            <a:r>
              <a:rPr lang="en-US" sz="2000" smtClean="0">
                <a:solidFill>
                  <a:srgbClr val="FF3300"/>
                </a:solidFill>
                <a:latin typeface="Times New Roman" pitchFamily="18" charset="0"/>
              </a:rPr>
              <a:t>) </a:t>
            </a:r>
            <a:r>
              <a:rPr lang="en-US" sz="2000" b="1" smtClean="0">
                <a:solidFill>
                  <a:srgbClr val="FF3300"/>
                </a:solidFill>
                <a:latin typeface="Times New Roman" pitchFamily="18" charset="0"/>
              </a:rPr>
              <a:t>star/star</a:t>
            </a:r>
            <a:r>
              <a:rPr lang="en-US" sz="2000" smtClean="0">
                <a:solidFill>
                  <a:srgbClr val="FF3300"/>
                </a:solidFill>
                <a:latin typeface="Times New Roman" pitchFamily="18" charset="0"/>
              </a:rPr>
              <a:t> or </a:t>
            </a:r>
            <a:r>
              <a:rPr lang="en-US" sz="2000" b="1" smtClean="0">
                <a:solidFill>
                  <a:srgbClr val="FF3300"/>
                </a:solidFill>
                <a:latin typeface="Times New Roman" pitchFamily="18" charset="0"/>
              </a:rPr>
              <a:t>Y-Y</a:t>
            </a:r>
            <a:r>
              <a:rPr lang="en-US" sz="2000" smtClean="0">
                <a:solidFill>
                  <a:srgbClr val="FF3300"/>
                </a:solidFill>
                <a:latin typeface="Times New Roman" pitchFamily="18" charset="0"/>
              </a:rPr>
              <a:t>, (</a:t>
            </a:r>
            <a:r>
              <a:rPr lang="en-US" sz="2000" i="1" smtClean="0">
                <a:solidFill>
                  <a:srgbClr val="FF3300"/>
                </a:solidFill>
                <a:latin typeface="Times New Roman" pitchFamily="18" charset="0"/>
              </a:rPr>
              <a:t>ii</a:t>
            </a:r>
            <a:r>
              <a:rPr lang="en-US" sz="2000" smtClean="0">
                <a:solidFill>
                  <a:srgbClr val="FF3300"/>
                </a:solidFill>
                <a:latin typeface="Times New Roman" pitchFamily="18" charset="0"/>
              </a:rPr>
              <a:t>) </a:t>
            </a:r>
            <a:r>
              <a:rPr lang="en-US" sz="2000" b="1" smtClean="0">
                <a:solidFill>
                  <a:srgbClr val="FF3300"/>
                </a:solidFill>
                <a:latin typeface="Times New Roman" pitchFamily="18" charset="0"/>
                <a:sym typeface="Symbol" pitchFamily="18" charset="2"/>
              </a:rPr>
              <a:t></a:t>
            </a:r>
            <a:r>
              <a:rPr lang="en-US" sz="2000" b="1" smtClean="0">
                <a:solidFill>
                  <a:srgbClr val="FF3300"/>
                </a:solidFill>
                <a:latin typeface="Times New Roman" pitchFamily="18" charset="0"/>
              </a:rPr>
              <a:t>-</a:t>
            </a:r>
            <a:r>
              <a:rPr lang="en-US" sz="2000" b="1" smtClean="0">
                <a:solidFill>
                  <a:srgbClr val="FF3300"/>
                </a:solidFill>
                <a:latin typeface="Times New Roman" pitchFamily="18" charset="0"/>
                <a:sym typeface="Symbol" pitchFamily="18" charset="2"/>
              </a:rPr>
              <a:t></a:t>
            </a:r>
            <a:r>
              <a:rPr lang="en-US" sz="2000" smtClean="0">
                <a:solidFill>
                  <a:srgbClr val="FF3300"/>
                </a:solidFill>
                <a:latin typeface="Times New Roman" pitchFamily="18" charset="0"/>
              </a:rPr>
              <a:t>, (</a:t>
            </a:r>
            <a:r>
              <a:rPr lang="en-US" sz="2000" i="1" smtClean="0">
                <a:solidFill>
                  <a:srgbClr val="FF3300"/>
                </a:solidFill>
                <a:latin typeface="Times New Roman" pitchFamily="18" charset="0"/>
              </a:rPr>
              <a:t>iii</a:t>
            </a:r>
            <a:r>
              <a:rPr lang="en-US" sz="2000" smtClean="0">
                <a:solidFill>
                  <a:srgbClr val="FF3300"/>
                </a:solidFill>
                <a:latin typeface="Times New Roman" pitchFamily="18" charset="0"/>
              </a:rPr>
              <a:t>) </a:t>
            </a:r>
            <a:r>
              <a:rPr lang="en-US" sz="2000" b="1" smtClean="0">
                <a:solidFill>
                  <a:srgbClr val="FF3300"/>
                </a:solidFill>
                <a:latin typeface="Times New Roman" pitchFamily="18" charset="0"/>
              </a:rPr>
              <a:t>Y-</a:t>
            </a:r>
            <a:r>
              <a:rPr lang="en-US" sz="2000" b="1" smtClean="0">
                <a:solidFill>
                  <a:srgbClr val="FF3300"/>
                </a:solidFill>
                <a:latin typeface="Times New Roman" pitchFamily="18" charset="0"/>
                <a:sym typeface="Symbol" pitchFamily="18" charset="2"/>
              </a:rPr>
              <a:t></a:t>
            </a:r>
            <a:r>
              <a:rPr lang="en-US" sz="2000" smtClean="0">
                <a:solidFill>
                  <a:srgbClr val="FF3300"/>
                </a:solidFill>
                <a:latin typeface="Times New Roman" pitchFamily="18" charset="0"/>
              </a:rPr>
              <a:t>, (</a:t>
            </a:r>
            <a:r>
              <a:rPr lang="en-US" sz="2000" i="1" smtClean="0">
                <a:solidFill>
                  <a:srgbClr val="FF3300"/>
                </a:solidFill>
                <a:latin typeface="Times New Roman" pitchFamily="18" charset="0"/>
              </a:rPr>
              <a:t>iv</a:t>
            </a:r>
            <a:r>
              <a:rPr lang="en-US" sz="2000" smtClean="0">
                <a:solidFill>
                  <a:srgbClr val="FF3300"/>
                </a:solidFill>
                <a:latin typeface="Times New Roman" pitchFamily="18" charset="0"/>
              </a:rPr>
              <a:t>) </a:t>
            </a:r>
            <a:r>
              <a:rPr lang="en-US" sz="2000" b="1" smtClean="0">
                <a:solidFill>
                  <a:srgbClr val="FF3300"/>
                </a:solidFill>
                <a:latin typeface="Times New Roman" pitchFamily="18" charset="0"/>
                <a:sym typeface="Symbol" pitchFamily="18" charset="2"/>
              </a:rPr>
              <a:t></a:t>
            </a:r>
            <a:r>
              <a:rPr lang="en-US" sz="2000" b="1" smtClean="0">
                <a:solidFill>
                  <a:srgbClr val="FF3300"/>
                </a:solidFill>
                <a:latin typeface="Times New Roman" pitchFamily="18" charset="0"/>
              </a:rPr>
              <a:t>-Y</a:t>
            </a:r>
            <a:r>
              <a:rPr lang="en-US" sz="2000" smtClean="0">
                <a:solidFill>
                  <a:srgbClr val="FF3300"/>
                </a:solidFill>
                <a:latin typeface="Times New Roman" pitchFamily="18" charset="0"/>
              </a:rPr>
              <a:t>, (</a:t>
            </a:r>
            <a:r>
              <a:rPr lang="en-US" sz="2000" i="1" smtClean="0">
                <a:solidFill>
                  <a:srgbClr val="FF3300"/>
                </a:solidFill>
                <a:latin typeface="Times New Roman" pitchFamily="18" charset="0"/>
              </a:rPr>
              <a:t>v</a:t>
            </a:r>
            <a:r>
              <a:rPr lang="en-US" sz="2000" smtClean="0">
                <a:solidFill>
                  <a:srgbClr val="FF3300"/>
                </a:solidFill>
                <a:latin typeface="Times New Roman" pitchFamily="18" charset="0"/>
              </a:rPr>
              <a:t>) </a:t>
            </a:r>
            <a:r>
              <a:rPr lang="en-US" sz="2000" b="1" smtClean="0">
                <a:solidFill>
                  <a:srgbClr val="FF3300"/>
                </a:solidFill>
                <a:latin typeface="Times New Roman" pitchFamily="18" charset="0"/>
              </a:rPr>
              <a:t>open delta</a:t>
            </a:r>
            <a:r>
              <a:rPr lang="en-US" sz="2000" smtClean="0">
                <a:solidFill>
                  <a:srgbClr val="FF3300"/>
                </a:solidFill>
                <a:latin typeface="Times New Roman" pitchFamily="18" charset="0"/>
              </a:rPr>
              <a:t> or </a:t>
            </a:r>
            <a:r>
              <a:rPr lang="en-US" sz="2000" b="1" smtClean="0">
                <a:solidFill>
                  <a:srgbClr val="FF3300"/>
                </a:solidFill>
                <a:latin typeface="Times New Roman" pitchFamily="18" charset="0"/>
              </a:rPr>
              <a:t>V-V</a:t>
            </a:r>
            <a:r>
              <a:rPr lang="en-US" sz="2000" smtClean="0">
                <a:solidFill>
                  <a:srgbClr val="FF3300"/>
                </a:solidFill>
                <a:latin typeface="Times New Roman" pitchFamily="18" charset="0"/>
              </a:rPr>
              <a:t>, and (</a:t>
            </a:r>
            <a:r>
              <a:rPr lang="en-US" sz="2000" i="1" smtClean="0">
                <a:solidFill>
                  <a:srgbClr val="FF3300"/>
                </a:solidFill>
                <a:latin typeface="Times New Roman" pitchFamily="18" charset="0"/>
              </a:rPr>
              <a:t>vi</a:t>
            </a:r>
            <a:r>
              <a:rPr lang="en-US" sz="2000" smtClean="0">
                <a:solidFill>
                  <a:srgbClr val="FF3300"/>
                </a:solidFill>
                <a:latin typeface="Times New Roman" pitchFamily="18" charset="0"/>
              </a:rPr>
              <a:t>) </a:t>
            </a:r>
            <a:r>
              <a:rPr lang="en-US" sz="2000" b="1" smtClean="0">
                <a:solidFill>
                  <a:srgbClr val="FF3300"/>
                </a:solidFill>
                <a:latin typeface="Times New Roman" pitchFamily="18" charset="0"/>
              </a:rPr>
              <a:t>Scott connection</a:t>
            </a:r>
            <a:r>
              <a:rPr lang="en-US" sz="2000" smtClean="0">
                <a:solidFill>
                  <a:srgbClr val="FF3300"/>
                </a:solidFill>
                <a:latin typeface="Times New Roman" pitchFamily="18" charset="0"/>
              </a:rPr>
              <a:t> or </a:t>
            </a:r>
            <a:r>
              <a:rPr lang="en-US" sz="2000" b="1" smtClean="0">
                <a:solidFill>
                  <a:srgbClr val="FF3300"/>
                </a:solidFill>
                <a:latin typeface="Times New Roman" pitchFamily="18" charset="0"/>
              </a:rPr>
              <a:t>T-T</a:t>
            </a:r>
            <a:r>
              <a:rPr lang="en-US" sz="2000" smtClean="0">
                <a:solidFill>
                  <a:srgbClr val="FF3300"/>
                </a:solidFill>
                <a:latin typeface="Times New Roman" pitchFamily="18" charset="0"/>
              </a:rPr>
              <a:t> connection.</a:t>
            </a:r>
            <a:r>
              <a:rPr lang="en-US" sz="2400" smtClean="0">
                <a:solidFill>
                  <a:srgbClr val="000000"/>
                </a:solidFill>
                <a:latin typeface="Times New Roman" pitchFamily="18" charset="0"/>
              </a:rPr>
              <a:t> </a:t>
            </a:r>
          </a:p>
        </p:txBody>
      </p:sp>
      <p:sp>
        <p:nvSpPr>
          <p:cNvPr id="177156" name="Text Box 4"/>
          <p:cNvSpPr txBox="1">
            <a:spLocks noChangeArrowheads="1"/>
          </p:cNvSpPr>
          <p:nvPr/>
        </p:nvSpPr>
        <p:spPr bwMode="auto">
          <a:xfrm>
            <a:off x="2819400" y="2743200"/>
            <a:ext cx="3657600" cy="6413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3600" b="1" smtClean="0">
                <a:solidFill>
                  <a:srgbClr val="FFFFFF"/>
                </a:solidFill>
                <a:latin typeface="Times New Roman" pitchFamily="18" charset="0"/>
              </a:rPr>
              <a:t>Star/Star</a:t>
            </a:r>
            <a:r>
              <a:rPr lang="en-US" sz="3600" smtClean="0">
                <a:solidFill>
                  <a:srgbClr val="FFFFFF"/>
                </a:solidFill>
                <a:latin typeface="Times New Roman" pitchFamily="18" charset="0"/>
              </a:rPr>
              <a:t> or </a:t>
            </a:r>
            <a:r>
              <a:rPr lang="en-US" sz="3600" b="1" smtClean="0">
                <a:solidFill>
                  <a:srgbClr val="FFFFFF"/>
                </a:solidFill>
                <a:latin typeface="Times New Roman" pitchFamily="18" charset="0"/>
              </a:rPr>
              <a:t>Y-Y</a:t>
            </a:r>
            <a:endParaRPr lang="en-US" sz="3600" smtClean="0">
              <a:solidFill>
                <a:srgbClr val="FFFFFF"/>
              </a:solidFill>
              <a:latin typeface="Times New Roman" pitchFamily="18" charset="0"/>
            </a:endParaRPr>
          </a:p>
        </p:txBody>
      </p:sp>
      <p:sp>
        <p:nvSpPr>
          <p:cNvPr id="177157" name="Text Box 5"/>
          <p:cNvSpPr txBox="1">
            <a:spLocks noChangeArrowheads="1"/>
          </p:cNvSpPr>
          <p:nvPr/>
        </p:nvSpPr>
        <p:spPr bwMode="auto">
          <a:xfrm>
            <a:off x="228600" y="3429000"/>
            <a:ext cx="8686800" cy="33782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400" smtClean="0">
                <a:solidFill>
                  <a:srgbClr val="FF3300"/>
                </a:solidFill>
                <a:latin typeface="Times New Roman" pitchFamily="18" charset="0"/>
              </a:rPr>
              <a:t>This connection is most economical for small, high-voltage transformers because the number of turns/phase and the amount of insulation required are minimum (as phase voltage is only  1/</a:t>
            </a:r>
            <a:r>
              <a:rPr lang="en-US" sz="2400" smtClean="0">
                <a:solidFill>
                  <a:srgbClr val="FF3300"/>
                </a:solidFill>
                <a:latin typeface="Times New Roman" pitchFamily="18" charset="0"/>
                <a:sym typeface="Symbol" pitchFamily="18" charset="2"/>
              </a:rPr>
              <a:t></a:t>
            </a:r>
            <a:r>
              <a:rPr lang="en-US" sz="2400" smtClean="0">
                <a:solidFill>
                  <a:srgbClr val="FF3300"/>
                </a:solidFill>
                <a:latin typeface="Times New Roman" pitchFamily="18" charset="0"/>
              </a:rPr>
              <a:t>3 of line voltage).</a:t>
            </a:r>
          </a:p>
          <a:p>
            <a:pPr algn="just" fontAlgn="base">
              <a:spcBef>
                <a:spcPct val="0"/>
              </a:spcBef>
              <a:spcAft>
                <a:spcPct val="0"/>
              </a:spcAft>
            </a:pPr>
            <a:r>
              <a:rPr lang="en-US" sz="2400" smtClean="0">
                <a:solidFill>
                  <a:srgbClr val="0000FF"/>
                </a:solidFill>
                <a:latin typeface="Times New Roman" pitchFamily="18" charset="0"/>
              </a:rPr>
              <a:t>The ratio of line voltages on the primary and secondary sides is the same as the transformation ratio of each transformer.</a:t>
            </a:r>
          </a:p>
          <a:p>
            <a:pPr algn="just" fontAlgn="base">
              <a:spcBef>
                <a:spcPct val="0"/>
              </a:spcBef>
              <a:spcAft>
                <a:spcPct val="0"/>
              </a:spcAft>
            </a:pPr>
            <a:r>
              <a:rPr lang="en-US" sz="2400" smtClean="0">
                <a:solidFill>
                  <a:srgbClr val="FF3300"/>
                </a:solidFill>
                <a:latin typeface="Times New Roman" pitchFamily="18" charset="0"/>
              </a:rPr>
              <a:t>However, there is a phase shift of 30</a:t>
            </a:r>
            <a:r>
              <a:rPr lang="en-US" sz="2400" baseline="30000" smtClean="0">
                <a:solidFill>
                  <a:srgbClr val="FF3300"/>
                </a:solidFill>
                <a:latin typeface="Times New Roman" pitchFamily="18" charset="0"/>
              </a:rPr>
              <a:t>o</a:t>
            </a:r>
            <a:r>
              <a:rPr lang="en-US" sz="2400" smtClean="0">
                <a:solidFill>
                  <a:srgbClr val="FF3300"/>
                </a:solidFill>
                <a:latin typeface="Times New Roman" pitchFamily="18" charset="0"/>
              </a:rPr>
              <a:t> between the phase voltages and line voltages both on the primary and secondary sides.</a:t>
            </a:r>
          </a:p>
          <a:p>
            <a:pPr algn="just" fontAlgn="base">
              <a:spcBef>
                <a:spcPct val="0"/>
              </a:spcBef>
              <a:spcAft>
                <a:spcPct val="0"/>
              </a:spcAft>
            </a:pPr>
            <a:r>
              <a:rPr lang="en-US" sz="2400" i="1" smtClean="0">
                <a:solidFill>
                  <a:srgbClr val="0000FF"/>
                </a:solidFill>
                <a:latin typeface="Times New Roman" pitchFamily="18" charset="0"/>
              </a:rPr>
              <a:t>This connection works satisfactorily only if the load is balanced</a:t>
            </a:r>
            <a:r>
              <a:rPr lang="en-US" sz="2400" smtClean="0">
                <a:solidFill>
                  <a:srgbClr val="0000FF"/>
                </a:solidFill>
                <a:latin typeface="Times New Roman" pitchFamily="18" charset="0"/>
              </a:rPr>
              <a:t>.</a:t>
            </a:r>
          </a:p>
        </p:txBody>
      </p:sp>
    </p:spTree>
    <p:extLst>
      <p:ext uri="{BB962C8B-B14F-4D97-AF65-F5344CB8AC3E}">
        <p14:creationId xmlns:p14="http://schemas.microsoft.com/office/powerpoint/2010/main" val="3340977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box(in)">
                                      <p:cBhvr>
                                        <p:cTn id="7" dur="500"/>
                                        <p:tgtEl>
                                          <p:spTgt spid="177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7155">
                                            <p:txEl>
                                              <p:pRg st="1" end="1"/>
                                            </p:txEl>
                                          </p:spTgt>
                                        </p:tgtEl>
                                        <p:attrNameLst>
                                          <p:attrName>style.visibility</p:attrName>
                                        </p:attrNameLst>
                                      </p:cBhvr>
                                      <p:to>
                                        <p:strVal val="visible"/>
                                      </p:to>
                                    </p:set>
                                    <p:animEffect transition="in" filter="box(in)">
                                      <p:cBhvr>
                                        <p:cTn id="12" dur="500"/>
                                        <p:tgtEl>
                                          <p:spTgt spid="177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7155">
                                            <p:txEl>
                                              <p:pRg st="2" end="2"/>
                                            </p:txEl>
                                          </p:spTgt>
                                        </p:tgtEl>
                                        <p:attrNameLst>
                                          <p:attrName>style.visibility</p:attrName>
                                        </p:attrNameLst>
                                      </p:cBhvr>
                                      <p:to>
                                        <p:strVal val="visible"/>
                                      </p:to>
                                    </p:set>
                                    <p:animEffect transition="in" filter="box(in)">
                                      <p:cBhvr>
                                        <p:cTn id="17" dur="500"/>
                                        <p:tgtEl>
                                          <p:spTgt spid="177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7156"/>
                                        </p:tgtEl>
                                        <p:attrNameLst>
                                          <p:attrName>style.visibility</p:attrName>
                                        </p:attrNameLst>
                                      </p:cBhvr>
                                      <p:to>
                                        <p:strVal val="visible"/>
                                      </p:to>
                                    </p:set>
                                    <p:animEffect transition="in" filter="box(in)">
                                      <p:cBhvr>
                                        <p:cTn id="22" dur="500"/>
                                        <p:tgtEl>
                                          <p:spTgt spid="1771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7157">
                                            <p:bg/>
                                          </p:spTgt>
                                        </p:tgtEl>
                                        <p:attrNameLst>
                                          <p:attrName>style.visibility</p:attrName>
                                        </p:attrNameLst>
                                      </p:cBhvr>
                                      <p:to>
                                        <p:strVal val="visible"/>
                                      </p:to>
                                    </p:set>
                                    <p:animEffect transition="in" filter="box(in)">
                                      <p:cBhvr>
                                        <p:cTn id="27" dur="500"/>
                                        <p:tgtEl>
                                          <p:spTgt spid="177157">
                                            <p:bg/>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7157">
                                            <p:txEl>
                                              <p:pRg st="0" end="0"/>
                                            </p:txEl>
                                          </p:spTgt>
                                        </p:tgtEl>
                                        <p:attrNameLst>
                                          <p:attrName>style.visibility</p:attrName>
                                        </p:attrNameLst>
                                      </p:cBhvr>
                                      <p:to>
                                        <p:strVal val="visible"/>
                                      </p:to>
                                    </p:set>
                                    <p:animEffect transition="in" filter="box(in)">
                                      <p:cBhvr>
                                        <p:cTn id="32" dur="500"/>
                                        <p:tgtEl>
                                          <p:spTgt spid="177157">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77157">
                                            <p:txEl>
                                              <p:pRg st="1" end="1"/>
                                            </p:txEl>
                                          </p:spTgt>
                                        </p:tgtEl>
                                        <p:attrNameLst>
                                          <p:attrName>style.visibility</p:attrName>
                                        </p:attrNameLst>
                                      </p:cBhvr>
                                      <p:to>
                                        <p:strVal val="visible"/>
                                      </p:to>
                                    </p:set>
                                    <p:animEffect transition="in" filter="box(in)">
                                      <p:cBhvr>
                                        <p:cTn id="37" dur="500"/>
                                        <p:tgtEl>
                                          <p:spTgt spid="177157">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7157">
                                            <p:txEl>
                                              <p:pRg st="2" end="2"/>
                                            </p:txEl>
                                          </p:spTgt>
                                        </p:tgtEl>
                                        <p:attrNameLst>
                                          <p:attrName>style.visibility</p:attrName>
                                        </p:attrNameLst>
                                      </p:cBhvr>
                                      <p:to>
                                        <p:strVal val="visible"/>
                                      </p:to>
                                    </p:set>
                                    <p:animEffect transition="in" filter="box(in)">
                                      <p:cBhvr>
                                        <p:cTn id="42" dur="500"/>
                                        <p:tgtEl>
                                          <p:spTgt spid="177157">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77157">
                                            <p:txEl>
                                              <p:pRg st="3" end="3"/>
                                            </p:txEl>
                                          </p:spTgt>
                                        </p:tgtEl>
                                        <p:attrNameLst>
                                          <p:attrName>style.visibility</p:attrName>
                                        </p:attrNameLst>
                                      </p:cBhvr>
                                      <p:to>
                                        <p:strVal val="visible"/>
                                      </p:to>
                                    </p:set>
                                    <p:animEffect transition="in" filter="box(in)">
                                      <p:cBhvr>
                                        <p:cTn id="47" dur="500"/>
                                        <p:tgtEl>
                                          <p:spTgt spid="1771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P spid="177156" grpId="0" animBg="1"/>
      <p:bldP spid="17715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0">
            <a:scrgbClr r="0" g="0" b="0"/>
          </a:lnRef>
          <a:fillRef idx="1003">
            <a:schemeClr val="lt2"/>
          </a:fillRef>
          <a:effectRef idx="0">
            <a:scrgbClr r="0" g="0" b="0"/>
          </a:effectRef>
          <a:fontRef idx="major"/>
        </p:style>
        <p:txBody>
          <a:bodyPr/>
          <a:lstStyle/>
          <a:p>
            <a:pPr algn="ctr"/>
            <a:endParaRPr lang="en-US" dirty="0"/>
          </a:p>
          <a:p>
            <a:pPr algn="ctr"/>
            <a:r>
              <a:rPr lang="en-US" dirty="0" smtClean="0"/>
              <a:t>SHAKTI </a:t>
            </a:r>
            <a:r>
              <a:rPr lang="en-US" dirty="0"/>
              <a:t>PRASAD GANGULY</a:t>
            </a:r>
            <a:br>
              <a:rPr lang="en-US" dirty="0"/>
            </a:br>
            <a:r>
              <a:rPr lang="en-US" dirty="0"/>
              <a:t/>
            </a:r>
            <a:br>
              <a:rPr lang="en-US" dirty="0"/>
            </a:br>
            <a:r>
              <a:rPr lang="en-US" dirty="0"/>
              <a:t>INSTRUCTOR (ELECTRICAL</a:t>
            </a:r>
            <a:r>
              <a:rPr lang="en-US" dirty="0" smtClean="0"/>
              <a:t>)</a:t>
            </a:r>
          </a:p>
          <a:p>
            <a:pPr algn="ctr"/>
            <a:endParaRPr lang="en-US" dirty="0"/>
          </a:p>
          <a:p>
            <a:pPr algn="ctr"/>
            <a:r>
              <a:rPr lang="en-US" dirty="0"/>
              <a:t>JESSORE POLYTECHNIC INSTITUTE</a:t>
            </a:r>
          </a:p>
        </p:txBody>
      </p:sp>
    </p:spTree>
    <p:extLst>
      <p:ext uri="{BB962C8B-B14F-4D97-AF65-F5344CB8AC3E}">
        <p14:creationId xmlns:p14="http://schemas.microsoft.com/office/powerpoint/2010/main" val="260611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152400" y="0"/>
            <a:ext cx="883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000" smtClean="0">
                <a:solidFill>
                  <a:srgbClr val="0000FF"/>
                </a:solidFill>
                <a:latin typeface="Times New Roman" pitchFamily="18" charset="0"/>
              </a:rPr>
              <a:t>In </a:t>
            </a:r>
            <a:r>
              <a:rPr lang="en-US" sz="2000" b="1" smtClean="0">
                <a:solidFill>
                  <a:srgbClr val="0000FF"/>
                </a:solidFill>
                <a:latin typeface="Times New Roman" pitchFamily="18" charset="0"/>
              </a:rPr>
              <a:t>Fig. 33.4</a:t>
            </a:r>
            <a:r>
              <a:rPr lang="en-US" sz="2000" smtClean="0">
                <a:solidFill>
                  <a:srgbClr val="0000FF"/>
                </a:solidFill>
                <a:latin typeface="Times New Roman" pitchFamily="18" charset="0"/>
              </a:rPr>
              <a:t> is shown a bank of 3 transformers connected in </a:t>
            </a:r>
            <a:r>
              <a:rPr lang="en-US" sz="2000" b="1" smtClean="0">
                <a:solidFill>
                  <a:srgbClr val="0000FF"/>
                </a:solidFill>
                <a:latin typeface="Times New Roman" pitchFamily="18" charset="0"/>
              </a:rPr>
              <a:t>Y</a:t>
            </a:r>
            <a:r>
              <a:rPr lang="en-US" sz="2000" smtClean="0">
                <a:solidFill>
                  <a:srgbClr val="0000FF"/>
                </a:solidFill>
                <a:latin typeface="Times New Roman" pitchFamily="18" charset="0"/>
              </a:rPr>
              <a:t> on both the primary and the secondary sides.</a:t>
            </a:r>
          </a:p>
        </p:txBody>
      </p:sp>
      <p:grpSp>
        <p:nvGrpSpPr>
          <p:cNvPr id="178179" name="Group 3"/>
          <p:cNvGrpSpPr>
            <a:grpSpLocks/>
          </p:cNvGrpSpPr>
          <p:nvPr/>
        </p:nvGrpSpPr>
        <p:grpSpPr bwMode="auto">
          <a:xfrm>
            <a:off x="6172200" y="533400"/>
            <a:ext cx="3095625" cy="4953000"/>
            <a:chOff x="3666" y="384"/>
            <a:chExt cx="1950" cy="3120"/>
          </a:xfrm>
        </p:grpSpPr>
        <p:grpSp>
          <p:nvGrpSpPr>
            <p:cNvPr id="178180" name="Group 4"/>
            <p:cNvGrpSpPr>
              <a:grpSpLocks/>
            </p:cNvGrpSpPr>
            <p:nvPr/>
          </p:nvGrpSpPr>
          <p:grpSpPr bwMode="auto">
            <a:xfrm>
              <a:off x="3666" y="384"/>
              <a:ext cx="1950" cy="3066"/>
              <a:chOff x="3456" y="384"/>
              <a:chExt cx="1950" cy="3066"/>
            </a:xfrm>
          </p:grpSpPr>
          <p:pic>
            <p:nvPicPr>
              <p:cNvPr id="1781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 y="384"/>
                <a:ext cx="1950" cy="2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182" name="Picture 6" descr="Fig33-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 y="2574"/>
                <a:ext cx="1470" cy="876"/>
              </a:xfrm>
              <a:prstGeom prst="rect">
                <a:avLst/>
              </a:prstGeom>
              <a:noFill/>
              <a:extLst>
                <a:ext uri="{909E8E84-426E-40DD-AFC4-6F175D3DCCD1}">
                  <a14:hiddenFill xmlns:a14="http://schemas.microsoft.com/office/drawing/2010/main">
                    <a:solidFill>
                      <a:srgbClr val="FFFFFF"/>
                    </a:solidFill>
                  </a14:hiddenFill>
                </a:ext>
              </a:extLst>
            </p:spPr>
          </p:pic>
        </p:grpSp>
        <p:sp>
          <p:nvSpPr>
            <p:cNvPr id="178183" name="Rectangle 7"/>
            <p:cNvSpPr>
              <a:spLocks noChangeArrowheads="1"/>
            </p:cNvSpPr>
            <p:nvPr/>
          </p:nvSpPr>
          <p:spPr bwMode="auto">
            <a:xfrm>
              <a:off x="3735" y="402"/>
              <a:ext cx="1776" cy="3102"/>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grpSp>
      <p:sp>
        <p:nvSpPr>
          <p:cNvPr id="178184" name="Text Box 8"/>
          <p:cNvSpPr txBox="1">
            <a:spLocks noChangeArrowheads="1"/>
          </p:cNvSpPr>
          <p:nvPr/>
        </p:nvSpPr>
        <p:spPr bwMode="auto">
          <a:xfrm>
            <a:off x="61913" y="609600"/>
            <a:ext cx="62484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000" smtClean="0">
                <a:solidFill>
                  <a:srgbClr val="FF3300"/>
                </a:solidFill>
                <a:latin typeface="Times New Roman" pitchFamily="18" charset="0"/>
              </a:rPr>
              <a:t>With the unbalanced load to the neutral, the neutral point shifts thereby making the three line-to-neutral (i.e. phase) voltages unequal.</a:t>
            </a:r>
          </a:p>
          <a:p>
            <a:pPr algn="just" fontAlgn="base">
              <a:spcBef>
                <a:spcPct val="0"/>
              </a:spcBef>
              <a:spcAft>
                <a:spcPct val="0"/>
              </a:spcAft>
            </a:pPr>
            <a:r>
              <a:rPr lang="en-US" sz="2000" smtClean="0">
                <a:solidFill>
                  <a:srgbClr val="0000FF"/>
                </a:solidFill>
                <a:latin typeface="Times New Roman" pitchFamily="18" charset="0"/>
              </a:rPr>
              <a:t>This difficulty of shifting neutral can be obviated by connecting the primary neutral (shown dotted in the figure) back to the generator so that primary coil </a:t>
            </a:r>
            <a:r>
              <a:rPr lang="en-US" sz="2000" i="1" smtClean="0">
                <a:solidFill>
                  <a:srgbClr val="0000FF"/>
                </a:solidFill>
                <a:latin typeface="Times New Roman" pitchFamily="18" charset="0"/>
              </a:rPr>
              <a:t>A</a:t>
            </a:r>
            <a:r>
              <a:rPr lang="en-US" sz="2000" smtClean="0">
                <a:solidFill>
                  <a:srgbClr val="0000FF"/>
                </a:solidFill>
                <a:latin typeface="Times New Roman" pitchFamily="18" charset="0"/>
              </a:rPr>
              <a:t> can take its required power from between its line and the neutral.</a:t>
            </a:r>
          </a:p>
          <a:p>
            <a:pPr algn="just" fontAlgn="base">
              <a:spcBef>
                <a:spcPct val="0"/>
              </a:spcBef>
              <a:spcAft>
                <a:spcPct val="0"/>
              </a:spcAft>
            </a:pPr>
            <a:r>
              <a:rPr lang="en-US" sz="2000" smtClean="0">
                <a:solidFill>
                  <a:srgbClr val="FF3300"/>
                </a:solidFill>
                <a:latin typeface="Times New Roman" pitchFamily="18" charset="0"/>
              </a:rPr>
              <a:t>Another advantage of stabilizing the primary neutral by connecting it to neutral of the generator is that it eliminates distortion in the secondary phase voltages.</a:t>
            </a:r>
          </a:p>
          <a:p>
            <a:pPr algn="just" fontAlgn="base">
              <a:spcBef>
                <a:spcPct val="0"/>
              </a:spcBef>
              <a:spcAft>
                <a:spcPct val="0"/>
              </a:spcAft>
            </a:pPr>
            <a:r>
              <a:rPr lang="en-US" sz="2000" smtClean="0">
                <a:solidFill>
                  <a:srgbClr val="0000FF"/>
                </a:solidFill>
                <a:latin typeface="Times New Roman" pitchFamily="18" charset="0"/>
              </a:rPr>
              <a:t>For delivering a sine wave of voltage, it is necessary to have a sine wave of flux in the core, but on account of the characteristic of iron, a sine wave of flux requires a third harmonic component in the exciting current.</a:t>
            </a:r>
          </a:p>
          <a:p>
            <a:pPr algn="just" fontAlgn="base">
              <a:spcBef>
                <a:spcPct val="0"/>
              </a:spcBef>
              <a:spcAft>
                <a:spcPct val="0"/>
              </a:spcAft>
            </a:pPr>
            <a:r>
              <a:rPr lang="en-US" sz="2000" smtClean="0">
                <a:solidFill>
                  <a:srgbClr val="FF3300"/>
                </a:solidFill>
                <a:latin typeface="Times New Roman" pitchFamily="18" charset="0"/>
              </a:rPr>
              <a:t>If the primary neutral isolated, the triple frequency current cannot flow.</a:t>
            </a:r>
          </a:p>
        </p:txBody>
      </p:sp>
      <p:sp>
        <p:nvSpPr>
          <p:cNvPr id="178185" name="Text Box 9"/>
          <p:cNvSpPr txBox="1">
            <a:spLocks noChangeArrowheads="1"/>
          </p:cNvSpPr>
          <p:nvPr/>
        </p:nvSpPr>
        <p:spPr bwMode="auto">
          <a:xfrm>
            <a:off x="90488" y="5518150"/>
            <a:ext cx="8915400" cy="1311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000" smtClean="0">
                <a:solidFill>
                  <a:srgbClr val="0000FF"/>
                </a:solidFill>
                <a:latin typeface="Times New Roman" pitchFamily="18" charset="0"/>
              </a:rPr>
              <a:t>Hence, the flux in the core cannot be a sine wave and so the voltages are distorted.</a:t>
            </a:r>
          </a:p>
          <a:p>
            <a:pPr algn="just" fontAlgn="base">
              <a:spcBef>
                <a:spcPct val="0"/>
              </a:spcBef>
              <a:spcAft>
                <a:spcPct val="0"/>
              </a:spcAft>
            </a:pPr>
            <a:r>
              <a:rPr lang="en-US" sz="2000" smtClean="0">
                <a:solidFill>
                  <a:srgbClr val="FF3300"/>
                </a:solidFill>
                <a:latin typeface="Times New Roman" pitchFamily="18" charset="0"/>
              </a:rPr>
              <a:t>But if the primary neutral earthed i.e. joined to the generator neutral, then this provides a path for  the triple-frequency currents and emfs and the difficulty is overcome.</a:t>
            </a:r>
          </a:p>
        </p:txBody>
      </p:sp>
    </p:spTree>
    <p:extLst>
      <p:ext uri="{BB962C8B-B14F-4D97-AF65-F5344CB8AC3E}">
        <p14:creationId xmlns:p14="http://schemas.microsoft.com/office/powerpoint/2010/main" val="3502039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box(in)">
                                      <p:cBhvr>
                                        <p:cTn id="7" dur="500"/>
                                        <p:tgtEl>
                                          <p:spTgt spid="178178"/>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78179"/>
                                        </p:tgtEl>
                                        <p:attrNameLst>
                                          <p:attrName>style.visibility</p:attrName>
                                        </p:attrNameLst>
                                      </p:cBhvr>
                                      <p:to>
                                        <p:strVal val="visible"/>
                                      </p:to>
                                    </p:set>
                                    <p:animEffect transition="in" filter="box(in)">
                                      <p:cBhvr>
                                        <p:cTn id="11" dur="500"/>
                                        <p:tgtEl>
                                          <p:spTgt spid="1781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78184">
                                            <p:txEl>
                                              <p:pRg st="0" end="0"/>
                                            </p:txEl>
                                          </p:spTgt>
                                        </p:tgtEl>
                                        <p:attrNameLst>
                                          <p:attrName>style.visibility</p:attrName>
                                        </p:attrNameLst>
                                      </p:cBhvr>
                                      <p:to>
                                        <p:strVal val="visible"/>
                                      </p:to>
                                    </p:set>
                                    <p:animEffect transition="in" filter="box(in)">
                                      <p:cBhvr>
                                        <p:cTn id="16" dur="500"/>
                                        <p:tgtEl>
                                          <p:spTgt spid="17818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78184">
                                            <p:txEl>
                                              <p:pRg st="1" end="1"/>
                                            </p:txEl>
                                          </p:spTgt>
                                        </p:tgtEl>
                                        <p:attrNameLst>
                                          <p:attrName>style.visibility</p:attrName>
                                        </p:attrNameLst>
                                      </p:cBhvr>
                                      <p:to>
                                        <p:strVal val="visible"/>
                                      </p:to>
                                    </p:set>
                                    <p:animEffect transition="in" filter="box(in)">
                                      <p:cBhvr>
                                        <p:cTn id="21" dur="500"/>
                                        <p:tgtEl>
                                          <p:spTgt spid="17818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78184">
                                            <p:txEl>
                                              <p:pRg st="2" end="2"/>
                                            </p:txEl>
                                          </p:spTgt>
                                        </p:tgtEl>
                                        <p:attrNameLst>
                                          <p:attrName>style.visibility</p:attrName>
                                        </p:attrNameLst>
                                      </p:cBhvr>
                                      <p:to>
                                        <p:strVal val="visible"/>
                                      </p:to>
                                    </p:set>
                                    <p:animEffect transition="in" filter="box(in)">
                                      <p:cBhvr>
                                        <p:cTn id="26" dur="500"/>
                                        <p:tgtEl>
                                          <p:spTgt spid="178184">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78184">
                                            <p:txEl>
                                              <p:pRg st="3" end="3"/>
                                            </p:txEl>
                                          </p:spTgt>
                                        </p:tgtEl>
                                        <p:attrNameLst>
                                          <p:attrName>style.visibility</p:attrName>
                                        </p:attrNameLst>
                                      </p:cBhvr>
                                      <p:to>
                                        <p:strVal val="visible"/>
                                      </p:to>
                                    </p:set>
                                    <p:animEffect transition="in" filter="box(in)">
                                      <p:cBhvr>
                                        <p:cTn id="31" dur="500"/>
                                        <p:tgtEl>
                                          <p:spTgt spid="178184">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78184">
                                            <p:txEl>
                                              <p:pRg st="4" end="4"/>
                                            </p:txEl>
                                          </p:spTgt>
                                        </p:tgtEl>
                                        <p:attrNameLst>
                                          <p:attrName>style.visibility</p:attrName>
                                        </p:attrNameLst>
                                      </p:cBhvr>
                                      <p:to>
                                        <p:strVal val="visible"/>
                                      </p:to>
                                    </p:set>
                                    <p:animEffect transition="in" filter="box(in)">
                                      <p:cBhvr>
                                        <p:cTn id="36" dur="500"/>
                                        <p:tgtEl>
                                          <p:spTgt spid="178184">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78185">
                                            <p:bg/>
                                          </p:spTgt>
                                        </p:tgtEl>
                                        <p:attrNameLst>
                                          <p:attrName>style.visibility</p:attrName>
                                        </p:attrNameLst>
                                      </p:cBhvr>
                                      <p:to>
                                        <p:strVal val="visible"/>
                                      </p:to>
                                    </p:set>
                                    <p:animEffect transition="in" filter="box(in)">
                                      <p:cBhvr>
                                        <p:cTn id="41" dur="500"/>
                                        <p:tgtEl>
                                          <p:spTgt spid="178185">
                                            <p:bg/>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78185">
                                            <p:txEl>
                                              <p:pRg st="0" end="0"/>
                                            </p:txEl>
                                          </p:spTgt>
                                        </p:tgtEl>
                                        <p:attrNameLst>
                                          <p:attrName>style.visibility</p:attrName>
                                        </p:attrNameLst>
                                      </p:cBhvr>
                                      <p:to>
                                        <p:strVal val="visible"/>
                                      </p:to>
                                    </p:set>
                                    <p:animEffect transition="in" filter="box(in)">
                                      <p:cBhvr>
                                        <p:cTn id="46" dur="500"/>
                                        <p:tgtEl>
                                          <p:spTgt spid="178185">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78185">
                                            <p:txEl>
                                              <p:pRg st="1" end="1"/>
                                            </p:txEl>
                                          </p:spTgt>
                                        </p:tgtEl>
                                        <p:attrNameLst>
                                          <p:attrName>style.visibility</p:attrName>
                                        </p:attrNameLst>
                                      </p:cBhvr>
                                      <p:to>
                                        <p:strVal val="visible"/>
                                      </p:to>
                                    </p:set>
                                    <p:animEffect transition="in" filter="box(in)">
                                      <p:cBhvr>
                                        <p:cTn id="51" dur="500"/>
                                        <p:tgtEl>
                                          <p:spTgt spid="1781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78184" grpId="0" build="p"/>
      <p:bldP spid="17818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1600200" y="61913"/>
            <a:ext cx="5257800" cy="51911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smtClean="0">
                <a:solidFill>
                  <a:srgbClr val="FFFFFF"/>
                </a:solidFill>
                <a:latin typeface="Times New Roman" pitchFamily="18" charset="0"/>
              </a:rPr>
              <a:t>Delta-Delta or </a:t>
            </a:r>
            <a:r>
              <a:rPr lang="en-US" sz="2800" b="1" smtClean="0">
                <a:solidFill>
                  <a:srgbClr val="FFFFFF"/>
                </a:solidFill>
                <a:latin typeface="Times New Roman" pitchFamily="18" charset="0"/>
                <a:sym typeface="Symbol" pitchFamily="18" charset="2"/>
              </a:rPr>
              <a:t></a:t>
            </a:r>
            <a:r>
              <a:rPr lang="en-US" sz="2800" b="1" smtClean="0">
                <a:solidFill>
                  <a:srgbClr val="FFFFFF"/>
                </a:solidFill>
                <a:latin typeface="Times New Roman" pitchFamily="18" charset="0"/>
              </a:rPr>
              <a:t>-</a:t>
            </a:r>
            <a:r>
              <a:rPr lang="en-US" sz="2800" b="1" smtClean="0">
                <a:solidFill>
                  <a:srgbClr val="FFFFFF"/>
                </a:solidFill>
                <a:latin typeface="Times New Roman" pitchFamily="18" charset="0"/>
                <a:sym typeface="Symbol" pitchFamily="18" charset="2"/>
              </a:rPr>
              <a:t></a:t>
            </a:r>
            <a:r>
              <a:rPr lang="en-US" sz="2800" b="1" smtClean="0">
                <a:solidFill>
                  <a:srgbClr val="FFFFFF"/>
                </a:solidFill>
                <a:latin typeface="Times New Roman" pitchFamily="18" charset="0"/>
              </a:rPr>
              <a:t> Connection</a:t>
            </a:r>
          </a:p>
        </p:txBody>
      </p:sp>
      <p:pic>
        <p:nvPicPr>
          <p:cNvPr id="179203" name="Picture 3" descr="Fig3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609975"/>
            <a:ext cx="2133600" cy="3171825"/>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79204" name="Text Box 4"/>
          <p:cNvSpPr txBox="1">
            <a:spLocks noChangeArrowheads="1"/>
          </p:cNvSpPr>
          <p:nvPr/>
        </p:nvSpPr>
        <p:spPr bwMode="auto">
          <a:xfrm>
            <a:off x="76200" y="533400"/>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000" smtClean="0">
                <a:solidFill>
                  <a:srgbClr val="FF3300"/>
                </a:solidFill>
                <a:latin typeface="Times New Roman" pitchFamily="18" charset="0"/>
              </a:rPr>
              <a:t>This connection is economical for large, low-voltage transformers in which insulation problem is not so urgent, because its increases the number of turns/phase.</a:t>
            </a:r>
          </a:p>
          <a:p>
            <a:pPr algn="just" fontAlgn="base">
              <a:spcBef>
                <a:spcPct val="0"/>
              </a:spcBef>
              <a:spcAft>
                <a:spcPct val="0"/>
              </a:spcAft>
            </a:pPr>
            <a:r>
              <a:rPr lang="en-US" sz="2000" smtClean="0">
                <a:solidFill>
                  <a:srgbClr val="0000FF"/>
                </a:solidFill>
                <a:latin typeface="Times New Roman" pitchFamily="18" charset="0"/>
              </a:rPr>
              <a:t>The transformer connections and voltage triangles are shown in </a:t>
            </a:r>
            <a:r>
              <a:rPr lang="en-US" sz="2000" b="1" smtClean="0">
                <a:solidFill>
                  <a:srgbClr val="0000FF"/>
                </a:solidFill>
                <a:latin typeface="Times New Roman" pitchFamily="18" charset="0"/>
              </a:rPr>
              <a:t>Fig. 33.5</a:t>
            </a:r>
            <a:r>
              <a:rPr lang="en-US" sz="2000" smtClean="0">
                <a:solidFill>
                  <a:srgbClr val="0000FF"/>
                </a:solidFill>
                <a:latin typeface="Times New Roman" pitchFamily="18" charset="0"/>
              </a:rPr>
              <a:t>.</a:t>
            </a:r>
          </a:p>
        </p:txBody>
      </p:sp>
      <p:sp>
        <p:nvSpPr>
          <p:cNvPr id="179205" name="Text Box 5"/>
          <p:cNvSpPr txBox="1">
            <a:spLocks noChangeArrowheads="1"/>
          </p:cNvSpPr>
          <p:nvPr/>
        </p:nvSpPr>
        <p:spPr bwMode="auto">
          <a:xfrm>
            <a:off x="76200" y="1524000"/>
            <a:ext cx="891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000" smtClean="0">
                <a:solidFill>
                  <a:srgbClr val="FF3300"/>
                </a:solidFill>
                <a:latin typeface="Times New Roman" pitchFamily="18" charset="0"/>
              </a:rPr>
              <a:t>The ratio of transformation between primary and secondary line voltage is exactly the same as that of each transformer.</a:t>
            </a:r>
          </a:p>
          <a:p>
            <a:pPr algn="just" fontAlgn="base">
              <a:spcBef>
                <a:spcPct val="0"/>
              </a:spcBef>
              <a:spcAft>
                <a:spcPct val="0"/>
              </a:spcAft>
            </a:pPr>
            <a:r>
              <a:rPr lang="en-US" sz="2000" smtClean="0">
                <a:solidFill>
                  <a:srgbClr val="0000FF"/>
                </a:solidFill>
                <a:latin typeface="Times New Roman" pitchFamily="18" charset="0"/>
              </a:rPr>
              <a:t>Further, the secondary voltage triangle </a:t>
            </a:r>
            <a:r>
              <a:rPr lang="en-US" sz="2000" i="1" smtClean="0">
                <a:solidFill>
                  <a:srgbClr val="0000FF"/>
                </a:solidFill>
                <a:latin typeface="Times New Roman" pitchFamily="18" charset="0"/>
              </a:rPr>
              <a:t>abc</a:t>
            </a:r>
            <a:r>
              <a:rPr lang="en-US" sz="2000" smtClean="0">
                <a:solidFill>
                  <a:srgbClr val="0000FF"/>
                </a:solidFill>
                <a:latin typeface="Times New Roman" pitchFamily="18" charset="0"/>
              </a:rPr>
              <a:t> occupies the same relative position as the primary voltage triangle </a:t>
            </a:r>
            <a:r>
              <a:rPr lang="en-US" sz="2000" i="1" smtClean="0">
                <a:solidFill>
                  <a:srgbClr val="0000FF"/>
                </a:solidFill>
                <a:latin typeface="Times New Roman" pitchFamily="18" charset="0"/>
              </a:rPr>
              <a:t>ABC</a:t>
            </a:r>
            <a:r>
              <a:rPr lang="en-US" sz="2000" smtClean="0">
                <a:solidFill>
                  <a:srgbClr val="0000FF"/>
                </a:solidFill>
                <a:latin typeface="Times New Roman" pitchFamily="18" charset="0"/>
              </a:rPr>
              <a:t> i.e. there is no angular displacement between the two.</a:t>
            </a:r>
            <a:r>
              <a:rPr lang="en-US" sz="2000" smtClean="0">
                <a:solidFill>
                  <a:srgbClr val="000000"/>
                </a:solidFill>
                <a:latin typeface="Times New Roman" pitchFamily="18" charset="0"/>
              </a:rPr>
              <a:t> </a:t>
            </a:r>
          </a:p>
        </p:txBody>
      </p:sp>
      <p:sp>
        <p:nvSpPr>
          <p:cNvPr id="179206" name="Text Box 6"/>
          <p:cNvSpPr txBox="1">
            <a:spLocks noChangeArrowheads="1"/>
          </p:cNvSpPr>
          <p:nvPr/>
        </p:nvSpPr>
        <p:spPr bwMode="auto">
          <a:xfrm>
            <a:off x="152400" y="3124200"/>
            <a:ext cx="66294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000" smtClean="0">
                <a:solidFill>
                  <a:srgbClr val="FF3300"/>
                </a:solidFill>
                <a:latin typeface="Times New Roman" pitchFamily="18" charset="0"/>
              </a:rPr>
              <a:t>This connection has the following advantages:</a:t>
            </a:r>
          </a:p>
          <a:p>
            <a:pPr algn="just" fontAlgn="base">
              <a:spcBef>
                <a:spcPct val="0"/>
              </a:spcBef>
              <a:spcAft>
                <a:spcPct val="0"/>
              </a:spcAft>
            </a:pPr>
            <a:r>
              <a:rPr lang="en-US" sz="2000" smtClean="0">
                <a:solidFill>
                  <a:srgbClr val="0000FF"/>
                </a:solidFill>
                <a:latin typeface="Times New Roman" pitchFamily="18" charset="0"/>
              </a:rPr>
              <a:t>1. The third harmonic component of the magnetizing current can flow in the </a:t>
            </a:r>
            <a:r>
              <a:rPr lang="en-US" sz="2000" b="1" smtClean="0">
                <a:solidFill>
                  <a:srgbClr val="0000FF"/>
                </a:solidFill>
                <a:latin typeface="Times New Roman" pitchFamily="18" charset="0"/>
                <a:sym typeface="Symbol" pitchFamily="18" charset="2"/>
              </a:rPr>
              <a:t></a:t>
            </a:r>
            <a:r>
              <a:rPr lang="en-US" sz="2000" smtClean="0">
                <a:solidFill>
                  <a:srgbClr val="0000FF"/>
                </a:solidFill>
                <a:latin typeface="Times New Roman" pitchFamily="18" charset="0"/>
              </a:rPr>
              <a:t>-connected transformer primaries without flowing in the line wires. Therefore the flux is sinusoidal which results in sinusoidal voltages.</a:t>
            </a:r>
          </a:p>
          <a:p>
            <a:pPr algn="just" fontAlgn="base">
              <a:spcBef>
                <a:spcPct val="0"/>
              </a:spcBef>
              <a:spcAft>
                <a:spcPct val="0"/>
              </a:spcAft>
            </a:pPr>
            <a:r>
              <a:rPr lang="en-US" sz="2000" smtClean="0">
                <a:solidFill>
                  <a:srgbClr val="FF3300"/>
                </a:solidFill>
                <a:latin typeface="Times New Roman" pitchFamily="18" charset="0"/>
              </a:rPr>
              <a:t>2. No difficulty is experienced from the unbalanced loading as was the case in </a:t>
            </a:r>
            <a:r>
              <a:rPr lang="en-US" sz="2000" b="1" smtClean="0">
                <a:solidFill>
                  <a:srgbClr val="FF3300"/>
                </a:solidFill>
                <a:latin typeface="Times New Roman" pitchFamily="18" charset="0"/>
              </a:rPr>
              <a:t>Y-Y</a:t>
            </a:r>
            <a:r>
              <a:rPr lang="en-US" sz="2000" smtClean="0">
                <a:solidFill>
                  <a:srgbClr val="FF3300"/>
                </a:solidFill>
                <a:latin typeface="Times New Roman" pitchFamily="18" charset="0"/>
              </a:rPr>
              <a:t> connection. The three-phase voltages remain practically constant regardless of load imbalance.</a:t>
            </a:r>
          </a:p>
          <a:p>
            <a:pPr algn="just" fontAlgn="base">
              <a:spcBef>
                <a:spcPct val="0"/>
              </a:spcBef>
              <a:spcAft>
                <a:spcPct val="0"/>
              </a:spcAft>
            </a:pPr>
            <a:r>
              <a:rPr lang="en-US" sz="2000" smtClean="0">
                <a:solidFill>
                  <a:srgbClr val="0000FF"/>
                </a:solidFill>
                <a:latin typeface="Times New Roman" pitchFamily="18" charset="0"/>
              </a:rPr>
              <a:t>3. If one transformer becomes disabled, the system can continue to operate in open-delta or in </a:t>
            </a:r>
            <a:r>
              <a:rPr lang="en-US" sz="2000" b="1" smtClean="0">
                <a:solidFill>
                  <a:srgbClr val="0000FF"/>
                </a:solidFill>
                <a:latin typeface="Times New Roman" pitchFamily="18" charset="0"/>
              </a:rPr>
              <a:t>V-V</a:t>
            </a:r>
            <a:r>
              <a:rPr lang="en-US" sz="2000" smtClean="0">
                <a:solidFill>
                  <a:srgbClr val="0000FF"/>
                </a:solidFill>
                <a:latin typeface="Times New Roman" pitchFamily="18" charset="0"/>
              </a:rPr>
              <a:t> although with reduced available capacity.</a:t>
            </a:r>
          </a:p>
        </p:txBody>
      </p:sp>
    </p:spTree>
    <p:extLst>
      <p:ext uri="{BB962C8B-B14F-4D97-AF65-F5344CB8AC3E}">
        <p14:creationId xmlns:p14="http://schemas.microsoft.com/office/powerpoint/2010/main" val="2233986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9204">
                                            <p:txEl>
                                              <p:pRg st="0" end="0"/>
                                            </p:txEl>
                                          </p:spTgt>
                                        </p:tgtEl>
                                        <p:attrNameLst>
                                          <p:attrName>style.visibility</p:attrName>
                                        </p:attrNameLst>
                                      </p:cBhvr>
                                      <p:to>
                                        <p:strVal val="visible"/>
                                      </p:to>
                                    </p:set>
                                    <p:animEffect transition="in" filter="box(in)">
                                      <p:cBhvr>
                                        <p:cTn id="7" dur="500"/>
                                        <p:tgtEl>
                                          <p:spTgt spid="1792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9204">
                                            <p:txEl>
                                              <p:pRg st="1" end="1"/>
                                            </p:txEl>
                                          </p:spTgt>
                                        </p:tgtEl>
                                        <p:attrNameLst>
                                          <p:attrName>style.visibility</p:attrName>
                                        </p:attrNameLst>
                                      </p:cBhvr>
                                      <p:to>
                                        <p:strVal val="visible"/>
                                      </p:to>
                                    </p:set>
                                    <p:animEffect transition="in" filter="box(in)">
                                      <p:cBhvr>
                                        <p:cTn id="12" dur="500"/>
                                        <p:tgtEl>
                                          <p:spTgt spid="179204">
                                            <p:txEl>
                                              <p:pRg st="1" end="1"/>
                                            </p:txEl>
                                          </p:spTgt>
                                        </p:tgtEl>
                                      </p:cBhvr>
                                    </p:animEffect>
                                  </p:childTnLst>
                                </p:cTn>
                              </p:par>
                            </p:childTnLst>
                          </p:cTn>
                        </p:par>
                        <p:par>
                          <p:cTn id="13" fill="hold" nodeType="afterGroup">
                            <p:stCondLst>
                              <p:cond delay="500"/>
                            </p:stCondLst>
                            <p:childTnLst>
                              <p:par>
                                <p:cTn id="14" presetID="4" presetClass="entr" presetSubtype="16" fill="hold" nodeType="afterEffect">
                                  <p:stCondLst>
                                    <p:cond delay="0"/>
                                  </p:stCondLst>
                                  <p:childTnLst>
                                    <p:set>
                                      <p:cBhvr>
                                        <p:cTn id="15" dur="1" fill="hold">
                                          <p:stCondLst>
                                            <p:cond delay="0"/>
                                          </p:stCondLst>
                                        </p:cTn>
                                        <p:tgtEl>
                                          <p:spTgt spid="179203"/>
                                        </p:tgtEl>
                                        <p:attrNameLst>
                                          <p:attrName>style.visibility</p:attrName>
                                        </p:attrNameLst>
                                      </p:cBhvr>
                                      <p:to>
                                        <p:strVal val="visible"/>
                                      </p:to>
                                    </p:set>
                                    <p:animEffect transition="in" filter="box(in)">
                                      <p:cBhvr>
                                        <p:cTn id="16" dur="500"/>
                                        <p:tgtEl>
                                          <p:spTgt spid="1792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79205">
                                            <p:txEl>
                                              <p:pRg st="0" end="0"/>
                                            </p:txEl>
                                          </p:spTgt>
                                        </p:tgtEl>
                                        <p:attrNameLst>
                                          <p:attrName>style.visibility</p:attrName>
                                        </p:attrNameLst>
                                      </p:cBhvr>
                                      <p:to>
                                        <p:strVal val="visible"/>
                                      </p:to>
                                    </p:set>
                                    <p:animEffect transition="in" filter="box(in)">
                                      <p:cBhvr>
                                        <p:cTn id="21" dur="500"/>
                                        <p:tgtEl>
                                          <p:spTgt spid="179205">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79205">
                                            <p:txEl>
                                              <p:pRg st="1" end="1"/>
                                            </p:txEl>
                                          </p:spTgt>
                                        </p:tgtEl>
                                        <p:attrNameLst>
                                          <p:attrName>style.visibility</p:attrName>
                                        </p:attrNameLst>
                                      </p:cBhvr>
                                      <p:to>
                                        <p:strVal val="visible"/>
                                      </p:to>
                                    </p:set>
                                    <p:animEffect transition="in" filter="box(in)">
                                      <p:cBhvr>
                                        <p:cTn id="26" dur="500"/>
                                        <p:tgtEl>
                                          <p:spTgt spid="17920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79206">
                                            <p:txEl>
                                              <p:pRg st="0" end="0"/>
                                            </p:txEl>
                                          </p:spTgt>
                                        </p:tgtEl>
                                        <p:attrNameLst>
                                          <p:attrName>style.visibility</p:attrName>
                                        </p:attrNameLst>
                                      </p:cBhvr>
                                      <p:to>
                                        <p:strVal val="visible"/>
                                      </p:to>
                                    </p:set>
                                    <p:animEffect transition="in" filter="box(in)">
                                      <p:cBhvr>
                                        <p:cTn id="31" dur="500"/>
                                        <p:tgtEl>
                                          <p:spTgt spid="179206">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79206">
                                            <p:txEl>
                                              <p:pRg st="1" end="1"/>
                                            </p:txEl>
                                          </p:spTgt>
                                        </p:tgtEl>
                                        <p:attrNameLst>
                                          <p:attrName>style.visibility</p:attrName>
                                        </p:attrNameLst>
                                      </p:cBhvr>
                                      <p:to>
                                        <p:strVal val="visible"/>
                                      </p:to>
                                    </p:set>
                                    <p:animEffect transition="in" filter="box(in)">
                                      <p:cBhvr>
                                        <p:cTn id="36" dur="500"/>
                                        <p:tgtEl>
                                          <p:spTgt spid="179206">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79206">
                                            <p:txEl>
                                              <p:pRg st="2" end="2"/>
                                            </p:txEl>
                                          </p:spTgt>
                                        </p:tgtEl>
                                        <p:attrNameLst>
                                          <p:attrName>style.visibility</p:attrName>
                                        </p:attrNameLst>
                                      </p:cBhvr>
                                      <p:to>
                                        <p:strVal val="visible"/>
                                      </p:to>
                                    </p:set>
                                    <p:animEffect transition="in" filter="box(in)">
                                      <p:cBhvr>
                                        <p:cTn id="41" dur="500"/>
                                        <p:tgtEl>
                                          <p:spTgt spid="179206">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79206">
                                            <p:txEl>
                                              <p:pRg st="3" end="3"/>
                                            </p:txEl>
                                          </p:spTgt>
                                        </p:tgtEl>
                                        <p:attrNameLst>
                                          <p:attrName>style.visibility</p:attrName>
                                        </p:attrNameLst>
                                      </p:cBhvr>
                                      <p:to>
                                        <p:strVal val="visible"/>
                                      </p:to>
                                    </p:set>
                                    <p:animEffect transition="in" filter="box(in)">
                                      <p:cBhvr>
                                        <p:cTn id="46" dur="500"/>
                                        <p:tgtEl>
                                          <p:spTgt spid="1792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build="p"/>
      <p:bldP spid="179205" grpId="0" build="p"/>
      <p:bldP spid="17920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1905000" y="90488"/>
            <a:ext cx="5410200" cy="51911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smtClean="0">
                <a:solidFill>
                  <a:srgbClr val="FFFFFF"/>
                </a:solidFill>
                <a:latin typeface="Times New Roman" pitchFamily="18" charset="0"/>
              </a:rPr>
              <a:t>Wye-Delta or Y-</a:t>
            </a:r>
            <a:r>
              <a:rPr lang="en-US" sz="2800" b="1" smtClean="0">
                <a:solidFill>
                  <a:srgbClr val="FFFFFF"/>
                </a:solidFill>
                <a:latin typeface="Times New Roman" pitchFamily="18" charset="0"/>
                <a:sym typeface="Symbol" pitchFamily="18" charset="2"/>
              </a:rPr>
              <a:t></a:t>
            </a:r>
            <a:r>
              <a:rPr lang="en-US" sz="2800" b="1" smtClean="0">
                <a:solidFill>
                  <a:srgbClr val="FFFFFF"/>
                </a:solidFill>
                <a:latin typeface="Times New Roman" pitchFamily="18" charset="0"/>
              </a:rPr>
              <a:t> Connection</a:t>
            </a:r>
          </a:p>
        </p:txBody>
      </p:sp>
      <p:sp>
        <p:nvSpPr>
          <p:cNvPr id="180227" name="Text Box 3"/>
          <p:cNvSpPr txBox="1">
            <a:spLocks noChangeArrowheads="1"/>
          </p:cNvSpPr>
          <p:nvPr/>
        </p:nvSpPr>
        <p:spPr bwMode="auto">
          <a:xfrm>
            <a:off x="152400" y="809625"/>
            <a:ext cx="8839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400" smtClean="0">
                <a:solidFill>
                  <a:srgbClr val="FF3300"/>
                </a:solidFill>
                <a:latin typeface="Times New Roman" pitchFamily="18" charset="0"/>
              </a:rPr>
              <a:t>The main use of this connection is at the substation end of the transmission line where the voltage is to be stepped down.</a:t>
            </a:r>
          </a:p>
          <a:p>
            <a:pPr algn="just" fontAlgn="base">
              <a:spcBef>
                <a:spcPct val="0"/>
              </a:spcBef>
              <a:spcAft>
                <a:spcPct val="0"/>
              </a:spcAft>
            </a:pPr>
            <a:r>
              <a:rPr lang="en-US" sz="2400" smtClean="0">
                <a:solidFill>
                  <a:srgbClr val="0000FF"/>
                </a:solidFill>
                <a:latin typeface="Times New Roman" pitchFamily="18" charset="0"/>
              </a:rPr>
              <a:t>The primary windings is </a:t>
            </a:r>
            <a:r>
              <a:rPr lang="en-US" sz="2400" b="1" smtClean="0">
                <a:solidFill>
                  <a:srgbClr val="0000FF"/>
                </a:solidFill>
                <a:latin typeface="Times New Roman" pitchFamily="18" charset="0"/>
              </a:rPr>
              <a:t>Y</a:t>
            </a:r>
            <a:r>
              <a:rPr lang="en-US" sz="2400" smtClean="0">
                <a:solidFill>
                  <a:srgbClr val="0000FF"/>
                </a:solidFill>
                <a:latin typeface="Times New Roman" pitchFamily="18" charset="0"/>
              </a:rPr>
              <a:t>-connected with grounded neutral as shown in </a:t>
            </a:r>
            <a:r>
              <a:rPr lang="en-US" sz="2400" b="1" smtClean="0">
                <a:solidFill>
                  <a:srgbClr val="0000FF"/>
                </a:solidFill>
                <a:latin typeface="Times New Roman" pitchFamily="18" charset="0"/>
              </a:rPr>
              <a:t>Fig. 33.6</a:t>
            </a:r>
            <a:r>
              <a:rPr lang="en-US" sz="2400" smtClean="0">
                <a:solidFill>
                  <a:srgbClr val="0000FF"/>
                </a:solidFill>
                <a:latin typeface="Times New Roman" pitchFamily="18" charset="0"/>
              </a:rPr>
              <a:t>.</a:t>
            </a:r>
          </a:p>
        </p:txBody>
      </p:sp>
      <p:pic>
        <p:nvPicPr>
          <p:cNvPr id="180228" name="Picture 4" descr="Fig3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675" y="2514600"/>
            <a:ext cx="2651125" cy="4162425"/>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80229" name="Text Box 5"/>
          <p:cNvSpPr txBox="1">
            <a:spLocks noChangeArrowheads="1"/>
          </p:cNvSpPr>
          <p:nvPr/>
        </p:nvSpPr>
        <p:spPr bwMode="auto">
          <a:xfrm>
            <a:off x="152400" y="2717800"/>
            <a:ext cx="6019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400" smtClean="0">
                <a:solidFill>
                  <a:srgbClr val="FF3300"/>
                </a:solidFill>
                <a:latin typeface="Times New Roman" pitchFamily="18" charset="0"/>
              </a:rPr>
              <a:t>The ratio between the secondary and primary line voltage is 1/</a:t>
            </a:r>
            <a:r>
              <a:rPr lang="en-US" sz="2400" smtClean="0">
                <a:solidFill>
                  <a:srgbClr val="FF3300"/>
                </a:solidFill>
                <a:latin typeface="Times New Roman" pitchFamily="18" charset="0"/>
                <a:sym typeface="Symbol" pitchFamily="18" charset="2"/>
              </a:rPr>
              <a:t></a:t>
            </a:r>
            <a:r>
              <a:rPr lang="en-US" sz="2400" smtClean="0">
                <a:solidFill>
                  <a:srgbClr val="FF3300"/>
                </a:solidFill>
                <a:latin typeface="Times New Roman" pitchFamily="18" charset="0"/>
              </a:rPr>
              <a:t>3 times the transformation ratio of each transformer.</a:t>
            </a:r>
          </a:p>
          <a:p>
            <a:pPr algn="just" fontAlgn="base">
              <a:spcBef>
                <a:spcPct val="0"/>
              </a:spcBef>
              <a:spcAft>
                <a:spcPct val="0"/>
              </a:spcAft>
            </a:pPr>
            <a:r>
              <a:rPr lang="en-US" sz="2400" smtClean="0">
                <a:solidFill>
                  <a:srgbClr val="0000FF"/>
                </a:solidFill>
                <a:latin typeface="Times New Roman" pitchFamily="18" charset="0"/>
              </a:rPr>
              <a:t>There is a 30o shift between the primary and secondary line voltages which means that a </a:t>
            </a:r>
            <a:r>
              <a:rPr lang="en-US" sz="2400" b="1" smtClean="0">
                <a:solidFill>
                  <a:srgbClr val="0000FF"/>
                </a:solidFill>
                <a:latin typeface="Times New Roman" pitchFamily="18" charset="0"/>
              </a:rPr>
              <a:t>Y</a:t>
            </a:r>
            <a:r>
              <a:rPr lang="en-US" sz="2400" smtClean="0">
                <a:solidFill>
                  <a:srgbClr val="0000FF"/>
                </a:solidFill>
                <a:latin typeface="Times New Roman" pitchFamily="18" charset="0"/>
              </a:rPr>
              <a:t>-</a:t>
            </a:r>
            <a:r>
              <a:rPr lang="en-US" sz="2400" b="1" smtClean="0">
                <a:solidFill>
                  <a:srgbClr val="0000FF"/>
                </a:solidFill>
                <a:latin typeface="Times New Roman" pitchFamily="18" charset="0"/>
                <a:sym typeface="Symbol" pitchFamily="18" charset="2"/>
              </a:rPr>
              <a:t></a:t>
            </a:r>
            <a:r>
              <a:rPr lang="en-US" sz="2400" smtClean="0">
                <a:solidFill>
                  <a:srgbClr val="0000FF"/>
                </a:solidFill>
                <a:latin typeface="Times New Roman" pitchFamily="18" charset="0"/>
              </a:rPr>
              <a:t> transformer bank cannot be paralleled with either a </a:t>
            </a:r>
            <a:r>
              <a:rPr lang="en-US" sz="2400" b="1" smtClean="0">
                <a:solidFill>
                  <a:srgbClr val="0000FF"/>
                </a:solidFill>
                <a:latin typeface="Times New Roman" pitchFamily="18" charset="0"/>
              </a:rPr>
              <a:t>Y-Y</a:t>
            </a:r>
            <a:r>
              <a:rPr lang="en-US" sz="2400" smtClean="0">
                <a:solidFill>
                  <a:srgbClr val="0000FF"/>
                </a:solidFill>
                <a:latin typeface="Times New Roman" pitchFamily="18" charset="0"/>
              </a:rPr>
              <a:t> or a </a:t>
            </a:r>
            <a:r>
              <a:rPr lang="en-US" sz="2400" b="1" smtClean="0">
                <a:solidFill>
                  <a:srgbClr val="0000FF"/>
                </a:solidFill>
                <a:latin typeface="Times New Roman" pitchFamily="18" charset="0"/>
                <a:sym typeface="Symbol" pitchFamily="18" charset="2"/>
              </a:rPr>
              <a:t></a:t>
            </a:r>
            <a:r>
              <a:rPr lang="en-US" sz="2400" b="1" smtClean="0">
                <a:solidFill>
                  <a:srgbClr val="0000FF"/>
                </a:solidFill>
                <a:latin typeface="Times New Roman" pitchFamily="18" charset="0"/>
              </a:rPr>
              <a:t>-</a:t>
            </a:r>
            <a:r>
              <a:rPr lang="en-US" sz="2400" b="1" smtClean="0">
                <a:solidFill>
                  <a:srgbClr val="0000FF"/>
                </a:solidFill>
                <a:latin typeface="Times New Roman" pitchFamily="18" charset="0"/>
                <a:sym typeface="Symbol" pitchFamily="18" charset="2"/>
              </a:rPr>
              <a:t></a:t>
            </a:r>
            <a:r>
              <a:rPr lang="en-US" sz="2400" smtClean="0">
                <a:solidFill>
                  <a:srgbClr val="0000FF"/>
                </a:solidFill>
                <a:latin typeface="Times New Roman" pitchFamily="18" charset="0"/>
              </a:rPr>
              <a:t> bank.</a:t>
            </a:r>
          </a:p>
          <a:p>
            <a:pPr algn="just" fontAlgn="base">
              <a:spcBef>
                <a:spcPct val="0"/>
              </a:spcBef>
              <a:spcAft>
                <a:spcPct val="0"/>
              </a:spcAft>
            </a:pPr>
            <a:r>
              <a:rPr lang="en-US" sz="2400" smtClean="0">
                <a:solidFill>
                  <a:srgbClr val="FF3300"/>
                </a:solidFill>
                <a:latin typeface="Times New Roman" pitchFamily="18" charset="0"/>
              </a:rPr>
              <a:t>Also, third harmonic currents flows in the </a:t>
            </a:r>
            <a:r>
              <a:rPr lang="en-US" sz="2400" b="1" smtClean="0">
                <a:solidFill>
                  <a:srgbClr val="FF3300"/>
                </a:solidFill>
                <a:latin typeface="Times New Roman" pitchFamily="18" charset="0"/>
                <a:sym typeface="Symbol" pitchFamily="18" charset="2"/>
              </a:rPr>
              <a:t></a:t>
            </a:r>
            <a:r>
              <a:rPr lang="en-US" sz="2400" smtClean="0">
                <a:solidFill>
                  <a:srgbClr val="FF3300"/>
                </a:solidFill>
                <a:latin typeface="Times New Roman" pitchFamily="18" charset="0"/>
              </a:rPr>
              <a:t> to provide a sinusoidal flux.</a:t>
            </a:r>
          </a:p>
        </p:txBody>
      </p:sp>
    </p:spTree>
    <p:extLst>
      <p:ext uri="{BB962C8B-B14F-4D97-AF65-F5344CB8AC3E}">
        <p14:creationId xmlns:p14="http://schemas.microsoft.com/office/powerpoint/2010/main" val="3291678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box(in)">
                                      <p:cBhvr>
                                        <p:cTn id="7" dur="500"/>
                                        <p:tgtEl>
                                          <p:spTgt spid="180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0227">
                                            <p:txEl>
                                              <p:pRg st="1" end="1"/>
                                            </p:txEl>
                                          </p:spTgt>
                                        </p:tgtEl>
                                        <p:attrNameLst>
                                          <p:attrName>style.visibility</p:attrName>
                                        </p:attrNameLst>
                                      </p:cBhvr>
                                      <p:to>
                                        <p:strVal val="visible"/>
                                      </p:to>
                                    </p:set>
                                    <p:animEffect transition="in" filter="box(in)">
                                      <p:cBhvr>
                                        <p:cTn id="12" dur="500"/>
                                        <p:tgtEl>
                                          <p:spTgt spid="180227">
                                            <p:txEl>
                                              <p:pRg st="1" end="1"/>
                                            </p:txEl>
                                          </p:spTgt>
                                        </p:tgtEl>
                                      </p:cBhvr>
                                    </p:animEffect>
                                  </p:childTnLst>
                                </p:cTn>
                              </p:par>
                            </p:childTnLst>
                          </p:cTn>
                        </p:par>
                        <p:par>
                          <p:cTn id="13" fill="hold" nodeType="afterGroup">
                            <p:stCondLst>
                              <p:cond delay="500"/>
                            </p:stCondLst>
                            <p:childTnLst>
                              <p:par>
                                <p:cTn id="14" presetID="4" presetClass="entr" presetSubtype="16" fill="hold" nodeType="afterEffect">
                                  <p:stCondLst>
                                    <p:cond delay="0"/>
                                  </p:stCondLst>
                                  <p:childTnLst>
                                    <p:set>
                                      <p:cBhvr>
                                        <p:cTn id="15" dur="1" fill="hold">
                                          <p:stCondLst>
                                            <p:cond delay="0"/>
                                          </p:stCondLst>
                                        </p:cTn>
                                        <p:tgtEl>
                                          <p:spTgt spid="180228"/>
                                        </p:tgtEl>
                                        <p:attrNameLst>
                                          <p:attrName>style.visibility</p:attrName>
                                        </p:attrNameLst>
                                      </p:cBhvr>
                                      <p:to>
                                        <p:strVal val="visible"/>
                                      </p:to>
                                    </p:set>
                                    <p:animEffect transition="in" filter="box(in)">
                                      <p:cBhvr>
                                        <p:cTn id="16" dur="500"/>
                                        <p:tgtEl>
                                          <p:spTgt spid="1802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80229">
                                            <p:txEl>
                                              <p:pRg st="0" end="0"/>
                                            </p:txEl>
                                          </p:spTgt>
                                        </p:tgtEl>
                                        <p:attrNameLst>
                                          <p:attrName>style.visibility</p:attrName>
                                        </p:attrNameLst>
                                      </p:cBhvr>
                                      <p:to>
                                        <p:strVal val="visible"/>
                                      </p:to>
                                    </p:set>
                                    <p:animEffect transition="in" filter="box(in)">
                                      <p:cBhvr>
                                        <p:cTn id="21" dur="500"/>
                                        <p:tgtEl>
                                          <p:spTgt spid="180229">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80229">
                                            <p:txEl>
                                              <p:pRg st="1" end="1"/>
                                            </p:txEl>
                                          </p:spTgt>
                                        </p:tgtEl>
                                        <p:attrNameLst>
                                          <p:attrName>style.visibility</p:attrName>
                                        </p:attrNameLst>
                                      </p:cBhvr>
                                      <p:to>
                                        <p:strVal val="visible"/>
                                      </p:to>
                                    </p:set>
                                    <p:animEffect transition="in" filter="box(in)">
                                      <p:cBhvr>
                                        <p:cTn id="26" dur="500"/>
                                        <p:tgtEl>
                                          <p:spTgt spid="180229">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80229">
                                            <p:txEl>
                                              <p:pRg st="2" end="2"/>
                                            </p:txEl>
                                          </p:spTgt>
                                        </p:tgtEl>
                                        <p:attrNameLst>
                                          <p:attrName>style.visibility</p:attrName>
                                        </p:attrNameLst>
                                      </p:cBhvr>
                                      <p:to>
                                        <p:strVal val="visible"/>
                                      </p:to>
                                    </p:set>
                                    <p:animEffect transition="in" filter="box(in)">
                                      <p:cBhvr>
                                        <p:cTn id="31" dur="500"/>
                                        <p:tgtEl>
                                          <p:spTgt spid="1802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P spid="18022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1828800" y="90488"/>
            <a:ext cx="5257800" cy="51911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smtClean="0">
                <a:solidFill>
                  <a:srgbClr val="FFFFFF"/>
                </a:solidFill>
                <a:latin typeface="Times New Roman" pitchFamily="18" charset="0"/>
              </a:rPr>
              <a:t>Delta-Wye or </a:t>
            </a:r>
            <a:r>
              <a:rPr lang="en-US" sz="2800" b="1" smtClean="0">
                <a:solidFill>
                  <a:srgbClr val="FFFFFF"/>
                </a:solidFill>
                <a:latin typeface="Times New Roman" pitchFamily="18" charset="0"/>
                <a:sym typeface="Symbol" pitchFamily="18" charset="2"/>
              </a:rPr>
              <a:t></a:t>
            </a:r>
            <a:r>
              <a:rPr lang="en-US" sz="2800" b="1" smtClean="0">
                <a:solidFill>
                  <a:srgbClr val="FFFFFF"/>
                </a:solidFill>
                <a:latin typeface="Times New Roman" pitchFamily="18" charset="0"/>
              </a:rPr>
              <a:t>-Y Connection</a:t>
            </a:r>
          </a:p>
        </p:txBody>
      </p:sp>
      <p:sp>
        <p:nvSpPr>
          <p:cNvPr id="181251" name="Text Box 3"/>
          <p:cNvSpPr txBox="1">
            <a:spLocks noChangeArrowheads="1"/>
          </p:cNvSpPr>
          <p:nvPr/>
        </p:nvSpPr>
        <p:spPr bwMode="auto">
          <a:xfrm>
            <a:off x="76200" y="609600"/>
            <a:ext cx="6172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400" smtClean="0">
                <a:solidFill>
                  <a:srgbClr val="FF3300"/>
                </a:solidFill>
                <a:latin typeface="Times New Roman" pitchFamily="18" charset="0"/>
              </a:rPr>
              <a:t>This connection is generally employed where it is necessary to step up the voltage as for example, at the beginning of high tension transmission system.</a:t>
            </a:r>
          </a:p>
          <a:p>
            <a:pPr algn="just" fontAlgn="base">
              <a:spcBef>
                <a:spcPct val="0"/>
              </a:spcBef>
              <a:spcAft>
                <a:spcPct val="0"/>
              </a:spcAft>
            </a:pPr>
            <a:r>
              <a:rPr lang="en-US" sz="2400" smtClean="0">
                <a:solidFill>
                  <a:srgbClr val="0000FF"/>
                </a:solidFill>
                <a:latin typeface="Times New Roman" pitchFamily="18" charset="0"/>
              </a:rPr>
              <a:t>The connection is shown in </a:t>
            </a:r>
            <a:r>
              <a:rPr lang="en-US" sz="2400" b="1" smtClean="0">
                <a:solidFill>
                  <a:srgbClr val="0000FF"/>
                </a:solidFill>
                <a:latin typeface="Times New Roman" pitchFamily="18" charset="0"/>
              </a:rPr>
              <a:t>Fig. 31.7</a:t>
            </a:r>
            <a:r>
              <a:rPr lang="en-US" sz="2400" smtClean="0">
                <a:solidFill>
                  <a:srgbClr val="0000FF"/>
                </a:solidFill>
                <a:latin typeface="Times New Roman" pitchFamily="18" charset="0"/>
              </a:rPr>
              <a:t>.</a:t>
            </a:r>
          </a:p>
        </p:txBody>
      </p:sp>
      <p:grpSp>
        <p:nvGrpSpPr>
          <p:cNvPr id="181252" name="Group 4"/>
          <p:cNvGrpSpPr>
            <a:grpSpLocks/>
          </p:cNvGrpSpPr>
          <p:nvPr/>
        </p:nvGrpSpPr>
        <p:grpSpPr bwMode="auto">
          <a:xfrm>
            <a:off x="6324600" y="685800"/>
            <a:ext cx="2667000" cy="4800600"/>
            <a:chOff x="3552" y="1056"/>
            <a:chExt cx="1680" cy="3024"/>
          </a:xfrm>
        </p:grpSpPr>
        <p:pic>
          <p:nvPicPr>
            <p:cNvPr id="1812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 y="1104"/>
              <a:ext cx="1668" cy="2112"/>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Fig3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 y="3312"/>
              <a:ext cx="1212" cy="768"/>
            </a:xfrm>
            <a:prstGeom prst="rect">
              <a:avLst/>
            </a:prstGeom>
            <a:noFill/>
            <a:extLst>
              <a:ext uri="{909E8E84-426E-40DD-AFC4-6F175D3DCCD1}">
                <a14:hiddenFill xmlns:a14="http://schemas.microsoft.com/office/drawing/2010/main">
                  <a:solidFill>
                    <a:srgbClr val="FFFFFF"/>
                  </a:solidFill>
                </a14:hiddenFill>
              </a:ext>
            </a:extLst>
          </p:spPr>
        </p:pic>
        <p:sp>
          <p:nvSpPr>
            <p:cNvPr id="181255" name="Rectangle 7"/>
            <p:cNvSpPr>
              <a:spLocks noChangeArrowheads="1"/>
            </p:cNvSpPr>
            <p:nvPr/>
          </p:nvSpPr>
          <p:spPr bwMode="auto">
            <a:xfrm>
              <a:off x="3552" y="1056"/>
              <a:ext cx="1680" cy="3024"/>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000000"/>
                </a:solidFill>
                <a:latin typeface="Times New Roman" pitchFamily="18" charset="0"/>
              </a:endParaRPr>
            </a:p>
          </p:txBody>
        </p:sp>
      </p:grpSp>
      <p:sp>
        <p:nvSpPr>
          <p:cNvPr id="181256" name="Text Box 8"/>
          <p:cNvSpPr txBox="1">
            <a:spLocks noChangeArrowheads="1"/>
          </p:cNvSpPr>
          <p:nvPr/>
        </p:nvSpPr>
        <p:spPr bwMode="auto">
          <a:xfrm>
            <a:off x="152400" y="2667000"/>
            <a:ext cx="6019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400" smtClean="0">
                <a:solidFill>
                  <a:srgbClr val="FF3300"/>
                </a:solidFill>
                <a:latin typeface="Times New Roman" pitchFamily="18" charset="0"/>
              </a:rPr>
              <a:t>In this connection, the primary and secondary line voltages and line currents are out of phase with each other by 30</a:t>
            </a:r>
            <a:r>
              <a:rPr lang="en-US" sz="2400" baseline="30000" smtClean="0">
                <a:solidFill>
                  <a:srgbClr val="FF3300"/>
                </a:solidFill>
                <a:latin typeface="Times New Roman" pitchFamily="18" charset="0"/>
              </a:rPr>
              <a:t>o</a:t>
            </a:r>
            <a:r>
              <a:rPr lang="en-US" sz="2400" smtClean="0">
                <a:solidFill>
                  <a:srgbClr val="FF3300"/>
                </a:solidFill>
                <a:latin typeface="Times New Roman" pitchFamily="18" charset="0"/>
              </a:rPr>
              <a:t>.</a:t>
            </a:r>
          </a:p>
          <a:p>
            <a:pPr algn="just" fontAlgn="base">
              <a:spcBef>
                <a:spcPct val="50000"/>
              </a:spcBef>
              <a:spcAft>
                <a:spcPct val="0"/>
              </a:spcAft>
            </a:pPr>
            <a:r>
              <a:rPr lang="en-US" sz="2400" smtClean="0">
                <a:solidFill>
                  <a:srgbClr val="0000FF"/>
                </a:solidFill>
                <a:latin typeface="Times New Roman" pitchFamily="18" charset="0"/>
              </a:rPr>
              <a:t>Because of this 30</a:t>
            </a:r>
            <a:r>
              <a:rPr lang="en-US" sz="2400" baseline="30000" smtClean="0">
                <a:solidFill>
                  <a:srgbClr val="0000FF"/>
                </a:solidFill>
                <a:latin typeface="Times New Roman" pitchFamily="18" charset="0"/>
              </a:rPr>
              <a:t>o</a:t>
            </a:r>
            <a:r>
              <a:rPr lang="en-US" sz="2400" smtClean="0">
                <a:solidFill>
                  <a:srgbClr val="0000FF"/>
                </a:solidFill>
                <a:latin typeface="Times New Roman" pitchFamily="18" charset="0"/>
              </a:rPr>
              <a:t> shift, it is impossible to parallel such a bank with a </a:t>
            </a:r>
            <a:r>
              <a:rPr lang="en-US" sz="2400" b="1" smtClean="0">
                <a:solidFill>
                  <a:srgbClr val="0000FF"/>
                </a:solidFill>
                <a:latin typeface="Times New Roman" pitchFamily="18" charset="0"/>
                <a:sym typeface="Symbol" pitchFamily="18" charset="2"/>
              </a:rPr>
              <a:t></a:t>
            </a:r>
            <a:r>
              <a:rPr lang="en-US" sz="2400" b="1" smtClean="0">
                <a:solidFill>
                  <a:srgbClr val="0000FF"/>
                </a:solidFill>
                <a:latin typeface="Times New Roman" pitchFamily="18" charset="0"/>
              </a:rPr>
              <a:t>-</a:t>
            </a:r>
            <a:r>
              <a:rPr lang="en-US" sz="2400" b="1" smtClean="0">
                <a:solidFill>
                  <a:srgbClr val="0000FF"/>
                </a:solidFill>
                <a:latin typeface="Times New Roman" pitchFamily="18" charset="0"/>
                <a:sym typeface="Symbol" pitchFamily="18" charset="2"/>
              </a:rPr>
              <a:t></a:t>
            </a:r>
            <a:r>
              <a:rPr lang="en-US" sz="2400" b="1" smtClean="0">
                <a:solidFill>
                  <a:srgbClr val="0000FF"/>
                </a:solidFill>
                <a:latin typeface="Times New Roman" pitchFamily="18" charset="0"/>
              </a:rPr>
              <a:t> </a:t>
            </a:r>
            <a:r>
              <a:rPr lang="en-US" sz="2400" smtClean="0">
                <a:solidFill>
                  <a:srgbClr val="0000FF"/>
                </a:solidFill>
                <a:latin typeface="Times New Roman" pitchFamily="18" charset="0"/>
              </a:rPr>
              <a:t>or</a:t>
            </a:r>
            <a:r>
              <a:rPr lang="en-US" sz="2400" b="1" smtClean="0">
                <a:solidFill>
                  <a:srgbClr val="0000FF"/>
                </a:solidFill>
                <a:latin typeface="Times New Roman" pitchFamily="18" charset="0"/>
              </a:rPr>
              <a:t> Y-Y</a:t>
            </a:r>
            <a:r>
              <a:rPr lang="en-US" sz="2400" smtClean="0">
                <a:solidFill>
                  <a:srgbClr val="0000FF"/>
                </a:solidFill>
                <a:latin typeface="Times New Roman" pitchFamily="18" charset="0"/>
              </a:rPr>
              <a:t> bank of transformers even though the voltage ratios are correctly adjusted.</a:t>
            </a:r>
          </a:p>
          <a:p>
            <a:pPr algn="just" fontAlgn="base">
              <a:spcBef>
                <a:spcPct val="50000"/>
              </a:spcBef>
              <a:spcAft>
                <a:spcPct val="0"/>
              </a:spcAft>
            </a:pPr>
            <a:r>
              <a:rPr lang="en-US" sz="2400" smtClean="0">
                <a:solidFill>
                  <a:srgbClr val="FF3300"/>
                </a:solidFill>
                <a:latin typeface="Times New Roman" pitchFamily="18" charset="0"/>
              </a:rPr>
              <a:t>The ratio of secondary to primary voltage is </a:t>
            </a:r>
            <a:r>
              <a:rPr lang="en-US" sz="2400" smtClean="0">
                <a:solidFill>
                  <a:srgbClr val="FF3300"/>
                </a:solidFill>
                <a:latin typeface="Times New Roman" pitchFamily="18" charset="0"/>
                <a:sym typeface="Symbol" pitchFamily="18" charset="2"/>
              </a:rPr>
              <a:t></a:t>
            </a:r>
            <a:r>
              <a:rPr lang="en-US" sz="2400" smtClean="0">
                <a:solidFill>
                  <a:srgbClr val="FF3300"/>
                </a:solidFill>
                <a:latin typeface="Times New Roman" pitchFamily="18" charset="0"/>
              </a:rPr>
              <a:t>3 time the transformation ratio of each transformer.</a:t>
            </a:r>
          </a:p>
        </p:txBody>
      </p:sp>
    </p:spTree>
    <p:extLst>
      <p:ext uri="{BB962C8B-B14F-4D97-AF65-F5344CB8AC3E}">
        <p14:creationId xmlns:p14="http://schemas.microsoft.com/office/powerpoint/2010/main" val="3053911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box(in)">
                                      <p:cBhvr>
                                        <p:cTn id="7" dur="500"/>
                                        <p:tgtEl>
                                          <p:spTgt spid="181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1251">
                                            <p:txEl>
                                              <p:pRg st="1" end="1"/>
                                            </p:txEl>
                                          </p:spTgt>
                                        </p:tgtEl>
                                        <p:attrNameLst>
                                          <p:attrName>style.visibility</p:attrName>
                                        </p:attrNameLst>
                                      </p:cBhvr>
                                      <p:to>
                                        <p:strVal val="visible"/>
                                      </p:to>
                                    </p:set>
                                    <p:animEffect transition="in" filter="box(in)">
                                      <p:cBhvr>
                                        <p:cTn id="12" dur="500"/>
                                        <p:tgtEl>
                                          <p:spTgt spid="181251">
                                            <p:txEl>
                                              <p:pRg st="1" end="1"/>
                                            </p:txEl>
                                          </p:spTgt>
                                        </p:tgtEl>
                                      </p:cBhvr>
                                    </p:animEffect>
                                  </p:childTnLst>
                                </p:cTn>
                              </p:par>
                            </p:childTnLst>
                          </p:cTn>
                        </p:par>
                        <p:par>
                          <p:cTn id="13" fill="hold" nodeType="afterGroup">
                            <p:stCondLst>
                              <p:cond delay="500"/>
                            </p:stCondLst>
                            <p:childTnLst>
                              <p:par>
                                <p:cTn id="14" presetID="4" presetClass="entr" presetSubtype="16" fill="hold" nodeType="afterEffect">
                                  <p:stCondLst>
                                    <p:cond delay="0"/>
                                  </p:stCondLst>
                                  <p:childTnLst>
                                    <p:set>
                                      <p:cBhvr>
                                        <p:cTn id="15" dur="1" fill="hold">
                                          <p:stCondLst>
                                            <p:cond delay="0"/>
                                          </p:stCondLst>
                                        </p:cTn>
                                        <p:tgtEl>
                                          <p:spTgt spid="181252"/>
                                        </p:tgtEl>
                                        <p:attrNameLst>
                                          <p:attrName>style.visibility</p:attrName>
                                        </p:attrNameLst>
                                      </p:cBhvr>
                                      <p:to>
                                        <p:strVal val="visible"/>
                                      </p:to>
                                    </p:set>
                                    <p:animEffect transition="in" filter="box(in)">
                                      <p:cBhvr>
                                        <p:cTn id="16" dur="500"/>
                                        <p:tgtEl>
                                          <p:spTgt spid="1812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81256">
                                            <p:txEl>
                                              <p:pRg st="0" end="0"/>
                                            </p:txEl>
                                          </p:spTgt>
                                        </p:tgtEl>
                                        <p:attrNameLst>
                                          <p:attrName>style.visibility</p:attrName>
                                        </p:attrNameLst>
                                      </p:cBhvr>
                                      <p:to>
                                        <p:strVal val="visible"/>
                                      </p:to>
                                    </p:set>
                                    <p:animEffect transition="in" filter="box(in)">
                                      <p:cBhvr>
                                        <p:cTn id="21" dur="500"/>
                                        <p:tgtEl>
                                          <p:spTgt spid="181256">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81256">
                                            <p:txEl>
                                              <p:pRg st="1" end="1"/>
                                            </p:txEl>
                                          </p:spTgt>
                                        </p:tgtEl>
                                        <p:attrNameLst>
                                          <p:attrName>style.visibility</p:attrName>
                                        </p:attrNameLst>
                                      </p:cBhvr>
                                      <p:to>
                                        <p:strVal val="visible"/>
                                      </p:to>
                                    </p:set>
                                    <p:animEffect transition="in" filter="box(in)">
                                      <p:cBhvr>
                                        <p:cTn id="26" dur="500"/>
                                        <p:tgtEl>
                                          <p:spTgt spid="181256">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81256">
                                            <p:txEl>
                                              <p:pRg st="2" end="2"/>
                                            </p:txEl>
                                          </p:spTgt>
                                        </p:tgtEl>
                                        <p:attrNameLst>
                                          <p:attrName>style.visibility</p:attrName>
                                        </p:attrNameLst>
                                      </p:cBhvr>
                                      <p:to>
                                        <p:strVal val="visible"/>
                                      </p:to>
                                    </p:set>
                                    <p:animEffect transition="in" filter="box(in)">
                                      <p:cBhvr>
                                        <p:cTn id="31" dur="500"/>
                                        <p:tgtEl>
                                          <p:spTgt spid="1812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P spid="18125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181548" y="334962"/>
            <a:ext cx="8962452" cy="7083991"/>
          </a:xfrm>
          <a:prstGeom prst="rect">
            <a:avLst/>
          </a:prstGeom>
        </p:spPr>
        <p:txBody>
          <a:bodyPr wrap="square">
            <a:spAutoFit/>
          </a:bodyPr>
          <a:lstStyle/>
          <a:p>
            <a:r>
              <a:rPr lang="en-US" sz="3200" dirty="0">
                <a:solidFill>
                  <a:srgbClr val="002060"/>
                </a:solidFill>
                <a:ea typeface="Calibri"/>
                <a:cs typeface="Times New Roman"/>
              </a:rPr>
              <a:t>7</a:t>
            </a:r>
            <a:r>
              <a:rPr lang="en-US" sz="3200" dirty="0" smtClean="0">
                <a:solidFill>
                  <a:srgbClr val="002060"/>
                </a:solidFill>
                <a:ea typeface="Calibri"/>
                <a:cs typeface="Times New Roman"/>
              </a:rPr>
              <a:t>.4 </a:t>
            </a:r>
            <a:r>
              <a:rPr lang="en-US" sz="3200" dirty="0" err="1"/>
              <a:t>ওপেন</a:t>
            </a:r>
            <a:r>
              <a:rPr lang="en-US" sz="3200" dirty="0"/>
              <a:t> </a:t>
            </a:r>
            <a:r>
              <a:rPr lang="en-US" sz="3200" dirty="0" err="1"/>
              <a:t>ডেল্টা</a:t>
            </a:r>
            <a:r>
              <a:rPr lang="en-US" sz="3200" dirty="0"/>
              <a:t> (VV) </a:t>
            </a:r>
            <a:r>
              <a:rPr lang="en-US" sz="3200" dirty="0" err="1"/>
              <a:t>সংযোগ</a:t>
            </a:r>
            <a:endParaRPr lang="en-US" sz="3200" dirty="0"/>
          </a:p>
          <a:p>
            <a:pPr>
              <a:lnSpc>
                <a:spcPct val="115000"/>
              </a:lnSpc>
              <a:spcAft>
                <a:spcPts val="1000"/>
              </a:spcAft>
            </a:pPr>
            <a:r>
              <a:rPr lang="en-US" sz="2800" dirty="0" smtClean="0">
                <a:solidFill>
                  <a:prstClr val="black"/>
                </a:solidFill>
                <a:latin typeface="SumeshwariMJ" pitchFamily="2" charset="0"/>
                <a:cs typeface="SumeshwariMJ" pitchFamily="2" charset="0"/>
              </a:rPr>
              <a:t>  </a:t>
            </a:r>
            <a:r>
              <a:rPr lang="en-US" sz="3200" dirty="0" err="1"/>
              <a:t>দুই</a:t>
            </a:r>
            <a:r>
              <a:rPr lang="en-US" sz="3200" dirty="0"/>
              <a:t> </a:t>
            </a:r>
            <a:r>
              <a:rPr lang="en-US" sz="3200" u="sng" dirty="0" err="1">
                <a:hlinkClick r:id="rId2"/>
              </a:rPr>
              <a:t>ট্রান্সফরমার</a:t>
            </a:r>
            <a:r>
              <a:rPr lang="en-US" sz="3200" dirty="0"/>
              <a:t> </a:t>
            </a:r>
            <a:r>
              <a:rPr lang="en-US" sz="3200" dirty="0" err="1"/>
              <a:t>ব্যবহার</a:t>
            </a:r>
            <a:r>
              <a:rPr lang="en-US" sz="3200" dirty="0"/>
              <a:t> </a:t>
            </a:r>
            <a:r>
              <a:rPr lang="en-US" sz="3200" dirty="0" err="1"/>
              <a:t>করা</a:t>
            </a:r>
            <a:r>
              <a:rPr lang="en-US" sz="3200" dirty="0"/>
              <a:t> </a:t>
            </a:r>
            <a:r>
              <a:rPr lang="en-US" sz="3200" dirty="0" err="1"/>
              <a:t>হয</a:t>
            </a:r>
            <a:r>
              <a:rPr lang="en-US" sz="3200" dirty="0"/>
              <a:t>় </a:t>
            </a:r>
            <a:r>
              <a:rPr lang="en-US" sz="3200" dirty="0" err="1"/>
              <a:t>এবং</a:t>
            </a:r>
            <a:r>
              <a:rPr lang="en-US" sz="3200" dirty="0"/>
              <a:t> </a:t>
            </a:r>
            <a:r>
              <a:rPr lang="en-US" sz="3200" dirty="0" err="1"/>
              <a:t>নিচের</a:t>
            </a:r>
            <a:r>
              <a:rPr lang="en-US" sz="3200" dirty="0"/>
              <a:t> </a:t>
            </a:r>
            <a:r>
              <a:rPr lang="en-US" sz="3200" dirty="0" err="1"/>
              <a:t>চিত্রে</a:t>
            </a:r>
            <a:r>
              <a:rPr lang="en-US" sz="3200" dirty="0"/>
              <a:t> </a:t>
            </a:r>
            <a:r>
              <a:rPr lang="en-US" sz="3200" dirty="0" err="1"/>
              <a:t>দেখানো</a:t>
            </a:r>
            <a:r>
              <a:rPr lang="en-US" sz="3200" dirty="0"/>
              <a:t> </a:t>
            </a:r>
            <a:r>
              <a:rPr lang="en-US" sz="3200" dirty="0" err="1"/>
              <a:t>হয়েছে</a:t>
            </a:r>
            <a:r>
              <a:rPr lang="en-US" sz="3200" dirty="0"/>
              <a:t> </a:t>
            </a:r>
            <a:r>
              <a:rPr lang="en-US" sz="3200" dirty="0" err="1"/>
              <a:t>প্রাথমিক</a:t>
            </a:r>
            <a:r>
              <a:rPr lang="en-US" sz="3200" dirty="0"/>
              <a:t> ও </a:t>
            </a:r>
            <a:r>
              <a:rPr lang="en-US" sz="3200" dirty="0" err="1"/>
              <a:t>সংযোগ</a:t>
            </a:r>
            <a:r>
              <a:rPr lang="en-US" sz="3200" dirty="0"/>
              <a:t> </a:t>
            </a:r>
            <a:r>
              <a:rPr lang="en-US" sz="3200" dirty="0" err="1"/>
              <a:t>তৈরি</a:t>
            </a:r>
            <a:r>
              <a:rPr lang="en-US" sz="3200" dirty="0"/>
              <a:t> </a:t>
            </a:r>
            <a:r>
              <a:rPr lang="en-US" sz="3200" dirty="0" err="1"/>
              <a:t>হয</a:t>
            </a:r>
            <a:r>
              <a:rPr lang="en-US" sz="3200" dirty="0"/>
              <a:t>়. Δ-Δ </a:t>
            </a:r>
            <a:r>
              <a:rPr lang="en-US" sz="3200" dirty="0" err="1"/>
              <a:t>ব্যাংকে</a:t>
            </a:r>
            <a:r>
              <a:rPr lang="en-US" sz="3200" dirty="0"/>
              <a:t> </a:t>
            </a:r>
            <a:r>
              <a:rPr lang="en-US" sz="3200" dirty="0" err="1"/>
              <a:t>ট্রান্সফরমার</a:t>
            </a:r>
            <a:r>
              <a:rPr lang="en-US" sz="3200" dirty="0"/>
              <a:t> </a:t>
            </a:r>
            <a:r>
              <a:rPr lang="en-US" sz="3200" dirty="0" err="1"/>
              <a:t>এক</a:t>
            </a:r>
            <a:r>
              <a:rPr lang="en-US" sz="3200" dirty="0"/>
              <a:t> </a:t>
            </a:r>
            <a:r>
              <a:rPr lang="en-US" sz="3200" dirty="0" err="1"/>
              <a:t>অক্ষম</a:t>
            </a:r>
            <a:r>
              <a:rPr lang="en-US" sz="3200" dirty="0"/>
              <a:t> </a:t>
            </a:r>
            <a:r>
              <a:rPr lang="en-US" sz="3200" dirty="0" err="1"/>
              <a:t>হয</a:t>
            </a:r>
            <a:r>
              <a:rPr lang="en-US" sz="3200" dirty="0"/>
              <a:t>় </a:t>
            </a:r>
            <a:r>
              <a:rPr lang="en-US" sz="3200" dirty="0" err="1"/>
              <a:t>এবং</a:t>
            </a:r>
            <a:r>
              <a:rPr lang="en-US" sz="3200" dirty="0"/>
              <a:t> </a:t>
            </a:r>
            <a:r>
              <a:rPr lang="en-US" sz="3200" dirty="0" err="1"/>
              <a:t>সেবা</a:t>
            </a:r>
            <a:r>
              <a:rPr lang="en-US" sz="3200" dirty="0"/>
              <a:t> </a:t>
            </a:r>
            <a:r>
              <a:rPr lang="en-US" sz="3200" dirty="0" err="1"/>
              <a:t>ত্রুটিপূর্ণ</a:t>
            </a:r>
            <a:r>
              <a:rPr lang="en-US" sz="3200" dirty="0"/>
              <a:t> </a:t>
            </a:r>
            <a:r>
              <a:rPr lang="en-US" sz="3200" dirty="0" err="1"/>
              <a:t>ট্রান্সফরমার</a:t>
            </a:r>
            <a:r>
              <a:rPr lang="en-US" sz="3200" dirty="0"/>
              <a:t> </a:t>
            </a:r>
            <a:r>
              <a:rPr lang="en-US" sz="3200" dirty="0" err="1"/>
              <a:t>মেরামত</a:t>
            </a:r>
            <a:r>
              <a:rPr lang="en-US" sz="3200" dirty="0"/>
              <a:t> </a:t>
            </a:r>
            <a:r>
              <a:rPr lang="en-US" sz="3200" dirty="0" err="1"/>
              <a:t>বা</a:t>
            </a:r>
            <a:r>
              <a:rPr lang="en-US" sz="3200" dirty="0"/>
              <a:t> </a:t>
            </a:r>
            <a:r>
              <a:rPr lang="en-US" sz="3200" dirty="0" err="1"/>
              <a:t>প্রতিস্থাপন</a:t>
            </a:r>
            <a:r>
              <a:rPr lang="en-US" sz="3200" dirty="0"/>
              <a:t> </a:t>
            </a:r>
            <a:r>
              <a:rPr lang="en-US" sz="3200" dirty="0" err="1"/>
              <a:t>না</a:t>
            </a:r>
            <a:r>
              <a:rPr lang="en-US" sz="3200" dirty="0"/>
              <a:t> </a:t>
            </a:r>
            <a:r>
              <a:rPr lang="en-US" sz="3200" dirty="0" err="1"/>
              <a:t>হওয়া</a:t>
            </a:r>
            <a:r>
              <a:rPr lang="en-US" sz="3200" dirty="0"/>
              <a:t> </a:t>
            </a:r>
            <a:r>
              <a:rPr lang="en-US" sz="3200" dirty="0" err="1"/>
              <a:t>পর্যন্ত</a:t>
            </a:r>
            <a:r>
              <a:rPr lang="en-US" sz="3200" dirty="0"/>
              <a:t> </a:t>
            </a:r>
            <a:r>
              <a:rPr lang="en-US" sz="3200" dirty="0" err="1"/>
              <a:t>অব্যাহত</a:t>
            </a:r>
            <a:r>
              <a:rPr lang="en-US" sz="3200" dirty="0"/>
              <a:t> </a:t>
            </a:r>
            <a:r>
              <a:rPr lang="en-US" sz="3200" dirty="0" err="1"/>
              <a:t>করা</a:t>
            </a:r>
            <a:r>
              <a:rPr lang="en-US" sz="3200" dirty="0"/>
              <a:t> </a:t>
            </a:r>
            <a:r>
              <a:rPr lang="en-US" sz="3200" dirty="0" err="1"/>
              <a:t>হয</a:t>
            </a:r>
            <a:r>
              <a:rPr lang="en-US" sz="3200" dirty="0"/>
              <a:t>় </a:t>
            </a:r>
            <a:r>
              <a:rPr lang="en-US" sz="3200" dirty="0" err="1"/>
              <a:t>যখন</a:t>
            </a:r>
            <a:r>
              <a:rPr lang="en-US" sz="3200" dirty="0"/>
              <a:t> </a:t>
            </a:r>
            <a:r>
              <a:rPr lang="en-US" sz="3200" dirty="0" err="1"/>
              <a:t>ওপেন</a:t>
            </a:r>
            <a:r>
              <a:rPr lang="en-US" sz="3200" dirty="0"/>
              <a:t> </a:t>
            </a:r>
            <a:r>
              <a:rPr lang="en-US" sz="3200" dirty="0" err="1"/>
              <a:t>ডেল্টা</a:t>
            </a:r>
            <a:r>
              <a:rPr lang="en-US" sz="3200" dirty="0"/>
              <a:t> </a:t>
            </a:r>
            <a:r>
              <a:rPr lang="en-US" sz="3200" dirty="0" err="1"/>
              <a:t>সংযোগ</a:t>
            </a:r>
            <a:r>
              <a:rPr lang="en-US" sz="3200" dirty="0"/>
              <a:t> </a:t>
            </a:r>
            <a:r>
              <a:rPr lang="en-US" sz="3200" dirty="0" err="1"/>
              <a:t>ব্যবহার</a:t>
            </a:r>
            <a:r>
              <a:rPr lang="en-US" sz="3200" dirty="0"/>
              <a:t> </a:t>
            </a:r>
            <a:r>
              <a:rPr lang="en-US" sz="3200" dirty="0" err="1"/>
              <a:t>করা</a:t>
            </a:r>
            <a:r>
              <a:rPr lang="en-US" sz="3200" dirty="0"/>
              <a:t> </a:t>
            </a:r>
            <a:r>
              <a:rPr lang="en-US" sz="3200" dirty="0" err="1"/>
              <a:t>যাবে</a:t>
            </a:r>
            <a:r>
              <a:rPr lang="en-US" sz="3200" dirty="0"/>
              <a:t>. </a:t>
            </a:r>
            <a:r>
              <a:rPr lang="en-US" sz="3200" dirty="0" err="1"/>
              <a:t>পুরো</a:t>
            </a:r>
            <a:r>
              <a:rPr lang="en-US" sz="3200" dirty="0"/>
              <a:t> </a:t>
            </a:r>
            <a:r>
              <a:rPr lang="en-US" sz="3200" dirty="0" err="1"/>
              <a:t>তিন</a:t>
            </a:r>
            <a:r>
              <a:rPr lang="en-US" sz="3200" dirty="0"/>
              <a:t> </a:t>
            </a:r>
            <a:r>
              <a:rPr lang="en-US" sz="3200" dirty="0" err="1"/>
              <a:t>ট্রান্সফরমার</a:t>
            </a:r>
            <a:r>
              <a:rPr lang="en-US" sz="3200" dirty="0"/>
              <a:t> </a:t>
            </a:r>
            <a:r>
              <a:rPr lang="en-US" sz="3200" dirty="0" err="1"/>
              <a:t>ব্যাংকের</a:t>
            </a:r>
            <a:r>
              <a:rPr lang="en-US" sz="3200" dirty="0"/>
              <a:t> </a:t>
            </a:r>
            <a:r>
              <a:rPr lang="en-US" sz="3200" dirty="0" err="1"/>
              <a:t>ইনস্টলেশন</a:t>
            </a:r>
            <a:r>
              <a:rPr lang="en-US" sz="3200" dirty="0"/>
              <a:t> অ - </a:t>
            </a:r>
            <a:r>
              <a:rPr lang="en-US" sz="3200" dirty="0" err="1"/>
              <a:t>প্রয়োজনীয</a:t>
            </a:r>
            <a:r>
              <a:rPr lang="en-US" sz="3200" dirty="0"/>
              <a:t>় </a:t>
            </a:r>
            <a:r>
              <a:rPr lang="en-US" sz="3200" dirty="0" err="1"/>
              <a:t>যেখানে</a:t>
            </a:r>
            <a:r>
              <a:rPr lang="en-US" sz="3200" dirty="0"/>
              <a:t> </a:t>
            </a:r>
            <a:r>
              <a:rPr lang="en-US" sz="3200" dirty="0" err="1"/>
              <a:t>এটি</a:t>
            </a:r>
            <a:r>
              <a:rPr lang="en-US" sz="3200" dirty="0"/>
              <a:t> </a:t>
            </a:r>
            <a:r>
              <a:rPr lang="en-US" sz="3200" dirty="0" err="1"/>
              <a:t>ছোট</a:t>
            </a:r>
            <a:r>
              <a:rPr lang="en-US" sz="3200" dirty="0"/>
              <a:t> </a:t>
            </a:r>
            <a:r>
              <a:rPr lang="en-US" sz="3200" dirty="0" err="1"/>
              <a:t>তিন</a:t>
            </a:r>
            <a:r>
              <a:rPr lang="en-US" sz="3200" dirty="0"/>
              <a:t> </a:t>
            </a:r>
            <a:r>
              <a:rPr lang="en-US" sz="3200" dirty="0" err="1"/>
              <a:t>ফেজ</a:t>
            </a:r>
            <a:r>
              <a:rPr lang="en-US" sz="3200" dirty="0"/>
              <a:t> </a:t>
            </a:r>
            <a:r>
              <a:rPr lang="en-US" sz="3200" dirty="0" err="1"/>
              <a:t>লোড</a:t>
            </a:r>
            <a:r>
              <a:rPr lang="en-US" sz="3200" dirty="0"/>
              <a:t> </a:t>
            </a:r>
            <a:r>
              <a:rPr lang="en-US" sz="3200" dirty="0" err="1"/>
              <a:t>জন্য</a:t>
            </a:r>
            <a:r>
              <a:rPr lang="en-US" sz="3200" dirty="0"/>
              <a:t> </a:t>
            </a:r>
            <a:r>
              <a:rPr lang="en-US" sz="3200" dirty="0" err="1"/>
              <a:t>ব্যবহার</a:t>
            </a:r>
            <a:r>
              <a:rPr lang="en-US" sz="3200" dirty="0"/>
              <a:t> </a:t>
            </a:r>
            <a:r>
              <a:rPr lang="en-US" sz="3200" dirty="0" err="1"/>
              <a:t>করা</a:t>
            </a:r>
            <a:r>
              <a:rPr lang="en-US" sz="3200" dirty="0"/>
              <a:t> </a:t>
            </a:r>
            <a:r>
              <a:rPr lang="en-US" sz="3200" dirty="0" err="1"/>
              <a:t>যাবে</a:t>
            </a:r>
            <a:r>
              <a:rPr lang="en-US" sz="3200" dirty="0"/>
              <a:t>. </a:t>
            </a:r>
            <a:r>
              <a:rPr lang="en-US" sz="3200" dirty="0" err="1"/>
              <a:t>খোলা</a:t>
            </a:r>
            <a:r>
              <a:rPr lang="en-US" sz="3200" dirty="0"/>
              <a:t> </a:t>
            </a:r>
            <a:r>
              <a:rPr lang="en-US" sz="3200" dirty="0" err="1"/>
              <a:t>ডেল্টা</a:t>
            </a:r>
            <a:r>
              <a:rPr lang="en-US" sz="3200" dirty="0"/>
              <a:t> </a:t>
            </a:r>
            <a:r>
              <a:rPr lang="en-US" sz="3200" dirty="0" err="1"/>
              <a:t>সংযোগ</a:t>
            </a:r>
            <a:r>
              <a:rPr lang="en-US" sz="3200" dirty="0"/>
              <a:t> </a:t>
            </a:r>
            <a:r>
              <a:rPr lang="en-US" sz="3200" dirty="0" err="1"/>
              <a:t>ক্ষমতা</a:t>
            </a:r>
            <a:r>
              <a:rPr lang="en-US" sz="3200" dirty="0"/>
              <a:t> </a:t>
            </a:r>
            <a:r>
              <a:rPr lang="en-US" sz="3200" dirty="0" err="1"/>
              <a:t>বহন</a:t>
            </a:r>
            <a:r>
              <a:rPr lang="en-US" sz="3200" dirty="0"/>
              <a:t> </a:t>
            </a:r>
            <a:r>
              <a:rPr lang="en-US" sz="3200" dirty="0" err="1"/>
              <a:t>মোট</a:t>
            </a:r>
            <a:r>
              <a:rPr lang="en-US" sz="3200" dirty="0"/>
              <a:t> </a:t>
            </a:r>
            <a:r>
              <a:rPr lang="en-US" sz="3200" dirty="0" err="1"/>
              <a:t>চাহিদার</a:t>
            </a:r>
            <a:r>
              <a:rPr lang="en-US" sz="3200" dirty="0"/>
              <a:t> </a:t>
            </a:r>
            <a:r>
              <a:rPr lang="en-US" sz="3200" dirty="0" err="1"/>
              <a:t>যে</a:t>
            </a:r>
            <a:r>
              <a:rPr lang="en-US" sz="3200" dirty="0"/>
              <a:t> </a:t>
            </a:r>
            <a:r>
              <a:rPr lang="en-US" sz="3200" dirty="0" err="1"/>
              <a:t>ডেল্টা-ডেল্টা</a:t>
            </a:r>
            <a:r>
              <a:rPr lang="en-US" sz="3200" dirty="0"/>
              <a:t> </a:t>
            </a:r>
            <a:r>
              <a:rPr lang="en-US" sz="3200" dirty="0" err="1"/>
              <a:t>সংযোগের</a:t>
            </a:r>
            <a:r>
              <a:rPr lang="en-US" sz="3200" dirty="0"/>
              <a:t> </a:t>
            </a:r>
            <a:r>
              <a:rPr lang="en-US" sz="3200" dirty="0" err="1"/>
              <a:t>জন্য</a:t>
            </a:r>
            <a:r>
              <a:rPr lang="en-US" sz="3200" dirty="0"/>
              <a:t> </a:t>
            </a:r>
            <a:r>
              <a:rPr lang="en-US" sz="3200" dirty="0" err="1"/>
              <a:t>হবে</a:t>
            </a:r>
            <a:r>
              <a:rPr lang="en-US" sz="3200" dirty="0"/>
              <a:t> </a:t>
            </a:r>
            <a:r>
              <a:rPr lang="en-US" sz="3200" dirty="0" err="1"/>
              <a:t>তুলনায</a:t>
            </a:r>
            <a:r>
              <a:rPr lang="en-US" sz="3200" dirty="0"/>
              <a:t>় 57,7% </a:t>
            </a:r>
            <a:r>
              <a:rPr lang="en-US" sz="3200" dirty="0" err="1"/>
              <a:t>হল</a:t>
            </a:r>
            <a:r>
              <a:rPr lang="en-US" sz="3200" dirty="0"/>
              <a:t>. </a:t>
            </a:r>
          </a:p>
          <a:p>
            <a:pPr lvl="0">
              <a:lnSpc>
                <a:spcPct val="115000"/>
              </a:lnSpc>
              <a:spcAft>
                <a:spcPts val="1000"/>
              </a:spcAft>
            </a:pP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3733800" y="1"/>
            <a:ext cx="5410200" cy="3349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2000" dirty="0" smtClean="0">
                <a:solidFill>
                  <a:prstClr val="black"/>
                </a:solidFill>
                <a:latin typeface="Algerian" panose="04020705040A02060702" pitchFamily="82" charset="0"/>
              </a:rPr>
              <a:t>PRINCIPLE </a:t>
            </a:r>
            <a:r>
              <a:rPr lang="en-US" sz="2000" dirty="0">
                <a:solidFill>
                  <a:prstClr val="black"/>
                </a:solidFill>
                <a:latin typeface="Algerian" panose="04020705040A02060702" pitchFamily="82" charset="0"/>
              </a:rPr>
              <a:t>OF THREE PHASE TRANSFORMER</a:t>
            </a:r>
            <a:endParaRPr lang="en-US" sz="1800" dirty="0">
              <a:solidFill>
                <a:schemeClr val="bg2"/>
              </a:solidFill>
              <a:latin typeface="Algerian" panose="04020705040A02060702" pitchFamily="82" charset="0"/>
            </a:endParaRPr>
          </a:p>
        </p:txBody>
      </p:sp>
    </p:spTree>
    <p:extLst>
      <p:ext uri="{BB962C8B-B14F-4D97-AF65-F5344CB8AC3E}">
        <p14:creationId xmlns:p14="http://schemas.microsoft.com/office/powerpoint/2010/main" val="2178105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228600" y="1181100"/>
            <a:ext cx="8776856" cy="1403205"/>
          </a:xfrm>
          <a:prstGeom prst="rect">
            <a:avLst/>
          </a:prstGeom>
        </p:spPr>
        <p:txBody>
          <a:bodyPr wrap="square">
            <a:spAutoFit/>
          </a:bodyPr>
          <a:lstStyle/>
          <a:p>
            <a:pPr lvl="0">
              <a:lnSpc>
                <a:spcPct val="115000"/>
              </a:lnSpc>
              <a:spcAft>
                <a:spcPts val="1000"/>
              </a:spcAft>
            </a:pPr>
            <a:r>
              <a:rPr lang="en-US" sz="3200" dirty="0" smtClean="0">
                <a:solidFill>
                  <a:srgbClr val="002060"/>
                </a:solidFill>
                <a:ea typeface="Calibri"/>
                <a:cs typeface="Times New Roman"/>
              </a:rPr>
              <a:t>7</a:t>
            </a:r>
            <a:r>
              <a:rPr lang="en-US" sz="3200" dirty="0" smtClean="0">
                <a:solidFill>
                  <a:srgbClr val="002060"/>
                </a:solidFill>
                <a:ea typeface="Calibri"/>
                <a:cs typeface="Times New Roman"/>
              </a:rPr>
              <a:t>.4</a:t>
            </a:r>
            <a:endParaRPr lang="en-US" sz="3200" dirty="0" smtClean="0">
              <a:solidFill>
                <a:srgbClr val="002060"/>
              </a:solidFill>
              <a:ea typeface="Calibri"/>
              <a:cs typeface="Times New Roman"/>
            </a:endParaRPr>
          </a:p>
          <a:p>
            <a:pPr lvl="0">
              <a:lnSpc>
                <a:spcPct val="115000"/>
              </a:lnSpc>
              <a:spcAft>
                <a:spcPts val="1000"/>
              </a:spcAft>
            </a:pPr>
            <a:r>
              <a:rPr lang="en-US" sz="3600" dirty="0" smtClean="0">
                <a:solidFill>
                  <a:prstClr val="black"/>
                </a:solidFill>
                <a:latin typeface="SumeshwariMJ" pitchFamily="2" charset="0"/>
                <a:cs typeface="SumeshwariMJ" pitchFamily="2" charset="0"/>
              </a:rPr>
              <a:t>  </a:t>
            </a: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3673444" y="89105"/>
            <a:ext cx="5410200" cy="334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2000" dirty="0" smtClean="0">
                <a:solidFill>
                  <a:prstClr val="black"/>
                </a:solidFill>
                <a:latin typeface="Algerian" panose="04020705040A02060702" pitchFamily="82" charset="0"/>
              </a:rPr>
              <a:t>PRINCIPLE </a:t>
            </a:r>
            <a:r>
              <a:rPr lang="en-US" sz="2000" dirty="0">
                <a:solidFill>
                  <a:prstClr val="black"/>
                </a:solidFill>
                <a:latin typeface="Algerian" panose="04020705040A02060702" pitchFamily="82" charset="0"/>
              </a:rPr>
              <a:t>OF THREE PHASE TRANSFORMER</a:t>
            </a:r>
            <a:endParaRPr lang="en-US" sz="1800" dirty="0">
              <a:solidFill>
                <a:schemeClr val="bg2"/>
              </a:solidFill>
              <a:latin typeface="Algerian" panose="04020705040A02060702" pitchFamily="82" charset="0"/>
            </a:endParaRPr>
          </a:p>
        </p:txBody>
      </p:sp>
      <p:pic>
        <p:nvPicPr>
          <p:cNvPr id="7" name="Picture 6" descr="open delta or V-V connection transformer">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676400" y="685800"/>
            <a:ext cx="5715000" cy="5300866"/>
          </a:xfrm>
          <a:prstGeom prst="rect">
            <a:avLst/>
          </a:prstGeom>
          <a:noFill/>
          <a:ln>
            <a:noFill/>
          </a:ln>
        </p:spPr>
      </p:pic>
    </p:spTree>
    <p:extLst>
      <p:ext uri="{BB962C8B-B14F-4D97-AF65-F5344CB8AC3E}">
        <p14:creationId xmlns:p14="http://schemas.microsoft.com/office/powerpoint/2010/main" val="341377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1981200" y="76200"/>
            <a:ext cx="4953000" cy="519113"/>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smtClean="0">
                <a:solidFill>
                  <a:srgbClr val="FFFFFF"/>
                </a:solidFill>
                <a:latin typeface="Times New Roman" pitchFamily="18" charset="0"/>
              </a:rPr>
              <a:t>Open-Delta or V-V Connection</a:t>
            </a:r>
          </a:p>
        </p:txBody>
      </p:sp>
      <p:sp>
        <p:nvSpPr>
          <p:cNvPr id="182275" name="Text Box 3"/>
          <p:cNvSpPr txBox="1">
            <a:spLocks noChangeArrowheads="1"/>
          </p:cNvSpPr>
          <p:nvPr/>
        </p:nvSpPr>
        <p:spPr bwMode="auto">
          <a:xfrm>
            <a:off x="104775" y="946150"/>
            <a:ext cx="8915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400" smtClean="0">
                <a:solidFill>
                  <a:srgbClr val="FF3300"/>
                </a:solidFill>
                <a:latin typeface="Times New Roman" pitchFamily="18" charset="0"/>
              </a:rPr>
              <a:t>If one of the transformers of a </a:t>
            </a:r>
            <a:r>
              <a:rPr lang="en-US" sz="2400" b="1" smtClean="0">
                <a:solidFill>
                  <a:srgbClr val="FF3300"/>
                </a:solidFill>
                <a:latin typeface="Times New Roman" pitchFamily="18" charset="0"/>
                <a:sym typeface="Symbol" pitchFamily="18" charset="2"/>
              </a:rPr>
              <a:t></a:t>
            </a:r>
            <a:r>
              <a:rPr lang="en-US" sz="2400" b="1" smtClean="0">
                <a:solidFill>
                  <a:srgbClr val="FF3300"/>
                </a:solidFill>
                <a:latin typeface="Times New Roman" pitchFamily="18" charset="0"/>
              </a:rPr>
              <a:t>-</a:t>
            </a:r>
            <a:r>
              <a:rPr lang="en-US" sz="2400" b="1" smtClean="0">
                <a:solidFill>
                  <a:srgbClr val="FF3300"/>
                </a:solidFill>
                <a:latin typeface="Times New Roman" pitchFamily="18" charset="0"/>
                <a:sym typeface="Symbol" pitchFamily="18" charset="2"/>
              </a:rPr>
              <a:t></a:t>
            </a:r>
            <a:r>
              <a:rPr lang="en-US" sz="2400" smtClean="0">
                <a:solidFill>
                  <a:srgbClr val="FF3300"/>
                </a:solidFill>
                <a:latin typeface="Times New Roman" pitchFamily="18" charset="0"/>
              </a:rPr>
              <a:t> is removed and 3-phase supply is connected to the primaries as shown in </a:t>
            </a:r>
            <a:r>
              <a:rPr lang="en-US" sz="2400" b="1" smtClean="0">
                <a:solidFill>
                  <a:srgbClr val="FF3300"/>
                </a:solidFill>
                <a:latin typeface="Times New Roman" pitchFamily="18" charset="0"/>
              </a:rPr>
              <a:t>Fig. 33.11</a:t>
            </a:r>
            <a:r>
              <a:rPr lang="en-US" sz="2400" smtClean="0">
                <a:solidFill>
                  <a:srgbClr val="FF3300"/>
                </a:solidFill>
                <a:latin typeface="Times New Roman" pitchFamily="18" charset="0"/>
              </a:rPr>
              <a:t>, then three equal 3-phase voltages will be available at the secondary terminals on no-load.</a:t>
            </a:r>
          </a:p>
        </p:txBody>
      </p:sp>
      <p:pic>
        <p:nvPicPr>
          <p:cNvPr id="182276" name="Picture 4" descr="Fig33-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124200"/>
            <a:ext cx="2514600" cy="2819400"/>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82277" name="Text Box 5"/>
          <p:cNvSpPr txBox="1">
            <a:spLocks noChangeArrowheads="1"/>
          </p:cNvSpPr>
          <p:nvPr/>
        </p:nvSpPr>
        <p:spPr bwMode="auto">
          <a:xfrm>
            <a:off x="152400" y="2444750"/>
            <a:ext cx="6096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400" smtClean="0">
                <a:solidFill>
                  <a:srgbClr val="0000FF"/>
                </a:solidFill>
                <a:latin typeface="Times New Roman" pitchFamily="18" charset="0"/>
              </a:rPr>
              <a:t>It is employed: </a:t>
            </a:r>
          </a:p>
          <a:p>
            <a:pPr algn="just" fontAlgn="base">
              <a:spcBef>
                <a:spcPct val="0"/>
              </a:spcBef>
              <a:spcAft>
                <a:spcPct val="0"/>
              </a:spcAft>
            </a:pPr>
            <a:r>
              <a:rPr lang="en-US" sz="2400" smtClean="0">
                <a:solidFill>
                  <a:srgbClr val="FF3300"/>
                </a:solidFill>
                <a:latin typeface="Times New Roman" pitchFamily="18" charset="0"/>
              </a:rPr>
              <a:t>1. when the three phase load is too small to warrant the installation of full three-phase transformer bank.</a:t>
            </a:r>
          </a:p>
          <a:p>
            <a:pPr algn="just" fontAlgn="base">
              <a:spcBef>
                <a:spcPct val="0"/>
              </a:spcBef>
              <a:spcAft>
                <a:spcPct val="0"/>
              </a:spcAft>
            </a:pPr>
            <a:r>
              <a:rPr lang="en-US" sz="2400" smtClean="0">
                <a:solidFill>
                  <a:srgbClr val="0000FF"/>
                </a:solidFill>
                <a:latin typeface="Times New Roman" pitchFamily="18" charset="0"/>
              </a:rPr>
              <a:t>2. when one of the transformers in a </a:t>
            </a:r>
            <a:r>
              <a:rPr lang="en-US" sz="2400" b="1" smtClean="0">
                <a:solidFill>
                  <a:srgbClr val="0000FF"/>
                </a:solidFill>
                <a:latin typeface="Times New Roman" pitchFamily="18" charset="0"/>
                <a:sym typeface="Symbol" pitchFamily="18" charset="2"/>
              </a:rPr>
              <a:t></a:t>
            </a:r>
            <a:r>
              <a:rPr lang="en-US" sz="2400" b="1" smtClean="0">
                <a:solidFill>
                  <a:srgbClr val="0000FF"/>
                </a:solidFill>
                <a:latin typeface="Times New Roman" pitchFamily="18" charset="0"/>
              </a:rPr>
              <a:t>-</a:t>
            </a:r>
            <a:r>
              <a:rPr lang="en-US" sz="2400" b="1" smtClean="0">
                <a:solidFill>
                  <a:srgbClr val="0000FF"/>
                </a:solidFill>
                <a:latin typeface="Times New Roman" pitchFamily="18" charset="0"/>
                <a:sym typeface="Symbol" pitchFamily="18" charset="2"/>
              </a:rPr>
              <a:t></a:t>
            </a:r>
            <a:r>
              <a:rPr lang="en-US" sz="2400" smtClean="0">
                <a:solidFill>
                  <a:srgbClr val="0000FF"/>
                </a:solidFill>
                <a:latin typeface="Times New Roman" pitchFamily="18" charset="0"/>
              </a:rPr>
              <a:t> bank is disabled, so that service is continued although at reduced capacity, till the faculty transformer is repaired or a new one is sustained.</a:t>
            </a:r>
          </a:p>
          <a:p>
            <a:pPr algn="just" fontAlgn="base">
              <a:spcBef>
                <a:spcPct val="0"/>
              </a:spcBef>
              <a:spcAft>
                <a:spcPct val="0"/>
              </a:spcAft>
            </a:pPr>
            <a:r>
              <a:rPr lang="en-US" sz="2400" smtClean="0">
                <a:solidFill>
                  <a:srgbClr val="FF3300"/>
                </a:solidFill>
                <a:latin typeface="Times New Roman" pitchFamily="18" charset="0"/>
              </a:rPr>
              <a:t>3. when it is anticipated that in future the load will increase necessitating the closing of open delta.</a:t>
            </a:r>
          </a:p>
        </p:txBody>
      </p:sp>
    </p:spTree>
    <p:extLst>
      <p:ext uri="{BB962C8B-B14F-4D97-AF65-F5344CB8AC3E}">
        <p14:creationId xmlns:p14="http://schemas.microsoft.com/office/powerpoint/2010/main" val="16004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2275"/>
                                        </p:tgtEl>
                                        <p:attrNameLst>
                                          <p:attrName>style.visibility</p:attrName>
                                        </p:attrNameLst>
                                      </p:cBhvr>
                                      <p:to>
                                        <p:strVal val="visible"/>
                                      </p:to>
                                    </p:set>
                                    <p:animEffect transition="in" filter="box(in)">
                                      <p:cBhvr>
                                        <p:cTn id="7" dur="500"/>
                                        <p:tgtEl>
                                          <p:spTgt spid="182275"/>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82276"/>
                                        </p:tgtEl>
                                        <p:attrNameLst>
                                          <p:attrName>style.visibility</p:attrName>
                                        </p:attrNameLst>
                                      </p:cBhvr>
                                      <p:to>
                                        <p:strVal val="visible"/>
                                      </p:to>
                                    </p:set>
                                    <p:animEffect transition="in" filter="box(in)">
                                      <p:cBhvr>
                                        <p:cTn id="11" dur="500"/>
                                        <p:tgtEl>
                                          <p:spTgt spid="18227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82277">
                                            <p:txEl>
                                              <p:pRg st="0" end="0"/>
                                            </p:txEl>
                                          </p:spTgt>
                                        </p:tgtEl>
                                        <p:attrNameLst>
                                          <p:attrName>style.visibility</p:attrName>
                                        </p:attrNameLst>
                                      </p:cBhvr>
                                      <p:to>
                                        <p:strVal val="visible"/>
                                      </p:to>
                                    </p:set>
                                    <p:animEffect transition="in" filter="box(in)">
                                      <p:cBhvr>
                                        <p:cTn id="16" dur="500"/>
                                        <p:tgtEl>
                                          <p:spTgt spid="18227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82277">
                                            <p:txEl>
                                              <p:pRg st="1" end="1"/>
                                            </p:txEl>
                                          </p:spTgt>
                                        </p:tgtEl>
                                        <p:attrNameLst>
                                          <p:attrName>style.visibility</p:attrName>
                                        </p:attrNameLst>
                                      </p:cBhvr>
                                      <p:to>
                                        <p:strVal val="visible"/>
                                      </p:to>
                                    </p:set>
                                    <p:animEffect transition="in" filter="box(in)">
                                      <p:cBhvr>
                                        <p:cTn id="21" dur="500"/>
                                        <p:tgtEl>
                                          <p:spTgt spid="18227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82277">
                                            <p:txEl>
                                              <p:pRg st="2" end="2"/>
                                            </p:txEl>
                                          </p:spTgt>
                                        </p:tgtEl>
                                        <p:attrNameLst>
                                          <p:attrName>style.visibility</p:attrName>
                                        </p:attrNameLst>
                                      </p:cBhvr>
                                      <p:to>
                                        <p:strVal val="visible"/>
                                      </p:to>
                                    </p:set>
                                    <p:animEffect transition="in" filter="box(in)">
                                      <p:cBhvr>
                                        <p:cTn id="26" dur="500"/>
                                        <p:tgtEl>
                                          <p:spTgt spid="182277">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82277">
                                            <p:txEl>
                                              <p:pRg st="3" end="3"/>
                                            </p:txEl>
                                          </p:spTgt>
                                        </p:tgtEl>
                                        <p:attrNameLst>
                                          <p:attrName>style.visibility</p:attrName>
                                        </p:attrNameLst>
                                      </p:cBhvr>
                                      <p:to>
                                        <p:strVal val="visible"/>
                                      </p:to>
                                    </p:set>
                                    <p:animEffect transition="in" filter="box(in)">
                                      <p:cBhvr>
                                        <p:cTn id="31" dur="500"/>
                                        <p:tgtEl>
                                          <p:spTgt spid="1822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p:bldP spid="18227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Fig33-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9550"/>
            <a:ext cx="6553200" cy="1771650"/>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83299" name="Text Box 3"/>
          <p:cNvSpPr txBox="1">
            <a:spLocks noChangeArrowheads="1"/>
          </p:cNvSpPr>
          <p:nvPr/>
        </p:nvSpPr>
        <p:spPr bwMode="auto">
          <a:xfrm>
            <a:off x="152400" y="1981200"/>
            <a:ext cx="88392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400" dirty="0" smtClean="0">
                <a:solidFill>
                  <a:srgbClr val="FF3300"/>
                </a:solidFill>
                <a:latin typeface="Times New Roman" pitchFamily="18" charset="0"/>
              </a:rPr>
              <a:t>As seen from Fig</a:t>
            </a:r>
            <a:r>
              <a:rPr lang="en-US" sz="2400" dirty="0" smtClean="0">
                <a:solidFill>
                  <a:srgbClr val="FF3300"/>
                </a:solidFill>
                <a:latin typeface="Times New Roman" pitchFamily="18" charset="0"/>
              </a:rPr>
              <a:t>.</a:t>
            </a:r>
            <a:endParaRPr lang="en-US" sz="2400" dirty="0" smtClean="0">
              <a:solidFill>
                <a:srgbClr val="FF3300"/>
              </a:solidFill>
              <a:latin typeface="Times New Roman" pitchFamily="18" charset="0"/>
            </a:endParaRPr>
          </a:p>
          <a:p>
            <a:pPr algn="just" fontAlgn="base">
              <a:spcBef>
                <a:spcPct val="50000"/>
              </a:spcBef>
              <a:spcAft>
                <a:spcPct val="0"/>
              </a:spcAft>
            </a:pPr>
            <a:r>
              <a:rPr lang="en-US" sz="2400" b="1" dirty="0" smtClean="0">
                <a:solidFill>
                  <a:srgbClr val="0000FF"/>
                </a:solidFill>
                <a:latin typeface="Times New Roman" pitchFamily="18" charset="0"/>
                <a:sym typeface="Symbol" pitchFamily="18" charset="2"/>
              </a:rPr>
              <a:t></a:t>
            </a:r>
            <a:r>
              <a:rPr lang="en-US" sz="2400" b="1" dirty="0" smtClean="0">
                <a:solidFill>
                  <a:srgbClr val="0000FF"/>
                </a:solidFill>
                <a:latin typeface="Times New Roman" pitchFamily="18" charset="0"/>
              </a:rPr>
              <a:t>-</a:t>
            </a:r>
            <a:r>
              <a:rPr lang="en-US" sz="2400" b="1" dirty="0" smtClean="0">
                <a:solidFill>
                  <a:srgbClr val="0000FF"/>
                </a:solidFill>
                <a:latin typeface="Times New Roman" pitchFamily="18" charset="0"/>
                <a:sym typeface="Symbol" pitchFamily="18" charset="2"/>
              </a:rPr>
              <a:t></a:t>
            </a:r>
            <a:r>
              <a:rPr lang="en-US" sz="2400" dirty="0" smtClean="0">
                <a:solidFill>
                  <a:srgbClr val="0000FF"/>
                </a:solidFill>
                <a:latin typeface="Times New Roman" pitchFamily="18" charset="0"/>
              </a:rPr>
              <a:t> capacity = </a:t>
            </a:r>
            <a:r>
              <a:rPr lang="en-US" sz="2400" dirty="0" smtClean="0">
                <a:solidFill>
                  <a:srgbClr val="0000FF"/>
                </a:solidFill>
                <a:latin typeface="Times New Roman" pitchFamily="18" charset="0"/>
                <a:sym typeface="Symbol" pitchFamily="18" charset="2"/>
              </a:rPr>
              <a:t></a:t>
            </a:r>
            <a:r>
              <a:rPr lang="en-US" sz="2400" dirty="0" smtClean="0">
                <a:solidFill>
                  <a:srgbClr val="0000FF"/>
                </a:solidFill>
                <a:latin typeface="Times New Roman" pitchFamily="18" charset="0"/>
              </a:rPr>
              <a:t>3</a:t>
            </a:r>
            <a:r>
              <a:rPr lang="en-US" sz="2400" i="1" dirty="0" smtClean="0">
                <a:solidFill>
                  <a:srgbClr val="0000FF"/>
                </a:solidFill>
                <a:latin typeface="Times New Roman" pitchFamily="18" charset="0"/>
              </a:rPr>
              <a:t>V</a:t>
            </a:r>
            <a:r>
              <a:rPr lang="en-US" sz="2400" i="1" baseline="-25000" dirty="0" smtClean="0">
                <a:solidFill>
                  <a:srgbClr val="0000FF"/>
                </a:solidFill>
                <a:latin typeface="Times New Roman" pitchFamily="18" charset="0"/>
              </a:rPr>
              <a:t>L</a:t>
            </a:r>
            <a:r>
              <a:rPr lang="en-US" sz="2400" dirty="0" smtClean="0">
                <a:solidFill>
                  <a:srgbClr val="0000FF"/>
                </a:solidFill>
                <a:latin typeface="Times New Roman" pitchFamily="18" charset="0"/>
              </a:rPr>
              <a:t>.</a:t>
            </a:r>
            <a:r>
              <a:rPr lang="en-US" sz="2400" i="1" dirty="0" smtClean="0">
                <a:solidFill>
                  <a:srgbClr val="0000FF"/>
                </a:solidFill>
                <a:latin typeface="Times New Roman" pitchFamily="18" charset="0"/>
              </a:rPr>
              <a:t>I</a:t>
            </a:r>
            <a:r>
              <a:rPr lang="en-US" sz="2400" i="1" baseline="-25000" dirty="0" smtClean="0">
                <a:solidFill>
                  <a:srgbClr val="0000FF"/>
                </a:solidFill>
                <a:latin typeface="Times New Roman" pitchFamily="18" charset="0"/>
              </a:rPr>
              <a:t>L</a:t>
            </a:r>
            <a:r>
              <a:rPr lang="en-US" sz="2400" dirty="0" smtClean="0">
                <a:solidFill>
                  <a:srgbClr val="0000FF"/>
                </a:solidFill>
                <a:latin typeface="Times New Roman" pitchFamily="18" charset="0"/>
              </a:rPr>
              <a:t>=</a:t>
            </a:r>
            <a:r>
              <a:rPr lang="en-US" sz="2400" dirty="0" smtClean="0">
                <a:solidFill>
                  <a:srgbClr val="0000FF"/>
                </a:solidFill>
                <a:latin typeface="Times New Roman" pitchFamily="18" charset="0"/>
                <a:sym typeface="Symbol" pitchFamily="18" charset="2"/>
              </a:rPr>
              <a:t></a:t>
            </a:r>
            <a:r>
              <a:rPr lang="en-US" sz="2400" dirty="0" smtClean="0">
                <a:solidFill>
                  <a:srgbClr val="0000FF"/>
                </a:solidFill>
                <a:latin typeface="Times New Roman" pitchFamily="18" charset="0"/>
              </a:rPr>
              <a:t>3</a:t>
            </a:r>
            <a:r>
              <a:rPr lang="en-US" sz="2400" i="1" dirty="0" smtClean="0">
                <a:solidFill>
                  <a:srgbClr val="0000FF"/>
                </a:solidFill>
                <a:latin typeface="Times New Roman" pitchFamily="18" charset="0"/>
              </a:rPr>
              <a:t>V</a:t>
            </a:r>
            <a:r>
              <a:rPr lang="en-US" sz="2400" i="1" baseline="-25000" dirty="0" smtClean="0">
                <a:solidFill>
                  <a:srgbClr val="0000FF"/>
                </a:solidFill>
                <a:latin typeface="Times New Roman" pitchFamily="18" charset="0"/>
              </a:rPr>
              <a:t>L</a:t>
            </a:r>
            <a:r>
              <a:rPr lang="en-US" sz="2400" dirty="0" smtClean="0">
                <a:solidFill>
                  <a:srgbClr val="0000FF"/>
                </a:solidFill>
                <a:latin typeface="Times New Roman" pitchFamily="18" charset="0"/>
              </a:rPr>
              <a:t>.( </a:t>
            </a:r>
            <a:r>
              <a:rPr lang="en-US" sz="2400" dirty="0" smtClean="0">
                <a:solidFill>
                  <a:srgbClr val="0000FF"/>
                </a:solidFill>
                <a:latin typeface="Times New Roman" pitchFamily="18" charset="0"/>
                <a:sym typeface="Symbol" pitchFamily="18" charset="2"/>
              </a:rPr>
              <a:t></a:t>
            </a:r>
            <a:r>
              <a:rPr lang="en-US" sz="2400" dirty="0" smtClean="0">
                <a:solidFill>
                  <a:srgbClr val="0000FF"/>
                </a:solidFill>
                <a:latin typeface="Times New Roman" pitchFamily="18" charset="0"/>
              </a:rPr>
              <a:t>3</a:t>
            </a:r>
            <a:r>
              <a:rPr lang="en-US" sz="2400" i="1" dirty="0" smtClean="0">
                <a:solidFill>
                  <a:srgbClr val="0000FF"/>
                </a:solidFill>
                <a:latin typeface="Times New Roman" pitchFamily="18" charset="0"/>
              </a:rPr>
              <a:t>I</a:t>
            </a:r>
            <a:r>
              <a:rPr lang="en-US" sz="2400" i="1" baseline="-25000" dirty="0" smtClean="0">
                <a:solidFill>
                  <a:srgbClr val="0000FF"/>
                </a:solidFill>
                <a:latin typeface="Times New Roman" pitchFamily="18" charset="0"/>
              </a:rPr>
              <a:t>S</a:t>
            </a:r>
            <a:r>
              <a:rPr lang="en-US" sz="2400" dirty="0" smtClean="0">
                <a:solidFill>
                  <a:srgbClr val="0000FF"/>
                </a:solidFill>
                <a:latin typeface="Times New Roman" pitchFamily="18" charset="0"/>
              </a:rPr>
              <a:t>)=3</a:t>
            </a:r>
            <a:r>
              <a:rPr lang="en-US" sz="2400" i="1" dirty="0" smtClean="0">
                <a:solidFill>
                  <a:srgbClr val="0000FF"/>
                </a:solidFill>
                <a:latin typeface="Times New Roman" pitchFamily="18" charset="0"/>
              </a:rPr>
              <a:t>V</a:t>
            </a:r>
            <a:r>
              <a:rPr lang="en-US" sz="2400" i="1" baseline="-25000" dirty="0" smtClean="0">
                <a:solidFill>
                  <a:srgbClr val="0000FF"/>
                </a:solidFill>
                <a:latin typeface="Times New Roman" pitchFamily="18" charset="0"/>
              </a:rPr>
              <a:t>L</a:t>
            </a:r>
            <a:r>
              <a:rPr lang="en-US" sz="2400" i="1" dirty="0" smtClean="0">
                <a:solidFill>
                  <a:srgbClr val="0000FF"/>
                </a:solidFill>
                <a:latin typeface="Times New Roman" pitchFamily="18" charset="0"/>
              </a:rPr>
              <a:t>I</a:t>
            </a:r>
            <a:r>
              <a:rPr lang="en-US" sz="2400" i="1" baseline="-25000" dirty="0" smtClean="0">
                <a:solidFill>
                  <a:srgbClr val="0000FF"/>
                </a:solidFill>
                <a:latin typeface="Times New Roman" pitchFamily="18" charset="0"/>
              </a:rPr>
              <a:t>S</a:t>
            </a:r>
            <a:endParaRPr lang="en-US" sz="2400" dirty="0" smtClean="0">
              <a:solidFill>
                <a:srgbClr val="0000FF"/>
              </a:solidFill>
              <a:latin typeface="Times New Roman" pitchFamily="18" charset="0"/>
            </a:endParaRPr>
          </a:p>
          <a:p>
            <a:pPr algn="just" fontAlgn="base">
              <a:spcBef>
                <a:spcPct val="50000"/>
              </a:spcBef>
              <a:spcAft>
                <a:spcPct val="0"/>
              </a:spcAft>
            </a:pPr>
            <a:r>
              <a:rPr lang="en-US" sz="2400" dirty="0" smtClean="0">
                <a:solidFill>
                  <a:srgbClr val="FF3300"/>
                </a:solidFill>
                <a:latin typeface="Times New Roman" pitchFamily="18" charset="0"/>
              </a:rPr>
              <a:t>In Fig. 33.12(b), it is obvious that when </a:t>
            </a:r>
            <a:r>
              <a:rPr lang="en-US" sz="2400" b="1" dirty="0" smtClean="0">
                <a:solidFill>
                  <a:srgbClr val="FF3300"/>
                </a:solidFill>
                <a:latin typeface="Times New Roman" pitchFamily="18" charset="0"/>
                <a:sym typeface="Symbol" pitchFamily="18" charset="2"/>
              </a:rPr>
              <a:t></a:t>
            </a:r>
            <a:r>
              <a:rPr lang="en-US" sz="2400" b="1" dirty="0" smtClean="0">
                <a:solidFill>
                  <a:srgbClr val="FF3300"/>
                </a:solidFill>
                <a:latin typeface="Times New Roman" pitchFamily="18" charset="0"/>
              </a:rPr>
              <a:t>-</a:t>
            </a:r>
            <a:r>
              <a:rPr lang="en-US" sz="2400" b="1" dirty="0" smtClean="0">
                <a:solidFill>
                  <a:srgbClr val="FF3300"/>
                </a:solidFill>
                <a:latin typeface="Times New Roman" pitchFamily="18" charset="0"/>
                <a:sym typeface="Symbol" pitchFamily="18" charset="2"/>
              </a:rPr>
              <a:t></a:t>
            </a:r>
            <a:r>
              <a:rPr lang="en-US" sz="2400" dirty="0" smtClean="0">
                <a:solidFill>
                  <a:srgbClr val="FF3300"/>
                </a:solidFill>
                <a:latin typeface="Times New Roman" pitchFamily="18" charset="0"/>
              </a:rPr>
              <a:t> bank becomes </a:t>
            </a:r>
            <a:r>
              <a:rPr lang="en-US" sz="2400" b="1" dirty="0" smtClean="0">
                <a:solidFill>
                  <a:srgbClr val="FF3300"/>
                </a:solidFill>
                <a:latin typeface="Times New Roman" pitchFamily="18" charset="0"/>
              </a:rPr>
              <a:t>V-V</a:t>
            </a:r>
            <a:r>
              <a:rPr lang="en-US" sz="2400" dirty="0" smtClean="0">
                <a:solidFill>
                  <a:srgbClr val="FF3300"/>
                </a:solidFill>
                <a:latin typeface="Times New Roman" pitchFamily="18" charset="0"/>
              </a:rPr>
              <a:t> bank, the secondary line current </a:t>
            </a:r>
            <a:r>
              <a:rPr lang="en-US" sz="2400" i="1" dirty="0" smtClean="0">
                <a:solidFill>
                  <a:srgbClr val="FF3300"/>
                </a:solidFill>
                <a:latin typeface="Times New Roman" pitchFamily="18" charset="0"/>
              </a:rPr>
              <a:t>I</a:t>
            </a:r>
            <a:r>
              <a:rPr lang="en-US" sz="2400" i="1" baseline="-25000" dirty="0" smtClean="0">
                <a:solidFill>
                  <a:srgbClr val="FF3300"/>
                </a:solidFill>
                <a:latin typeface="Times New Roman" pitchFamily="18" charset="0"/>
              </a:rPr>
              <a:t>L</a:t>
            </a:r>
            <a:r>
              <a:rPr lang="en-US" sz="2400" dirty="0" smtClean="0">
                <a:solidFill>
                  <a:srgbClr val="FF3300"/>
                </a:solidFill>
                <a:latin typeface="Times New Roman" pitchFamily="18" charset="0"/>
              </a:rPr>
              <a:t> becomes equal to the secondary phase current </a:t>
            </a:r>
            <a:r>
              <a:rPr lang="en-US" sz="2400" i="1" dirty="0" smtClean="0">
                <a:solidFill>
                  <a:srgbClr val="FF3300"/>
                </a:solidFill>
                <a:latin typeface="Times New Roman" pitchFamily="18" charset="0"/>
              </a:rPr>
              <a:t>I</a:t>
            </a:r>
            <a:r>
              <a:rPr lang="en-US" sz="2400" i="1" baseline="-25000" dirty="0" smtClean="0">
                <a:solidFill>
                  <a:srgbClr val="FF3300"/>
                </a:solidFill>
                <a:latin typeface="Times New Roman" pitchFamily="18" charset="0"/>
              </a:rPr>
              <a:t>S</a:t>
            </a:r>
            <a:r>
              <a:rPr lang="en-US" sz="2400" dirty="0" smtClean="0">
                <a:solidFill>
                  <a:srgbClr val="FF3300"/>
                </a:solidFill>
                <a:latin typeface="Times New Roman" pitchFamily="18" charset="0"/>
              </a:rPr>
              <a:t>.</a:t>
            </a:r>
          </a:p>
          <a:p>
            <a:pPr algn="just" fontAlgn="base">
              <a:spcBef>
                <a:spcPct val="50000"/>
              </a:spcBef>
              <a:spcAft>
                <a:spcPct val="0"/>
              </a:spcAft>
            </a:pPr>
            <a:r>
              <a:rPr lang="en-US" sz="2400" b="1" dirty="0" smtClean="0">
                <a:solidFill>
                  <a:srgbClr val="0000FF"/>
                </a:solidFill>
                <a:latin typeface="Times New Roman" pitchFamily="18" charset="0"/>
              </a:rPr>
              <a:t>V-V</a:t>
            </a:r>
            <a:r>
              <a:rPr lang="en-US" sz="2400" dirty="0" smtClean="0">
                <a:solidFill>
                  <a:srgbClr val="0000FF"/>
                </a:solidFill>
                <a:latin typeface="Times New Roman" pitchFamily="18" charset="0"/>
              </a:rPr>
              <a:t> capacity = </a:t>
            </a:r>
            <a:r>
              <a:rPr lang="en-US" sz="2400" dirty="0" smtClean="0">
                <a:solidFill>
                  <a:srgbClr val="0000FF"/>
                </a:solidFill>
                <a:latin typeface="Times New Roman" pitchFamily="18" charset="0"/>
                <a:sym typeface="Symbol" pitchFamily="18" charset="2"/>
              </a:rPr>
              <a:t></a:t>
            </a:r>
            <a:r>
              <a:rPr lang="en-US" sz="2400" dirty="0" smtClean="0">
                <a:solidFill>
                  <a:srgbClr val="0000FF"/>
                </a:solidFill>
                <a:latin typeface="Times New Roman" pitchFamily="18" charset="0"/>
              </a:rPr>
              <a:t>3</a:t>
            </a:r>
            <a:r>
              <a:rPr lang="en-US" sz="2400" i="1" dirty="0" smtClean="0">
                <a:solidFill>
                  <a:srgbClr val="0000FF"/>
                </a:solidFill>
                <a:latin typeface="Times New Roman" pitchFamily="18" charset="0"/>
              </a:rPr>
              <a:t>V</a:t>
            </a:r>
            <a:r>
              <a:rPr lang="en-US" sz="2400" i="1" baseline="-25000" dirty="0" smtClean="0">
                <a:solidFill>
                  <a:srgbClr val="0000FF"/>
                </a:solidFill>
                <a:latin typeface="Times New Roman" pitchFamily="18" charset="0"/>
              </a:rPr>
              <a:t>L</a:t>
            </a:r>
            <a:r>
              <a:rPr lang="en-US" sz="2400" dirty="0" smtClean="0">
                <a:solidFill>
                  <a:srgbClr val="0000FF"/>
                </a:solidFill>
                <a:latin typeface="Times New Roman" pitchFamily="18" charset="0"/>
              </a:rPr>
              <a:t>.</a:t>
            </a:r>
            <a:r>
              <a:rPr lang="en-US" sz="2400" i="1" dirty="0" smtClean="0">
                <a:solidFill>
                  <a:srgbClr val="0000FF"/>
                </a:solidFill>
                <a:latin typeface="Times New Roman" pitchFamily="18" charset="0"/>
              </a:rPr>
              <a:t>I</a:t>
            </a:r>
            <a:r>
              <a:rPr lang="en-US" sz="2400" i="1" baseline="-25000" dirty="0" smtClean="0">
                <a:solidFill>
                  <a:srgbClr val="0000FF"/>
                </a:solidFill>
                <a:latin typeface="Times New Roman" pitchFamily="18" charset="0"/>
              </a:rPr>
              <a:t>L</a:t>
            </a:r>
            <a:r>
              <a:rPr lang="en-US" sz="2400" dirty="0" smtClean="0">
                <a:solidFill>
                  <a:srgbClr val="0000FF"/>
                </a:solidFill>
                <a:latin typeface="Times New Roman" pitchFamily="18" charset="0"/>
              </a:rPr>
              <a:t>=</a:t>
            </a:r>
            <a:r>
              <a:rPr lang="en-US" sz="2400" dirty="0" smtClean="0">
                <a:solidFill>
                  <a:srgbClr val="0000FF"/>
                </a:solidFill>
                <a:latin typeface="Times New Roman" pitchFamily="18" charset="0"/>
                <a:sym typeface="Symbol" pitchFamily="18" charset="2"/>
              </a:rPr>
              <a:t></a:t>
            </a:r>
            <a:r>
              <a:rPr lang="en-US" sz="2400" dirty="0" smtClean="0">
                <a:solidFill>
                  <a:srgbClr val="0000FF"/>
                </a:solidFill>
                <a:latin typeface="Times New Roman" pitchFamily="18" charset="0"/>
              </a:rPr>
              <a:t>3</a:t>
            </a:r>
            <a:r>
              <a:rPr lang="en-US" sz="2400" i="1" dirty="0" smtClean="0">
                <a:solidFill>
                  <a:srgbClr val="0000FF"/>
                </a:solidFill>
                <a:latin typeface="Times New Roman" pitchFamily="18" charset="0"/>
              </a:rPr>
              <a:t>V</a:t>
            </a:r>
            <a:r>
              <a:rPr lang="en-US" sz="2400" i="1" baseline="-25000" dirty="0" smtClean="0">
                <a:solidFill>
                  <a:srgbClr val="0000FF"/>
                </a:solidFill>
                <a:latin typeface="Times New Roman" pitchFamily="18" charset="0"/>
              </a:rPr>
              <a:t>L</a:t>
            </a:r>
            <a:r>
              <a:rPr lang="en-US" sz="2400" dirty="0" smtClean="0">
                <a:solidFill>
                  <a:srgbClr val="0000FF"/>
                </a:solidFill>
                <a:latin typeface="Times New Roman" pitchFamily="18" charset="0"/>
              </a:rPr>
              <a:t>.</a:t>
            </a:r>
            <a:r>
              <a:rPr lang="en-US" sz="2400" i="1" dirty="0" smtClean="0">
                <a:solidFill>
                  <a:srgbClr val="0000FF"/>
                </a:solidFill>
                <a:latin typeface="Times New Roman" pitchFamily="18" charset="0"/>
              </a:rPr>
              <a:t>I</a:t>
            </a:r>
            <a:r>
              <a:rPr lang="en-US" sz="2400" i="1" baseline="-25000" dirty="0" smtClean="0">
                <a:solidFill>
                  <a:srgbClr val="0000FF"/>
                </a:solidFill>
                <a:latin typeface="Times New Roman" pitchFamily="18" charset="0"/>
              </a:rPr>
              <a:t>S</a:t>
            </a:r>
            <a:r>
              <a:rPr lang="en-US" sz="2400" dirty="0" smtClean="0">
                <a:solidFill>
                  <a:srgbClr val="0000FF"/>
                </a:solidFill>
                <a:latin typeface="Times New Roman" pitchFamily="18" charset="0"/>
              </a:rPr>
              <a:t> (Since line current and phase current are equal)</a:t>
            </a:r>
          </a:p>
        </p:txBody>
      </p:sp>
      <p:graphicFrame>
        <p:nvGraphicFramePr>
          <p:cNvPr id="183300" name="Object 4"/>
          <p:cNvGraphicFramePr>
            <a:graphicFrameLocks noChangeAspect="1"/>
          </p:cNvGraphicFramePr>
          <p:nvPr/>
        </p:nvGraphicFramePr>
        <p:xfrm>
          <a:off x="1920875" y="4995863"/>
          <a:ext cx="5318125" cy="795337"/>
        </p:xfrm>
        <a:graphic>
          <a:graphicData uri="http://schemas.openxmlformats.org/presentationml/2006/ole">
            <mc:AlternateContent xmlns:mc="http://schemas.openxmlformats.org/markup-compatibility/2006">
              <mc:Choice xmlns:v="urn:schemas-microsoft-com:vml" Requires="v">
                <p:oleObj spid="_x0000_s1045" name="Equation" r:id="rId4" imgW="5232240" imgH="799920" progId="Equation.3">
                  <p:embed/>
                </p:oleObj>
              </mc:Choice>
              <mc:Fallback>
                <p:oleObj name="Equation" r:id="rId4" imgW="5232240" imgH="7999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875" y="4995863"/>
                        <a:ext cx="5318125" cy="795337"/>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3301" name="Text Box 5"/>
          <p:cNvSpPr txBox="1">
            <a:spLocks noChangeArrowheads="1"/>
          </p:cNvSpPr>
          <p:nvPr/>
        </p:nvSpPr>
        <p:spPr bwMode="auto">
          <a:xfrm>
            <a:off x="304800" y="5807075"/>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400" smtClean="0">
                <a:solidFill>
                  <a:srgbClr val="FF3300"/>
                </a:solidFill>
                <a:latin typeface="Times New Roman" pitchFamily="18" charset="0"/>
              </a:rPr>
              <a:t>It means that the capacity of </a:t>
            </a:r>
            <a:r>
              <a:rPr lang="en-US" sz="2400" b="1" smtClean="0">
                <a:solidFill>
                  <a:srgbClr val="FF3300"/>
                </a:solidFill>
                <a:latin typeface="Times New Roman" pitchFamily="18" charset="0"/>
              </a:rPr>
              <a:t>V-V</a:t>
            </a:r>
            <a:r>
              <a:rPr lang="en-US" sz="2400" smtClean="0">
                <a:solidFill>
                  <a:srgbClr val="FF3300"/>
                </a:solidFill>
                <a:latin typeface="Times New Roman" pitchFamily="18" charset="0"/>
              </a:rPr>
              <a:t> transformer is 57.7% (or 1/</a:t>
            </a:r>
            <a:r>
              <a:rPr lang="en-US" sz="2400" smtClean="0">
                <a:solidFill>
                  <a:srgbClr val="FF3300"/>
                </a:solidFill>
                <a:latin typeface="Times New Roman" pitchFamily="18" charset="0"/>
                <a:sym typeface="Symbol" pitchFamily="18" charset="2"/>
              </a:rPr>
              <a:t></a:t>
            </a:r>
            <a:r>
              <a:rPr lang="en-US" sz="2400" smtClean="0">
                <a:solidFill>
                  <a:srgbClr val="FF3300"/>
                </a:solidFill>
                <a:latin typeface="Times New Roman" pitchFamily="18" charset="0"/>
              </a:rPr>
              <a:t>3 times) of the capacity of </a:t>
            </a:r>
            <a:r>
              <a:rPr lang="en-US" sz="2400" b="1" smtClean="0">
                <a:solidFill>
                  <a:srgbClr val="FF3300"/>
                </a:solidFill>
                <a:latin typeface="Times New Roman" pitchFamily="18" charset="0"/>
                <a:sym typeface="Symbol" pitchFamily="18" charset="2"/>
              </a:rPr>
              <a:t></a:t>
            </a:r>
            <a:r>
              <a:rPr lang="en-US" sz="2400" b="1" smtClean="0">
                <a:solidFill>
                  <a:srgbClr val="FF3300"/>
                </a:solidFill>
                <a:latin typeface="Times New Roman" pitchFamily="18" charset="0"/>
              </a:rPr>
              <a:t>-</a:t>
            </a:r>
            <a:r>
              <a:rPr lang="en-US" sz="2400" b="1" smtClean="0">
                <a:solidFill>
                  <a:srgbClr val="FF3300"/>
                </a:solidFill>
                <a:latin typeface="Times New Roman" pitchFamily="18" charset="0"/>
                <a:sym typeface="Symbol" pitchFamily="18" charset="2"/>
              </a:rPr>
              <a:t></a:t>
            </a:r>
            <a:r>
              <a:rPr lang="en-US" sz="2400" smtClean="0">
                <a:solidFill>
                  <a:srgbClr val="FF3300"/>
                </a:solidFill>
                <a:latin typeface="Times New Roman" pitchFamily="18" charset="0"/>
              </a:rPr>
              <a:t>  transformer.</a:t>
            </a:r>
          </a:p>
        </p:txBody>
      </p:sp>
    </p:spTree>
    <p:extLst>
      <p:ext uri="{BB962C8B-B14F-4D97-AF65-F5344CB8AC3E}">
        <p14:creationId xmlns:p14="http://schemas.microsoft.com/office/powerpoint/2010/main" val="3130565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box(in)">
                                      <p:cBhvr>
                                        <p:cTn id="7" dur="500"/>
                                        <p:tgtEl>
                                          <p:spTgt spid="183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3299">
                                            <p:txEl>
                                              <p:pRg st="0" end="0"/>
                                            </p:txEl>
                                          </p:spTgt>
                                        </p:tgtEl>
                                        <p:attrNameLst>
                                          <p:attrName>style.visibility</p:attrName>
                                        </p:attrNameLst>
                                      </p:cBhvr>
                                      <p:to>
                                        <p:strVal val="visible"/>
                                      </p:to>
                                    </p:set>
                                    <p:animEffect transition="in" filter="box(in)">
                                      <p:cBhvr>
                                        <p:cTn id="12" dur="500"/>
                                        <p:tgtEl>
                                          <p:spTgt spid="1832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3299">
                                            <p:txEl>
                                              <p:pRg st="1" end="1"/>
                                            </p:txEl>
                                          </p:spTgt>
                                        </p:tgtEl>
                                        <p:attrNameLst>
                                          <p:attrName>style.visibility</p:attrName>
                                        </p:attrNameLst>
                                      </p:cBhvr>
                                      <p:to>
                                        <p:strVal val="visible"/>
                                      </p:to>
                                    </p:set>
                                    <p:animEffect transition="in" filter="box(in)">
                                      <p:cBhvr>
                                        <p:cTn id="17" dur="500"/>
                                        <p:tgtEl>
                                          <p:spTgt spid="1832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3299">
                                            <p:txEl>
                                              <p:pRg st="2" end="2"/>
                                            </p:txEl>
                                          </p:spTgt>
                                        </p:tgtEl>
                                        <p:attrNameLst>
                                          <p:attrName>style.visibility</p:attrName>
                                        </p:attrNameLst>
                                      </p:cBhvr>
                                      <p:to>
                                        <p:strVal val="visible"/>
                                      </p:to>
                                    </p:set>
                                    <p:animEffect transition="in" filter="box(in)">
                                      <p:cBhvr>
                                        <p:cTn id="22" dur="500"/>
                                        <p:tgtEl>
                                          <p:spTgt spid="1832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3299">
                                            <p:txEl>
                                              <p:pRg st="3" end="3"/>
                                            </p:txEl>
                                          </p:spTgt>
                                        </p:tgtEl>
                                        <p:attrNameLst>
                                          <p:attrName>style.visibility</p:attrName>
                                        </p:attrNameLst>
                                      </p:cBhvr>
                                      <p:to>
                                        <p:strVal val="visible"/>
                                      </p:to>
                                    </p:set>
                                    <p:animEffect transition="in" filter="box(in)">
                                      <p:cBhvr>
                                        <p:cTn id="27" dur="500"/>
                                        <p:tgtEl>
                                          <p:spTgt spid="18329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83300"/>
                                        </p:tgtEl>
                                        <p:attrNameLst>
                                          <p:attrName>style.visibility</p:attrName>
                                        </p:attrNameLst>
                                      </p:cBhvr>
                                      <p:to>
                                        <p:strVal val="visible"/>
                                      </p:to>
                                    </p:set>
                                    <p:animEffect transition="in" filter="box(in)">
                                      <p:cBhvr>
                                        <p:cTn id="32" dur="500"/>
                                        <p:tgtEl>
                                          <p:spTgt spid="1833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83301"/>
                                        </p:tgtEl>
                                        <p:attrNameLst>
                                          <p:attrName>style.visibility</p:attrName>
                                        </p:attrNameLst>
                                      </p:cBhvr>
                                      <p:to>
                                        <p:strVal val="visible"/>
                                      </p:to>
                                    </p:set>
                                    <p:animEffect transition="in" filter="box(in)">
                                      <p:cBhvr>
                                        <p:cTn id="37" dur="500"/>
                                        <p:tgtEl>
                                          <p:spTgt spid="183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P spid="18330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457200" y="1566863"/>
            <a:ext cx="8229600"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800" smtClean="0">
                <a:solidFill>
                  <a:srgbClr val="FF3300"/>
                </a:solidFill>
                <a:latin typeface="Times New Roman" pitchFamily="18" charset="0"/>
              </a:rPr>
              <a:t>The disadvantages of </a:t>
            </a:r>
            <a:r>
              <a:rPr lang="en-US" sz="2800" b="1" smtClean="0">
                <a:solidFill>
                  <a:srgbClr val="FF3300"/>
                </a:solidFill>
                <a:latin typeface="Times New Roman" pitchFamily="18" charset="0"/>
              </a:rPr>
              <a:t>V-V</a:t>
            </a:r>
            <a:r>
              <a:rPr lang="en-US" sz="2800" smtClean="0">
                <a:solidFill>
                  <a:srgbClr val="FF3300"/>
                </a:solidFill>
                <a:latin typeface="Times New Roman" pitchFamily="18" charset="0"/>
              </a:rPr>
              <a:t> connection are:</a:t>
            </a:r>
          </a:p>
          <a:p>
            <a:pPr algn="just" fontAlgn="base">
              <a:spcBef>
                <a:spcPct val="0"/>
              </a:spcBef>
              <a:spcAft>
                <a:spcPct val="0"/>
              </a:spcAft>
            </a:pPr>
            <a:r>
              <a:rPr lang="en-US" sz="2800" smtClean="0">
                <a:solidFill>
                  <a:srgbClr val="FF3300"/>
                </a:solidFill>
                <a:latin typeface="Times New Roman" pitchFamily="18" charset="0"/>
              </a:rPr>
              <a:t>1</a:t>
            </a:r>
            <a:r>
              <a:rPr lang="en-US" sz="2800" smtClean="0">
                <a:solidFill>
                  <a:srgbClr val="0000FF"/>
                </a:solidFill>
                <a:latin typeface="Times New Roman" pitchFamily="18" charset="0"/>
              </a:rPr>
              <a:t>. The average power factor at which the </a:t>
            </a:r>
            <a:r>
              <a:rPr lang="en-US" sz="2800" b="1" smtClean="0">
                <a:solidFill>
                  <a:srgbClr val="0000FF"/>
                </a:solidFill>
                <a:latin typeface="Times New Roman" pitchFamily="18" charset="0"/>
              </a:rPr>
              <a:t>V</a:t>
            </a:r>
            <a:r>
              <a:rPr lang="en-US" sz="2800" smtClean="0">
                <a:solidFill>
                  <a:srgbClr val="0000FF"/>
                </a:solidFill>
                <a:latin typeface="Times New Roman" pitchFamily="18" charset="0"/>
              </a:rPr>
              <a:t>-bank operates is less than that of the load. </a:t>
            </a:r>
            <a:r>
              <a:rPr lang="en-US" sz="2800" i="1" smtClean="0">
                <a:solidFill>
                  <a:srgbClr val="0000FF"/>
                </a:solidFill>
                <a:latin typeface="Times New Roman" pitchFamily="18" charset="0"/>
              </a:rPr>
              <a:t>This power factor is actually 86.6 of the balanced load power factor</a:t>
            </a:r>
            <a:r>
              <a:rPr lang="en-US" sz="2800" smtClean="0">
                <a:solidFill>
                  <a:srgbClr val="0000FF"/>
                </a:solidFill>
                <a:latin typeface="Times New Roman" pitchFamily="18" charset="0"/>
              </a:rPr>
              <a:t>.</a:t>
            </a:r>
          </a:p>
          <a:p>
            <a:pPr algn="just" fontAlgn="base">
              <a:spcBef>
                <a:spcPct val="0"/>
              </a:spcBef>
              <a:spcAft>
                <a:spcPct val="0"/>
              </a:spcAft>
            </a:pPr>
            <a:r>
              <a:rPr lang="en-US" sz="2800" smtClean="0">
                <a:solidFill>
                  <a:srgbClr val="FF3300"/>
                </a:solidFill>
                <a:latin typeface="Times New Roman" pitchFamily="18" charset="0"/>
              </a:rPr>
              <a:t>2. Secondary terminal voltages tend to become unbalanced to a great extent when the load is increased, this happens even when the load is perfectly balanced.</a:t>
            </a:r>
          </a:p>
        </p:txBody>
      </p:sp>
    </p:spTree>
    <p:extLst>
      <p:ext uri="{BB962C8B-B14F-4D97-AF65-F5344CB8AC3E}">
        <p14:creationId xmlns:p14="http://schemas.microsoft.com/office/powerpoint/2010/main" val="2099258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22">
                                            <p:txEl>
                                              <p:pRg st="0" end="0"/>
                                            </p:txEl>
                                          </p:spTgt>
                                        </p:tgtEl>
                                        <p:attrNameLst>
                                          <p:attrName>style.visibility</p:attrName>
                                        </p:attrNameLst>
                                      </p:cBhvr>
                                      <p:to>
                                        <p:strVal val="visible"/>
                                      </p:to>
                                    </p:set>
                                    <p:animEffect transition="in" filter="box(in)">
                                      <p:cBhvr>
                                        <p:cTn id="7" dur="500"/>
                                        <p:tgtEl>
                                          <p:spTgt spid="184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22">
                                            <p:txEl>
                                              <p:pRg st="1" end="1"/>
                                            </p:txEl>
                                          </p:spTgt>
                                        </p:tgtEl>
                                        <p:attrNameLst>
                                          <p:attrName>style.visibility</p:attrName>
                                        </p:attrNameLst>
                                      </p:cBhvr>
                                      <p:to>
                                        <p:strVal val="visible"/>
                                      </p:to>
                                    </p:set>
                                    <p:animEffect transition="in" filter="box(in)">
                                      <p:cBhvr>
                                        <p:cTn id="12" dur="500"/>
                                        <p:tgtEl>
                                          <p:spTgt spid="1843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22">
                                            <p:txEl>
                                              <p:pRg st="2" end="2"/>
                                            </p:txEl>
                                          </p:spTgt>
                                        </p:tgtEl>
                                        <p:attrNameLst>
                                          <p:attrName>style.visibility</p:attrName>
                                        </p:attrNameLst>
                                      </p:cBhvr>
                                      <p:to>
                                        <p:strVal val="visible"/>
                                      </p:to>
                                    </p:set>
                                    <p:animEffect transition="in" filter="box(in)">
                                      <p:cBhvr>
                                        <p:cTn id="17" dur="500"/>
                                        <p:tgtEl>
                                          <p:spTgt spid="184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228600" y="1181100"/>
            <a:ext cx="8776856" cy="6777240"/>
          </a:xfrm>
          <a:prstGeom prst="rect">
            <a:avLst/>
          </a:prstGeom>
        </p:spPr>
        <p:txBody>
          <a:bodyPr wrap="square">
            <a:spAutoFit/>
          </a:bodyPr>
          <a:lstStyle/>
          <a:p>
            <a:pPr>
              <a:lnSpc>
                <a:spcPct val="115000"/>
              </a:lnSpc>
              <a:spcAft>
                <a:spcPts val="1000"/>
              </a:spcAft>
            </a:pPr>
            <a:r>
              <a:rPr lang="en-US" sz="3200" dirty="0" smtClean="0">
                <a:solidFill>
                  <a:srgbClr val="002060"/>
                </a:solidFill>
                <a:ea typeface="Calibri"/>
                <a:cs typeface="Times New Roman"/>
              </a:rPr>
              <a:t>7</a:t>
            </a:r>
            <a:r>
              <a:rPr lang="en-US" sz="3200" dirty="0" smtClean="0">
                <a:solidFill>
                  <a:srgbClr val="002060"/>
                </a:solidFill>
                <a:ea typeface="Calibri"/>
                <a:cs typeface="Times New Roman"/>
              </a:rPr>
              <a:t>.5 </a:t>
            </a:r>
            <a:r>
              <a:rPr lang="en-US" sz="3200" dirty="0" err="1"/>
              <a:t>স্কট</a:t>
            </a:r>
            <a:r>
              <a:rPr lang="en-US" sz="3200" dirty="0"/>
              <a:t> (</a:t>
            </a:r>
            <a:r>
              <a:rPr lang="en-US" sz="3200" dirty="0" err="1"/>
              <a:t>টিটি</a:t>
            </a:r>
            <a:r>
              <a:rPr lang="en-US" sz="3200" dirty="0"/>
              <a:t>) </a:t>
            </a:r>
            <a:r>
              <a:rPr lang="en-US" sz="3200" dirty="0" err="1"/>
              <a:t>সংযোগ</a:t>
            </a:r>
            <a:endParaRPr lang="en-US" sz="3200" dirty="0"/>
          </a:p>
          <a:p>
            <a:pPr>
              <a:lnSpc>
                <a:spcPct val="115000"/>
              </a:lnSpc>
              <a:spcAft>
                <a:spcPts val="1000"/>
              </a:spcAft>
            </a:pPr>
            <a:r>
              <a:rPr lang="en-US" sz="3200" dirty="0" err="1"/>
              <a:t>দুই</a:t>
            </a:r>
            <a:r>
              <a:rPr lang="en-US" sz="3200" dirty="0"/>
              <a:t> </a:t>
            </a:r>
            <a:r>
              <a:rPr lang="en-US" sz="3200" dirty="0" err="1"/>
              <a:t>ট্রান্সফরমার</a:t>
            </a:r>
            <a:r>
              <a:rPr lang="en-US" sz="3200" dirty="0"/>
              <a:t> </a:t>
            </a:r>
            <a:r>
              <a:rPr lang="en-US" sz="3200" dirty="0" err="1"/>
              <a:t>সংযোগ</a:t>
            </a:r>
            <a:r>
              <a:rPr lang="en-US" sz="3200" dirty="0"/>
              <a:t> </a:t>
            </a:r>
            <a:r>
              <a:rPr lang="en-US" sz="3200" dirty="0" err="1"/>
              <a:t>এই</a:t>
            </a:r>
            <a:r>
              <a:rPr lang="en-US" sz="3200" dirty="0"/>
              <a:t> </a:t>
            </a:r>
            <a:r>
              <a:rPr lang="en-US" sz="3200" dirty="0" err="1"/>
              <a:t>ধরনের</a:t>
            </a:r>
            <a:r>
              <a:rPr lang="en-US" sz="3200" dirty="0"/>
              <a:t> </a:t>
            </a:r>
            <a:r>
              <a:rPr lang="en-US" sz="3200" dirty="0" err="1"/>
              <a:t>ব্যবহার</a:t>
            </a:r>
            <a:r>
              <a:rPr lang="en-US" sz="3200" dirty="0"/>
              <a:t> </a:t>
            </a:r>
            <a:r>
              <a:rPr lang="en-US" sz="3200" dirty="0" err="1"/>
              <a:t>করা</a:t>
            </a:r>
            <a:r>
              <a:rPr lang="en-US" sz="3200" dirty="0"/>
              <a:t> </a:t>
            </a:r>
            <a:r>
              <a:rPr lang="en-US" sz="3200" dirty="0" err="1"/>
              <a:t>হয</a:t>
            </a:r>
            <a:r>
              <a:rPr lang="en-US" sz="3200" dirty="0"/>
              <a:t>়. </a:t>
            </a:r>
            <a:r>
              <a:rPr lang="en-US" sz="3200" dirty="0" err="1"/>
              <a:t>ট্রান্সফরমার</a:t>
            </a:r>
            <a:r>
              <a:rPr lang="en-US" sz="3200" dirty="0"/>
              <a:t> </a:t>
            </a:r>
            <a:r>
              <a:rPr lang="en-US" sz="3200" dirty="0" err="1"/>
              <a:t>একটি</a:t>
            </a:r>
            <a:r>
              <a:rPr lang="en-US" sz="3200" dirty="0"/>
              <a:t> </a:t>
            </a:r>
            <a:r>
              <a:rPr lang="en-US" sz="3200" dirty="0" err="1"/>
              <a:t>হল</a:t>
            </a:r>
            <a:r>
              <a:rPr lang="en-US" sz="3200" dirty="0"/>
              <a:t> </a:t>
            </a:r>
            <a:r>
              <a:rPr lang="en-US" sz="3200" dirty="0" err="1"/>
              <a:t>কেন্দ্রে</a:t>
            </a:r>
            <a:r>
              <a:rPr lang="en-US" sz="3200" dirty="0"/>
              <a:t> (</a:t>
            </a:r>
            <a:r>
              <a:rPr lang="en-US" sz="3200" dirty="0" err="1"/>
              <a:t>প্রধান</a:t>
            </a:r>
            <a:r>
              <a:rPr lang="en-US" sz="3200" dirty="0"/>
              <a:t> </a:t>
            </a:r>
            <a:r>
              <a:rPr lang="en-US" sz="3200" dirty="0" err="1"/>
              <a:t>ট্রান্সফরমার</a:t>
            </a:r>
            <a:r>
              <a:rPr lang="en-US" sz="3200" dirty="0"/>
              <a:t> </a:t>
            </a:r>
            <a:r>
              <a:rPr lang="en-US" sz="3200" dirty="0" err="1"/>
              <a:t>হিসেবে</a:t>
            </a:r>
            <a:r>
              <a:rPr lang="en-US" sz="3200" dirty="0"/>
              <a:t> </a:t>
            </a:r>
            <a:r>
              <a:rPr lang="en-US" sz="3200" dirty="0" err="1"/>
              <a:t>যা</a:t>
            </a:r>
            <a:r>
              <a:rPr lang="en-US" sz="3200" dirty="0"/>
              <a:t> </a:t>
            </a:r>
            <a:r>
              <a:rPr lang="en-US" sz="3200" dirty="0" err="1"/>
              <a:t>বলা</a:t>
            </a:r>
            <a:r>
              <a:rPr lang="en-US" sz="3200" dirty="0"/>
              <a:t> </a:t>
            </a:r>
            <a:r>
              <a:rPr lang="en-US" sz="3200" dirty="0" err="1"/>
              <a:t>হয</a:t>
            </a:r>
            <a:r>
              <a:rPr lang="en-US" sz="3200" dirty="0"/>
              <a:t>়) </a:t>
            </a:r>
            <a:r>
              <a:rPr lang="en-US" sz="3200" dirty="0" err="1"/>
              <a:t>উভয</a:t>
            </a:r>
            <a:r>
              <a:rPr lang="en-US" sz="3200" dirty="0"/>
              <a:t>় </a:t>
            </a:r>
            <a:r>
              <a:rPr lang="en-US" sz="3200" dirty="0" err="1"/>
              <a:t>প্রাথমিক</a:t>
            </a:r>
            <a:r>
              <a:rPr lang="en-US" sz="3200" dirty="0"/>
              <a:t> ও windings </a:t>
            </a:r>
            <a:r>
              <a:rPr lang="en-US" sz="3200" dirty="0" err="1"/>
              <a:t>নেভিগেশন</a:t>
            </a:r>
            <a:r>
              <a:rPr lang="en-US" sz="3200" dirty="0"/>
              <a:t> taps </a:t>
            </a:r>
            <a:r>
              <a:rPr lang="en-US" sz="3200" dirty="0" err="1"/>
              <a:t>আছে</a:t>
            </a:r>
            <a:r>
              <a:rPr lang="en-US" sz="3200" dirty="0"/>
              <a:t>. </a:t>
            </a:r>
            <a:r>
              <a:rPr lang="en-US" sz="3200" dirty="0" err="1"/>
              <a:t>অন্যান্য</a:t>
            </a:r>
            <a:r>
              <a:rPr lang="en-US" sz="3200" dirty="0"/>
              <a:t> </a:t>
            </a:r>
            <a:r>
              <a:rPr lang="en-US" sz="3200" dirty="0" err="1"/>
              <a:t>transormer</a:t>
            </a:r>
            <a:r>
              <a:rPr lang="en-US" sz="3200" dirty="0"/>
              <a:t> </a:t>
            </a:r>
            <a:r>
              <a:rPr lang="en-US" sz="3200" dirty="0" err="1"/>
              <a:t>টিজার</a:t>
            </a:r>
            <a:r>
              <a:rPr lang="en-US" sz="3200" dirty="0"/>
              <a:t> </a:t>
            </a:r>
            <a:r>
              <a:rPr lang="en-US" sz="3200" dirty="0" err="1"/>
              <a:t>ট্রান্সফরমার</a:t>
            </a:r>
            <a:r>
              <a:rPr lang="en-US" sz="3200" dirty="0"/>
              <a:t> </a:t>
            </a:r>
            <a:r>
              <a:rPr lang="en-US" sz="3200" dirty="0" err="1"/>
              <a:t>হিসাবে</a:t>
            </a:r>
            <a:r>
              <a:rPr lang="en-US" sz="3200" dirty="0"/>
              <a:t> </a:t>
            </a:r>
            <a:r>
              <a:rPr lang="en-US" sz="3200" dirty="0" err="1"/>
              <a:t>বলা</a:t>
            </a:r>
            <a:r>
              <a:rPr lang="en-US" sz="3200" dirty="0"/>
              <a:t> </a:t>
            </a:r>
            <a:r>
              <a:rPr lang="en-US" sz="3200" dirty="0" err="1"/>
              <a:t>হয</a:t>
            </a:r>
            <a:r>
              <a:rPr lang="en-US" sz="3200" dirty="0"/>
              <a:t>়. </a:t>
            </a:r>
            <a:r>
              <a:rPr lang="en-US" sz="3200" dirty="0" err="1"/>
              <a:t>স্কট</a:t>
            </a:r>
            <a:r>
              <a:rPr lang="en-US" sz="3200" dirty="0"/>
              <a:t> </a:t>
            </a:r>
            <a:r>
              <a:rPr lang="en-US" sz="3200" dirty="0" err="1"/>
              <a:t>সংযোগ</a:t>
            </a:r>
            <a:r>
              <a:rPr lang="en-US" sz="3200" dirty="0"/>
              <a:t> </a:t>
            </a:r>
            <a:r>
              <a:rPr lang="en-US" sz="3200" dirty="0" err="1"/>
              <a:t>এছাড়াও</a:t>
            </a:r>
            <a:r>
              <a:rPr lang="en-US" sz="3200" dirty="0"/>
              <a:t> </a:t>
            </a:r>
            <a:r>
              <a:rPr lang="en-US" sz="3200" dirty="0" err="1"/>
              <a:t>দুটি</a:t>
            </a:r>
            <a:r>
              <a:rPr lang="en-US" sz="3200" dirty="0"/>
              <a:t> </a:t>
            </a:r>
            <a:r>
              <a:rPr lang="en-US" sz="3200" dirty="0" err="1"/>
              <a:t>পর্যায়ের</a:t>
            </a:r>
            <a:r>
              <a:rPr lang="en-US" sz="3200" dirty="0"/>
              <a:t> </a:t>
            </a:r>
            <a:r>
              <a:rPr lang="en-US" sz="3200" dirty="0" err="1"/>
              <a:t>রূপান্তর</a:t>
            </a:r>
            <a:r>
              <a:rPr lang="en-US" sz="3200" dirty="0"/>
              <a:t> </a:t>
            </a:r>
            <a:r>
              <a:rPr lang="en-US" sz="3200" dirty="0" err="1"/>
              <a:t>তিনটি</a:t>
            </a:r>
            <a:r>
              <a:rPr lang="en-US" sz="3200" dirty="0"/>
              <a:t> </a:t>
            </a:r>
            <a:r>
              <a:rPr lang="en-US" sz="3200" dirty="0" err="1"/>
              <a:t>ধাপের</a:t>
            </a:r>
            <a:r>
              <a:rPr lang="en-US" sz="3200" dirty="0"/>
              <a:t> </a:t>
            </a:r>
            <a:r>
              <a:rPr lang="en-US" sz="3200" dirty="0" err="1"/>
              <a:t>জন্য</a:t>
            </a:r>
            <a:r>
              <a:rPr lang="en-US" sz="3200" dirty="0"/>
              <a:t> </a:t>
            </a:r>
            <a:r>
              <a:rPr lang="en-US" sz="3200" dirty="0" err="1"/>
              <a:t>ব্যবহার</a:t>
            </a:r>
            <a:r>
              <a:rPr lang="en-US" sz="3200" dirty="0"/>
              <a:t> </a:t>
            </a:r>
            <a:r>
              <a:rPr lang="en-US" sz="3200" dirty="0" err="1"/>
              <a:t>করা</a:t>
            </a:r>
            <a:r>
              <a:rPr lang="en-US" sz="3200" dirty="0"/>
              <a:t> </a:t>
            </a:r>
            <a:r>
              <a:rPr lang="en-US" sz="3200" dirty="0" err="1"/>
              <a:t>যাবে</a:t>
            </a:r>
            <a:r>
              <a:rPr lang="en-US" sz="3200" dirty="0"/>
              <a:t>. </a:t>
            </a:r>
            <a:r>
              <a:rPr lang="en-US" sz="3200" dirty="0" err="1"/>
              <a:t>নিচের</a:t>
            </a:r>
            <a:r>
              <a:rPr lang="en-US" sz="3200" dirty="0"/>
              <a:t> </a:t>
            </a:r>
            <a:r>
              <a:rPr lang="en-US" sz="3200" dirty="0" err="1"/>
              <a:t>চিত্রে</a:t>
            </a:r>
            <a:r>
              <a:rPr lang="en-US" sz="3200" dirty="0"/>
              <a:t> </a:t>
            </a:r>
            <a:r>
              <a:rPr lang="en-US" sz="3200" dirty="0" err="1"/>
              <a:t>হিসাবে</a:t>
            </a:r>
            <a:r>
              <a:rPr lang="en-US" sz="3200" dirty="0"/>
              <a:t> </a:t>
            </a:r>
            <a:r>
              <a:rPr lang="en-US" sz="3200" dirty="0" err="1"/>
              <a:t>দেখানো</a:t>
            </a:r>
            <a:r>
              <a:rPr lang="en-US" sz="3200" dirty="0"/>
              <a:t> </a:t>
            </a:r>
            <a:r>
              <a:rPr lang="en-US" sz="3200" dirty="0" err="1"/>
              <a:t>সংযোগ</a:t>
            </a:r>
            <a:r>
              <a:rPr lang="en-US" sz="3200" dirty="0"/>
              <a:t> </a:t>
            </a:r>
            <a:r>
              <a:rPr lang="en-US" sz="3200" dirty="0" err="1"/>
              <a:t>তৈরি</a:t>
            </a:r>
            <a:r>
              <a:rPr lang="en-US" sz="3200" dirty="0"/>
              <a:t> </a:t>
            </a:r>
            <a:r>
              <a:rPr lang="en-US" sz="3200" dirty="0" err="1"/>
              <a:t>করা</a:t>
            </a:r>
            <a:r>
              <a:rPr lang="en-US" sz="3200" dirty="0"/>
              <a:t> </a:t>
            </a:r>
            <a:r>
              <a:rPr lang="en-US" sz="3200" dirty="0" err="1"/>
              <a:t>হয</a:t>
            </a:r>
            <a:r>
              <a:rPr lang="en-US" sz="3200" dirty="0"/>
              <a:t>়. </a:t>
            </a:r>
          </a:p>
          <a:p>
            <a:pPr lvl="0">
              <a:lnSpc>
                <a:spcPct val="115000"/>
              </a:lnSpc>
              <a:spcAft>
                <a:spcPts val="1000"/>
              </a:spcAft>
            </a:pPr>
            <a:endParaRPr lang="en-US" sz="3200" dirty="0">
              <a:solidFill>
                <a:srgbClr val="002060"/>
              </a:solidFill>
              <a:ea typeface="Calibri"/>
              <a:cs typeface="Times New Roman"/>
            </a:endParaRPr>
          </a:p>
          <a:p>
            <a:pPr lvl="0">
              <a:lnSpc>
                <a:spcPct val="115000"/>
              </a:lnSpc>
              <a:spcAft>
                <a:spcPts val="1000"/>
              </a:spcAft>
            </a:pPr>
            <a:r>
              <a:rPr lang="en-US" sz="3600" dirty="0" smtClean="0">
                <a:solidFill>
                  <a:prstClr val="black"/>
                </a:solidFill>
                <a:latin typeface="SumeshwariMJ" pitchFamily="2" charset="0"/>
                <a:cs typeface="SumeshwariMJ" pitchFamily="2" charset="0"/>
              </a:rPr>
              <a:t>  </a:t>
            </a: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3733800" y="80759"/>
            <a:ext cx="5410200" cy="300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2000" dirty="0" smtClean="0">
                <a:solidFill>
                  <a:prstClr val="black"/>
                </a:solidFill>
                <a:latin typeface="Algerian" panose="04020705040A02060702" pitchFamily="82" charset="0"/>
              </a:rPr>
              <a:t>PRINCIPLE </a:t>
            </a:r>
            <a:r>
              <a:rPr lang="en-US" sz="2000" dirty="0">
                <a:solidFill>
                  <a:prstClr val="black"/>
                </a:solidFill>
                <a:latin typeface="Algerian" panose="04020705040A02060702" pitchFamily="82" charset="0"/>
              </a:rPr>
              <a:t>OF THREE PHASE TRANSFORMER</a:t>
            </a:r>
            <a:endParaRPr lang="en-US" sz="1800" dirty="0">
              <a:solidFill>
                <a:schemeClr val="bg2"/>
              </a:solidFill>
              <a:latin typeface="Algerian" panose="04020705040A02060702" pitchFamily="82" charset="0"/>
            </a:endParaRPr>
          </a:p>
        </p:txBody>
      </p:sp>
    </p:spTree>
    <p:extLst>
      <p:ext uri="{BB962C8B-B14F-4D97-AF65-F5344CB8AC3E}">
        <p14:creationId xmlns:p14="http://schemas.microsoft.com/office/powerpoint/2010/main" val="352822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019800" cy="609600"/>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en-US" dirty="0" smtClean="0"/>
              <a:t/>
            </a:r>
            <a:br>
              <a:rPr lang="en-US" dirty="0" smtClean="0"/>
            </a:br>
            <a:r>
              <a:rPr lang="en-US" dirty="0"/>
              <a:t/>
            </a:r>
            <a:br>
              <a:rPr lang="en-US" dirty="0"/>
            </a:br>
            <a:r>
              <a:rPr lang="bn-BD" sz="2700" dirty="0" smtClean="0"/>
              <a:t>এসি মেসিন-১</a:t>
            </a:r>
            <a:r>
              <a:rPr lang="en-US" sz="2700" dirty="0" smtClean="0"/>
              <a:t> </a:t>
            </a:r>
            <a:r>
              <a:rPr lang="en-US" sz="3600" dirty="0" err="1" smtClean="0">
                <a:latin typeface="SumeshwariMJ" pitchFamily="2" charset="0"/>
                <a:cs typeface="SumeshwariMJ" pitchFamily="2" charset="0"/>
              </a:rPr>
              <a:t>UªvÝdigvi</a:t>
            </a:r>
            <a:r>
              <a:rPr lang="en-US" sz="3600" dirty="0" smtClean="0">
                <a:latin typeface="SumeshwariMJ" pitchFamily="2" charset="0"/>
                <a:cs typeface="SumeshwariMJ" pitchFamily="2" charset="0"/>
              </a:rPr>
              <a:t>   :  7g </a:t>
            </a:r>
            <a:r>
              <a:rPr lang="en-US" sz="3600" dirty="0" err="1" smtClean="0">
                <a:solidFill>
                  <a:schemeClr val="bg2"/>
                </a:solidFill>
                <a:latin typeface="SumeshwariMJ" pitchFamily="2" charset="0"/>
                <a:cs typeface="SumeshwariMJ" pitchFamily="2" charset="0"/>
              </a:rPr>
              <a:t>Aa¨vq</a:t>
            </a:r>
            <a:r>
              <a:rPr lang="en-US" sz="4000" dirty="0" smtClean="0">
                <a:solidFill>
                  <a:srgbClr val="FF0000"/>
                </a:solidFill>
              </a:rPr>
              <a:t/>
            </a:r>
            <a:br>
              <a:rPr lang="en-US" sz="4000" dirty="0" smtClean="0">
                <a:solidFill>
                  <a:srgbClr val="FF0000"/>
                </a:solidFill>
              </a:rPr>
            </a:br>
            <a:r>
              <a:rPr lang="en-US" sz="4900" dirty="0" smtClean="0">
                <a:solidFill>
                  <a:srgbClr val="FF0000"/>
                </a:solidFill>
              </a:rPr>
              <a:t> </a:t>
            </a:r>
            <a:r>
              <a:rPr lang="en-US" dirty="0"/>
              <a:t/>
            </a:r>
            <a:br>
              <a:rPr lang="en-US" dirty="0"/>
            </a:br>
            <a:endParaRPr lang="en-US" dirty="0"/>
          </a:p>
        </p:txBody>
      </p:sp>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14300"/>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Content Placeholder 7"/>
          <p:cNvSpPr>
            <a:spLocks noGrp="1"/>
          </p:cNvSpPr>
          <p:nvPr>
            <p:ph idx="1"/>
          </p:nvPr>
        </p:nvSpPr>
        <p:spPr>
          <a:xfrm>
            <a:off x="152400" y="1293136"/>
            <a:ext cx="9130144" cy="4953000"/>
          </a:xfrm>
        </p:spPr>
        <p:txBody>
          <a:bodyPr>
            <a:normAutofit lnSpcReduction="10000"/>
          </a:bodyPr>
          <a:lstStyle/>
          <a:p>
            <a:pPr marL="0" lvl="0" indent="0">
              <a:spcBef>
                <a:spcPts val="0"/>
              </a:spcBef>
              <a:buClr>
                <a:srgbClr val="2DA2BF"/>
              </a:buClr>
              <a:buSzPct val="68000"/>
              <a:buNone/>
            </a:pPr>
            <a:r>
              <a:rPr lang="en-US" dirty="0" smtClean="0">
                <a:solidFill>
                  <a:srgbClr val="002060"/>
                </a:solidFill>
                <a:ea typeface="Calibri"/>
                <a:cs typeface="Times New Roman"/>
              </a:rPr>
              <a:t>7  </a:t>
            </a:r>
            <a:r>
              <a:rPr lang="en-US" dirty="0" smtClean="0">
                <a:solidFill>
                  <a:srgbClr val="002060"/>
                </a:solidFill>
                <a:latin typeface="Agency FB" panose="020B0503020202020204" pitchFamily="34" charset="0"/>
                <a:ea typeface="Calibri"/>
                <a:cs typeface="Times New Roman"/>
              </a:rPr>
              <a:t>Realize </a:t>
            </a:r>
            <a:r>
              <a:rPr lang="en-US" dirty="0">
                <a:solidFill>
                  <a:srgbClr val="002060"/>
                </a:solidFill>
                <a:latin typeface="Agency FB" panose="020B0503020202020204" pitchFamily="34" charset="0"/>
                <a:ea typeface="Calibri"/>
                <a:cs typeface="Times New Roman"/>
              </a:rPr>
              <a:t>the construction and Principle of operation of three phase transformer.</a:t>
            </a:r>
          </a:p>
          <a:p>
            <a:pPr marL="0" lvl="0" indent="-256032">
              <a:spcBef>
                <a:spcPts val="0"/>
              </a:spcBef>
              <a:buClr>
                <a:srgbClr val="2DA2BF"/>
              </a:buClr>
              <a:buSzPct val="68000"/>
              <a:buFont typeface="Wingdings 3"/>
              <a:buChar char=""/>
            </a:pPr>
            <a:r>
              <a:rPr lang="en-US" dirty="0">
                <a:solidFill>
                  <a:srgbClr val="002060"/>
                </a:solidFill>
                <a:latin typeface="Agency FB" panose="020B0503020202020204" pitchFamily="34" charset="0"/>
                <a:ea typeface="Calibri"/>
                <a:cs typeface="Times New Roman"/>
              </a:rPr>
              <a:t>7.1 Describe the construction of three phase transformer.</a:t>
            </a:r>
          </a:p>
          <a:p>
            <a:pPr marL="0" lvl="0" indent="-256032">
              <a:spcBef>
                <a:spcPts val="0"/>
              </a:spcBef>
              <a:buClr>
                <a:srgbClr val="2DA2BF"/>
              </a:buClr>
              <a:buSzPct val="68000"/>
              <a:buFont typeface="Wingdings 3"/>
              <a:buChar char=""/>
            </a:pPr>
            <a:r>
              <a:rPr lang="en-US" dirty="0">
                <a:solidFill>
                  <a:srgbClr val="002060"/>
                </a:solidFill>
                <a:latin typeface="Agency FB" panose="020B0503020202020204" pitchFamily="34" charset="0"/>
                <a:ea typeface="Calibri"/>
                <a:cs typeface="Times New Roman"/>
              </a:rPr>
              <a:t>7.2 List various methods of connection of 3-phase transformer and their applications.</a:t>
            </a:r>
          </a:p>
          <a:p>
            <a:pPr marL="0" lvl="0" indent="-256032">
              <a:spcBef>
                <a:spcPts val="0"/>
              </a:spcBef>
              <a:buClr>
                <a:srgbClr val="2DA2BF"/>
              </a:buClr>
              <a:buSzPct val="68000"/>
              <a:buFont typeface="Wingdings 3"/>
              <a:buChar char=""/>
            </a:pPr>
            <a:r>
              <a:rPr lang="en-US" dirty="0">
                <a:solidFill>
                  <a:srgbClr val="002060"/>
                </a:solidFill>
                <a:latin typeface="Agency FB" panose="020B0503020202020204" pitchFamily="34" charset="0"/>
                <a:ea typeface="Calibri"/>
                <a:cs typeface="Times New Roman"/>
              </a:rPr>
              <a:t>7.3 Describe the methods of star–star, delta–delta, star–delta and delta–star connection.</a:t>
            </a:r>
          </a:p>
          <a:p>
            <a:pPr marL="0" lvl="0" indent="-256032">
              <a:spcBef>
                <a:spcPts val="0"/>
              </a:spcBef>
              <a:buClr>
                <a:srgbClr val="2DA2BF"/>
              </a:buClr>
              <a:buSzPct val="68000"/>
              <a:buFont typeface="Wingdings 3"/>
              <a:buChar char=""/>
            </a:pPr>
            <a:r>
              <a:rPr lang="en-US" dirty="0">
                <a:solidFill>
                  <a:srgbClr val="002060"/>
                </a:solidFill>
                <a:latin typeface="Agency FB" panose="020B0503020202020204" pitchFamily="34" charset="0"/>
                <a:ea typeface="Calibri"/>
                <a:cs typeface="Times New Roman"/>
              </a:rPr>
              <a:t>7.4 Outline open delta connection or V-V connection.</a:t>
            </a:r>
          </a:p>
          <a:p>
            <a:pPr marL="0" lvl="0" indent="-256032">
              <a:spcBef>
                <a:spcPts val="0"/>
              </a:spcBef>
              <a:buClr>
                <a:srgbClr val="2DA2BF"/>
              </a:buClr>
              <a:buSzPct val="68000"/>
              <a:buFont typeface="Wingdings 3"/>
              <a:buChar char=""/>
            </a:pPr>
            <a:r>
              <a:rPr lang="en-US" dirty="0">
                <a:solidFill>
                  <a:srgbClr val="002060"/>
                </a:solidFill>
                <a:latin typeface="Agency FB" panose="020B0503020202020204" pitchFamily="34" charset="0"/>
                <a:ea typeface="Calibri"/>
                <a:cs typeface="Times New Roman"/>
              </a:rPr>
              <a:t>7.5 Describe Scott or T-T connection.</a:t>
            </a:r>
          </a:p>
          <a:p>
            <a:pPr marL="0" lvl="0" indent="-256032">
              <a:spcBef>
                <a:spcPts val="0"/>
              </a:spcBef>
              <a:buClr>
                <a:srgbClr val="2DA2BF"/>
              </a:buClr>
              <a:buSzPct val="68000"/>
              <a:buFont typeface="Wingdings 3"/>
              <a:buChar char=""/>
            </a:pPr>
            <a:r>
              <a:rPr lang="en-US" dirty="0">
                <a:solidFill>
                  <a:srgbClr val="002060"/>
                </a:solidFill>
                <a:latin typeface="Agency FB" panose="020B0503020202020204" pitchFamily="34" charset="0"/>
                <a:ea typeface="Calibri"/>
                <a:cs typeface="Times New Roman"/>
              </a:rPr>
              <a:t>7.6 Explain the application of V-V and T-T connection.</a:t>
            </a:r>
          </a:p>
          <a:p>
            <a:pPr marL="0" lvl="0" indent="-256032">
              <a:spcBef>
                <a:spcPts val="0"/>
              </a:spcBef>
              <a:buClr>
                <a:srgbClr val="2DA2BF"/>
              </a:buClr>
              <a:buSzPct val="68000"/>
              <a:buFont typeface="Wingdings 3"/>
              <a:buChar char=""/>
            </a:pPr>
            <a:r>
              <a:rPr lang="en-US" dirty="0">
                <a:solidFill>
                  <a:srgbClr val="002060"/>
                </a:solidFill>
                <a:latin typeface="Agency FB" panose="020B0503020202020204" pitchFamily="34" charset="0"/>
                <a:ea typeface="Calibri"/>
                <a:cs typeface="Times New Roman"/>
              </a:rPr>
              <a:t>7.7 Draw the </a:t>
            </a:r>
            <a:r>
              <a:rPr lang="en-US" dirty="0" smtClean="0">
                <a:solidFill>
                  <a:srgbClr val="002060"/>
                </a:solidFill>
                <a:latin typeface="Agency FB" panose="020B0503020202020204" pitchFamily="34" charset="0"/>
                <a:ea typeface="Calibri"/>
                <a:cs typeface="Times New Roman"/>
              </a:rPr>
              <a:t>Connection </a:t>
            </a:r>
            <a:r>
              <a:rPr lang="en-US" dirty="0">
                <a:solidFill>
                  <a:srgbClr val="002060"/>
                </a:solidFill>
                <a:latin typeface="Agency FB" panose="020B0503020202020204" pitchFamily="34" charset="0"/>
                <a:ea typeface="Calibri"/>
                <a:cs typeface="Times New Roman"/>
              </a:rPr>
              <a:t>of 3-phase to 2-phase and vice-versa.</a:t>
            </a:r>
            <a:endParaRPr lang="en-US" dirty="0" smtClean="0">
              <a:solidFill>
                <a:srgbClr val="002060"/>
              </a:solidFill>
              <a:latin typeface="Agency FB" panose="020B0503020202020204" pitchFamily="34" charset="0"/>
              <a:ea typeface="Calibri"/>
              <a:cs typeface="Times New Roman"/>
            </a:endParaRPr>
          </a:p>
        </p:txBody>
      </p:sp>
    </p:spTree>
    <p:extLst>
      <p:ext uri="{BB962C8B-B14F-4D97-AF65-F5344CB8AC3E}">
        <p14:creationId xmlns:p14="http://schemas.microsoft.com/office/powerpoint/2010/main" val="146016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 calcmode="lin" valueType="num">
                                      <p:cBhvr additive="base">
                                        <p:cTn id="4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additive="base">
                                        <p:cTn id="4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anim calcmode="lin" valueType="num">
                                      <p:cBhvr additive="base">
                                        <p:cTn id="5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7" end="7"/>
                                            </p:txEl>
                                          </p:spTgt>
                                        </p:tgtEl>
                                        <p:attrNameLst>
                                          <p:attrName>style.visibility</p:attrName>
                                        </p:attrNameLst>
                                      </p:cBhvr>
                                      <p:to>
                                        <p:strVal val="visible"/>
                                      </p:to>
                                    </p:set>
                                    <p:anim calcmode="lin" valueType="num">
                                      <p:cBhvr additive="base">
                                        <p:cTn id="6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JESSORE POLYTECHNIC INSTITUTE</a:t>
            </a:r>
          </a:p>
        </p:txBody>
      </p:sp>
      <p:sp>
        <p:nvSpPr>
          <p:cNvPr id="8" name="Rectangle 7"/>
          <p:cNvSpPr/>
          <p:nvPr/>
        </p:nvSpPr>
        <p:spPr>
          <a:xfrm>
            <a:off x="228600" y="1181100"/>
            <a:ext cx="8776856" cy="1471685"/>
          </a:xfrm>
          <a:prstGeom prst="rect">
            <a:avLst/>
          </a:prstGeom>
        </p:spPr>
        <p:txBody>
          <a:bodyPr wrap="square">
            <a:spAutoFit/>
          </a:bodyPr>
          <a:lstStyle/>
          <a:p>
            <a:pPr lvl="0">
              <a:lnSpc>
                <a:spcPct val="115000"/>
              </a:lnSpc>
              <a:spcAft>
                <a:spcPts val="1000"/>
              </a:spcAft>
            </a:pPr>
            <a:r>
              <a:rPr lang="en-US" sz="3200" dirty="0" smtClean="0">
                <a:solidFill>
                  <a:srgbClr val="002060"/>
                </a:solidFill>
                <a:ea typeface="Calibri"/>
                <a:cs typeface="Times New Roman"/>
              </a:rPr>
              <a:t>7.5</a:t>
            </a:r>
            <a:endParaRPr lang="en-US" sz="3200" dirty="0" smtClean="0">
              <a:solidFill>
                <a:srgbClr val="002060"/>
              </a:solidFill>
              <a:ea typeface="Calibri"/>
              <a:cs typeface="Times New Roman"/>
            </a:endParaRPr>
          </a:p>
          <a:p>
            <a:pPr lvl="0">
              <a:lnSpc>
                <a:spcPct val="115000"/>
              </a:lnSpc>
              <a:spcAft>
                <a:spcPts val="1000"/>
              </a:spcAft>
            </a:pP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3733800" y="76200"/>
            <a:ext cx="54102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000" dirty="0" smtClean="0">
                <a:solidFill>
                  <a:prstClr val="black"/>
                </a:solidFill>
                <a:latin typeface="Algerian" panose="04020705040A02060702" pitchFamily="82" charset="0"/>
              </a:rPr>
              <a:t>PRINCIPLE </a:t>
            </a:r>
            <a:r>
              <a:rPr lang="en-US" sz="2000" dirty="0">
                <a:solidFill>
                  <a:prstClr val="black"/>
                </a:solidFill>
                <a:latin typeface="Algerian" panose="04020705040A02060702" pitchFamily="82" charset="0"/>
              </a:rPr>
              <a:t>OF THREE PHASE TRANSFORMER</a:t>
            </a:r>
            <a:endParaRPr lang="en-US" sz="1800" dirty="0">
              <a:solidFill>
                <a:schemeClr val="bg2"/>
              </a:solidFill>
              <a:latin typeface="Algerian" panose="04020705040A02060702" pitchFamily="82" charset="0"/>
            </a:endParaRPr>
          </a:p>
        </p:txBody>
      </p:sp>
      <p:pic>
        <p:nvPicPr>
          <p:cNvPr id="7" name="Picture 6" descr="transformer scott connection T-T">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1000"/>
            <a:ext cx="6629400" cy="5775734"/>
          </a:xfrm>
          <a:prstGeom prst="rect">
            <a:avLst/>
          </a:prstGeom>
          <a:noFill/>
          <a:ln>
            <a:noFill/>
          </a:ln>
        </p:spPr>
      </p:pic>
    </p:spTree>
    <p:extLst>
      <p:ext uri="{BB962C8B-B14F-4D97-AF65-F5344CB8AC3E}">
        <p14:creationId xmlns:p14="http://schemas.microsoft.com/office/powerpoint/2010/main" val="1907486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696200" cy="762000"/>
          </a:xfrm>
        </p:spPr>
        <p:txBody>
          <a:bodyPr>
            <a:normAutofit fontScale="90000"/>
          </a:bodyPr>
          <a:lstStyle/>
          <a:p>
            <a:pPr lvl="0" indent="-256032">
              <a:spcBef>
                <a:spcPts val="0"/>
              </a:spcBef>
            </a:pPr>
            <a:r>
              <a:rPr lang="en-US" sz="3200" dirty="0" smtClean="0">
                <a:solidFill>
                  <a:srgbClr val="002060"/>
                </a:solidFill>
                <a:latin typeface="Agency FB" panose="020B0503020202020204" pitchFamily="34" charset="0"/>
                <a:ea typeface="Calibri"/>
                <a:cs typeface="Times New Roman"/>
              </a:rPr>
              <a:t/>
            </a:r>
            <a:br>
              <a:rPr lang="en-US" sz="3200" dirty="0" smtClean="0">
                <a:solidFill>
                  <a:srgbClr val="002060"/>
                </a:solidFill>
                <a:latin typeface="Agency FB" panose="020B0503020202020204" pitchFamily="34" charset="0"/>
                <a:ea typeface="Calibri"/>
                <a:cs typeface="Times New Roman"/>
              </a:rPr>
            </a:br>
            <a:r>
              <a:rPr lang="en-US" sz="3200" b="1" dirty="0" smtClean="0">
                <a:solidFill>
                  <a:srgbClr val="002060"/>
                </a:solidFill>
                <a:latin typeface="Agency FB" panose="020B0503020202020204" pitchFamily="34" charset="0"/>
                <a:ea typeface="Calibri"/>
                <a:cs typeface="Times New Roman"/>
              </a:rPr>
              <a:t>Draw </a:t>
            </a:r>
            <a:r>
              <a:rPr lang="en-US" sz="3200" b="1" dirty="0">
                <a:solidFill>
                  <a:srgbClr val="002060"/>
                </a:solidFill>
                <a:latin typeface="Agency FB" panose="020B0503020202020204" pitchFamily="34" charset="0"/>
                <a:ea typeface="Calibri"/>
                <a:cs typeface="Times New Roman"/>
              </a:rPr>
              <a:t>the Connection of 3-phase to 2-phase and vice-versa.</a:t>
            </a:r>
            <a:br>
              <a:rPr lang="en-US" sz="3200" b="1" dirty="0">
                <a:solidFill>
                  <a:srgbClr val="002060"/>
                </a:solidFill>
                <a:latin typeface="Agency FB" panose="020B0503020202020204" pitchFamily="34" charset="0"/>
                <a:ea typeface="Calibri"/>
                <a:cs typeface="Times New Roman"/>
              </a:rPr>
            </a:br>
            <a:endParaRPr lang="en-US" b="1" dirty="0"/>
          </a:p>
        </p:txBody>
      </p:sp>
      <p:sp>
        <p:nvSpPr>
          <p:cNvPr id="3" name="Content Placeholder 2"/>
          <p:cNvSpPr>
            <a:spLocks noGrp="1"/>
          </p:cNvSpPr>
          <p:nvPr>
            <p:ph idx="1"/>
          </p:nvPr>
        </p:nvSpPr>
        <p:spPr>
          <a:xfrm>
            <a:off x="0" y="609600"/>
            <a:ext cx="9067799" cy="5638800"/>
          </a:xfrm>
        </p:spPr>
        <p:txBody>
          <a:bodyPr>
            <a:normAutofit/>
          </a:bodyPr>
          <a:lstStyle/>
          <a:p>
            <a:pPr algn="just" fontAlgn="base"/>
            <a:r>
              <a:rPr lang="en-US" b="1" i="1" u="sng" dirty="0">
                <a:solidFill>
                  <a:srgbClr val="445263"/>
                </a:solidFill>
                <a:latin typeface="Agency FB" panose="020B0503020202020204" pitchFamily="34" charset="0"/>
              </a:rPr>
              <a:t>Three-phase to Two-phase Conversion and vice-versa</a:t>
            </a:r>
            <a:endParaRPr lang="en-US" b="1" dirty="0">
              <a:solidFill>
                <a:srgbClr val="445263"/>
              </a:solidFill>
              <a:latin typeface="Agency FB" panose="020B0503020202020204" pitchFamily="34" charset="0"/>
            </a:endParaRPr>
          </a:p>
          <a:p>
            <a:pPr algn="just" fontAlgn="base"/>
            <a:r>
              <a:rPr lang="en-US" b="1" dirty="0">
                <a:solidFill>
                  <a:srgbClr val="445263"/>
                </a:solidFill>
                <a:latin typeface="Agency FB" panose="020B0503020202020204" pitchFamily="34" charset="0"/>
              </a:rPr>
              <a:t>This conversion is required to supply two-phase furnaces, to link two-phase circuit with 3-phase sys- tem and also to supply a 3-phase apparatus from a 2-phase supply source. For this purpose, Scott connection as shown in Fig. 33.17 is employed. This connection requires two transformers of different ratings although for interchangeability and provision of spares, both transformers may be identical but having suitable </a:t>
            </a:r>
            <a:r>
              <a:rPr lang="en-US" b="1" dirty="0" err="1">
                <a:solidFill>
                  <a:srgbClr val="445263"/>
                </a:solidFill>
                <a:latin typeface="Agency FB" panose="020B0503020202020204" pitchFamily="34" charset="0"/>
              </a:rPr>
              <a:t>tappings</a:t>
            </a:r>
            <a:r>
              <a:rPr lang="en-US" b="1" dirty="0">
                <a:solidFill>
                  <a:srgbClr val="445263"/>
                </a:solidFill>
                <a:latin typeface="Agency FB" panose="020B0503020202020204" pitchFamily="34" charset="0"/>
              </a:rPr>
              <a:t>.</a:t>
            </a:r>
          </a:p>
          <a:p>
            <a:endParaRPr lang="en-US" dirty="0"/>
          </a:p>
        </p:txBody>
      </p:sp>
    </p:spTree>
    <p:extLst>
      <p:ext uri="{BB962C8B-B14F-4D97-AF65-F5344CB8AC3E}">
        <p14:creationId xmlns:p14="http://schemas.microsoft.com/office/powerpoint/2010/main" val="3791376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5344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52801"/>
            <a:ext cx="8458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85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610600" cy="6781800"/>
          </a:xfrm>
        </p:spPr>
        <p:txBody>
          <a:bodyPr>
            <a:normAutofit lnSpcReduction="10000"/>
          </a:bodyPr>
          <a:lstStyle/>
          <a:p>
            <a:r>
              <a:rPr lang="en-US" b="1" dirty="0">
                <a:solidFill>
                  <a:srgbClr val="445263"/>
                </a:solidFill>
                <a:latin typeface="Agency FB" panose="020B0503020202020204" pitchFamily="34" charset="0"/>
              </a:rPr>
              <a:t>system is obtained. The voltage </a:t>
            </a:r>
            <a:r>
              <a:rPr lang="en-US" b="1" i="1" dirty="0" err="1">
                <a:solidFill>
                  <a:srgbClr val="445263"/>
                </a:solidFill>
                <a:latin typeface="Agency FB" panose="020B0503020202020204" pitchFamily="34" charset="0"/>
              </a:rPr>
              <a:t>Edc</a:t>
            </a:r>
            <a:r>
              <a:rPr lang="en-US" b="1" i="1" dirty="0">
                <a:solidFill>
                  <a:srgbClr val="445263"/>
                </a:solidFill>
                <a:latin typeface="Agency FB" panose="020B0503020202020204" pitchFamily="34" charset="0"/>
              </a:rPr>
              <a:t> is 86.6 V but </a:t>
            </a:r>
            <a:r>
              <a:rPr lang="en-US" b="1" dirty="0" err="1">
                <a:solidFill>
                  <a:srgbClr val="445263"/>
                </a:solidFill>
                <a:latin typeface="Agency FB" panose="020B0503020202020204" pitchFamily="34" charset="0"/>
              </a:rPr>
              <a:t>ECb</a:t>
            </a:r>
            <a:r>
              <a:rPr lang="en-US" b="1" dirty="0">
                <a:solidFill>
                  <a:srgbClr val="445263"/>
                </a:solidFill>
                <a:latin typeface="Agency FB" panose="020B0503020202020204" pitchFamily="34" charset="0"/>
              </a:rPr>
              <a:t> = 100 V, hence the resulting 2-phase voltages will be unequal. However, as shown in Fig. 33.19 (</a:t>
            </a:r>
            <a:r>
              <a:rPr lang="en-US" b="1" i="1" dirty="0">
                <a:solidFill>
                  <a:srgbClr val="445263"/>
                </a:solidFill>
                <a:latin typeface="Agency FB" panose="020B0503020202020204" pitchFamily="34" charset="0"/>
              </a:rPr>
              <a:t>a</a:t>
            </a:r>
            <a:r>
              <a:rPr lang="en-US" b="1" dirty="0">
                <a:solidFill>
                  <a:srgbClr val="445263"/>
                </a:solidFill>
                <a:latin typeface="Agency FB" panose="020B0503020202020204" pitchFamily="34" charset="0"/>
              </a:rPr>
              <a:t>) if the 3-phase line is connected to point </a:t>
            </a:r>
            <a:r>
              <a:rPr lang="en-US" b="1" i="1" dirty="0">
                <a:solidFill>
                  <a:srgbClr val="445263"/>
                </a:solidFill>
                <a:latin typeface="Agency FB" panose="020B0503020202020204" pitchFamily="34" charset="0"/>
              </a:rPr>
              <a:t>A</a:t>
            </a:r>
            <a:r>
              <a:rPr lang="en-US" b="1" dirty="0">
                <a:solidFill>
                  <a:srgbClr val="445263"/>
                </a:solidFill>
                <a:latin typeface="Agency FB" panose="020B0503020202020204" pitchFamily="34" charset="0"/>
              </a:rPr>
              <a:t>1, such that </a:t>
            </a:r>
            <a:r>
              <a:rPr lang="en-US" b="1" i="1" dirty="0">
                <a:solidFill>
                  <a:srgbClr val="445263"/>
                </a:solidFill>
                <a:latin typeface="Agency FB" panose="020B0503020202020204" pitchFamily="34" charset="0"/>
              </a:rPr>
              <a:t>DA</a:t>
            </a:r>
            <a:r>
              <a:rPr lang="en-US" b="1" dirty="0">
                <a:solidFill>
                  <a:srgbClr val="445263"/>
                </a:solidFill>
                <a:latin typeface="Agency FB" panose="020B0503020202020204" pitchFamily="34" charset="0"/>
              </a:rPr>
              <a:t>1 represents 86.6% of the teaser primary turns (which are the same as that of main primary), then this will increase the volts/turn in the ratio of 100 : 86.6, because now 86.6 volts are applied across 86.6 per cent of turns and not 100% turns. In other words, this will make volts/ turn the same both in primary of the teaser and that of the main transformer. If the </a:t>
            </a:r>
            <a:r>
              <a:rPr lang="en-US" b="1" dirty="0" err="1">
                <a:solidFill>
                  <a:srgbClr val="445263"/>
                </a:solidFill>
                <a:latin typeface="Agency FB" panose="020B0503020202020204" pitchFamily="34" charset="0"/>
              </a:rPr>
              <a:t>secondaries</a:t>
            </a:r>
            <a:r>
              <a:rPr lang="en-US" b="1" dirty="0">
                <a:solidFill>
                  <a:srgbClr val="445263"/>
                </a:solidFill>
                <a:latin typeface="Agency FB" panose="020B0503020202020204" pitchFamily="34" charset="0"/>
              </a:rPr>
              <a:t> of both the transformers have the same number of turns, then secondary voltage will be equal in magnitude as shown, thus resulting</a:t>
            </a:r>
            <a:r>
              <a:rPr lang="en-US" dirty="0">
                <a:solidFill>
                  <a:srgbClr val="445263"/>
                </a:solidFill>
                <a:latin typeface="Arial" panose="020B0604020202020204" pitchFamily="34" charset="0"/>
              </a:rPr>
              <a:t> in a </a:t>
            </a:r>
            <a:r>
              <a:rPr lang="en-US" b="1" dirty="0" smtClean="0">
                <a:solidFill>
                  <a:srgbClr val="445263"/>
                </a:solidFill>
                <a:latin typeface="Agency FB" panose="020B0503020202020204" pitchFamily="34" charset="0"/>
              </a:rPr>
              <a:t>Symmetrical </a:t>
            </a:r>
            <a:r>
              <a:rPr lang="en-US" b="1" dirty="0">
                <a:solidFill>
                  <a:srgbClr val="445263"/>
                </a:solidFill>
                <a:latin typeface="Agency FB" panose="020B0503020202020204" pitchFamily="34" charset="0"/>
              </a:rPr>
              <a:t>2-phase, 3-wire system.</a:t>
            </a:r>
            <a:endParaRPr lang="en-US" b="1" dirty="0">
              <a:latin typeface="Agency FB" panose="020B0503020202020204" pitchFamily="34" charset="0"/>
            </a:endParaRPr>
          </a:p>
        </p:txBody>
      </p:sp>
    </p:spTree>
    <p:extLst>
      <p:ext uri="{BB962C8B-B14F-4D97-AF65-F5344CB8AC3E}">
        <p14:creationId xmlns:p14="http://schemas.microsoft.com/office/powerpoint/2010/main" val="973494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707" y="3810002"/>
            <a:ext cx="2819581" cy="685800"/>
          </a:xfrm>
        </p:spPr>
        <p:txBody>
          <a:bodyPr>
            <a:noAutofit/>
          </a:bodyPr>
          <a:lstStyle/>
          <a:p>
            <a:pPr marL="0" indent="0" algn="ctr">
              <a:buNone/>
            </a:pPr>
            <a:r>
              <a:rPr lang="en-US" sz="2800" dirty="0" smtClean="0">
                <a:solidFill>
                  <a:srgbClr val="FF0000"/>
                </a:solidFill>
                <a:latin typeface="Algerian" panose="04020705040A02060702" pitchFamily="82" charset="0"/>
              </a:rPr>
              <a:t>THANKS</a:t>
            </a:r>
            <a:endParaRPr lang="en-US" sz="2800" dirty="0">
              <a:solidFill>
                <a:srgbClr val="FF0000"/>
              </a:solidFill>
              <a:latin typeface="Algerian" panose="04020705040A02060702" pitchFamily="82" charset="0"/>
            </a:endParaRPr>
          </a:p>
        </p:txBody>
      </p:sp>
      <p:sp>
        <p:nvSpPr>
          <p:cNvPr id="6" name="Rectangle 5"/>
          <p:cNvSpPr/>
          <p:nvPr/>
        </p:nvSpPr>
        <p:spPr>
          <a:xfrm>
            <a:off x="609600" y="6477000"/>
            <a:ext cx="822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S P GANGULY  INSTRUCTOR (ELEC.) </a:t>
            </a:r>
            <a:r>
              <a:rPr lang="en-US" dirty="0" err="1" smtClean="0">
                <a:latin typeface="Algerian" panose="04020705040A02060702" pitchFamily="82" charset="0"/>
              </a:rPr>
              <a:t>JaShore</a:t>
            </a:r>
            <a:r>
              <a:rPr lang="en-US" dirty="0" smtClean="0">
                <a:latin typeface="Algerian" panose="04020705040A02060702" pitchFamily="82" charset="0"/>
              </a:rPr>
              <a:t> </a:t>
            </a:r>
            <a:r>
              <a:rPr lang="en-US" dirty="0">
                <a:latin typeface="Algerian" panose="04020705040A02060702" pitchFamily="82" charset="0"/>
              </a:rPr>
              <a:t>POLYTECHNIC INSTITUTE</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1335" y="1828801"/>
            <a:ext cx="1800327" cy="1981200"/>
          </a:xfrm>
          <a:prstGeom prst="rect">
            <a:avLst/>
          </a:prstGeom>
        </p:spPr>
      </p:pic>
    </p:spTree>
    <p:extLst>
      <p:ext uri="{BB962C8B-B14F-4D97-AF65-F5344CB8AC3E}">
        <p14:creationId xmlns:p14="http://schemas.microsoft.com/office/powerpoint/2010/main" val="296442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a:gradFill>
            <a:gsLst>
              <a:gs pos="0">
                <a:srgbClr val="03D4A8"/>
              </a:gs>
              <a:gs pos="25000">
                <a:srgbClr val="21D6E0"/>
              </a:gs>
              <a:gs pos="75000">
                <a:srgbClr val="0087E6"/>
              </a:gs>
              <a:gs pos="100000">
                <a:srgbClr val="005CBF"/>
              </a:gs>
            </a:gsLst>
            <a:lin ang="5400000" scaled="0"/>
          </a:gradFill>
        </p:spPr>
        <p:txBody>
          <a:bodyPr>
            <a:normAutofit lnSpcReduction="10000"/>
          </a:bodyPr>
          <a:lstStyle/>
          <a:p>
            <a:pPr algn="ctr"/>
            <a:r>
              <a:rPr lang="bn-BD" dirty="0" smtClean="0">
                <a:solidFill>
                  <a:srgbClr val="FFC000"/>
                </a:solidFill>
              </a:rPr>
              <a:t>শক্তি </a:t>
            </a:r>
            <a:r>
              <a:rPr lang="bn-BD" dirty="0">
                <a:solidFill>
                  <a:srgbClr val="FFC000"/>
                </a:solidFill>
              </a:rPr>
              <a:t>প্রসাদ গাঙ্গুলী</a:t>
            </a:r>
            <a:r>
              <a:rPr lang="en-US" dirty="0">
                <a:solidFill>
                  <a:srgbClr val="FFC000"/>
                </a:solidFill>
              </a:rPr>
              <a:t/>
            </a:r>
            <a:br>
              <a:rPr lang="en-US" dirty="0">
                <a:solidFill>
                  <a:srgbClr val="FFC000"/>
                </a:solidFill>
              </a:rPr>
            </a:br>
            <a:r>
              <a:rPr lang="bn-BD" dirty="0" smtClean="0">
                <a:solidFill>
                  <a:srgbClr val="FFC000"/>
                </a:solidFill>
              </a:rPr>
              <a:t>বি এস সি ইন টেক এডু(ইইই)</a:t>
            </a:r>
          </a:p>
          <a:p>
            <a:pPr algn="ctr"/>
            <a:r>
              <a:rPr lang="bn-BD" dirty="0" smtClean="0">
                <a:solidFill>
                  <a:srgbClr val="FFC000"/>
                </a:solidFill>
              </a:rPr>
              <a:t>বিসিএস(কারিগরি শিক্ষা)</a:t>
            </a:r>
          </a:p>
          <a:p>
            <a:pPr algn="ctr"/>
            <a:r>
              <a:rPr lang="bn-BD" dirty="0">
                <a:solidFill>
                  <a:srgbClr val="FFC000"/>
                </a:solidFill>
              </a:rPr>
              <a:t>ইন্সট্রাক্টর(ইলেকঃ)</a:t>
            </a:r>
            <a:endParaRPr lang="bn-BD" dirty="0" smtClean="0">
              <a:solidFill>
                <a:srgbClr val="FFC000"/>
              </a:solidFill>
            </a:endParaRPr>
          </a:p>
          <a:p>
            <a:pPr algn="ctr"/>
            <a:r>
              <a:rPr lang="bn-BD" dirty="0" smtClean="0">
                <a:solidFill>
                  <a:srgbClr val="FFC000"/>
                </a:solidFill>
              </a:rPr>
              <a:t>যশোর পলিটেকনিক </a:t>
            </a:r>
            <a:r>
              <a:rPr lang="bn-BD" dirty="0">
                <a:solidFill>
                  <a:srgbClr val="FFC000"/>
                </a:solidFill>
              </a:rPr>
              <a:t>ইন্সটিটিউট </a:t>
            </a:r>
            <a:endParaRPr lang="en-US" dirty="0">
              <a:solidFill>
                <a:srgbClr val="FFC000"/>
              </a:solidFill>
            </a:endParaRPr>
          </a:p>
          <a:p>
            <a:pPr algn="ctr"/>
            <a:r>
              <a:rPr lang="bn-BD" dirty="0" smtClean="0">
                <a:solidFill>
                  <a:srgbClr val="FFC000"/>
                </a:solidFill>
              </a:rPr>
              <a:t>যোগদান তারিখঃ   ১১/১০/১৯৮৮ইং</a:t>
            </a:r>
          </a:p>
          <a:p>
            <a:pPr algn="ctr"/>
            <a:r>
              <a:rPr lang="bn-BD" dirty="0">
                <a:solidFill>
                  <a:srgbClr val="FFC000"/>
                </a:solidFill>
              </a:rPr>
              <a:t>জন্ম তারিখঃ       ১০/০৮/১৯৬১ইং</a:t>
            </a:r>
          </a:p>
          <a:p>
            <a:pPr algn="ctr"/>
            <a:r>
              <a:rPr lang="en-US" dirty="0" smtClean="0">
                <a:solidFill>
                  <a:srgbClr val="FFC000"/>
                </a:solidFill>
              </a:rPr>
              <a:t>Email : </a:t>
            </a:r>
            <a:r>
              <a:rPr lang="en-US" dirty="0" smtClean="0">
                <a:solidFill>
                  <a:srgbClr val="FFC000"/>
                </a:solidFill>
                <a:hlinkClick r:id="rId2"/>
              </a:rPr>
              <a:t>spg_et@yahoo.com</a:t>
            </a:r>
            <a:endParaRPr lang="en-US" dirty="0" smtClean="0">
              <a:solidFill>
                <a:srgbClr val="FFC000"/>
              </a:solidFill>
            </a:endParaRPr>
          </a:p>
          <a:p>
            <a:pPr algn="ctr"/>
            <a:r>
              <a:rPr lang="en-US" smtClean="0">
                <a:solidFill>
                  <a:srgbClr val="FFC000"/>
                </a:solidFill>
              </a:rPr>
              <a:t>shaktiganguly61@gmail.com</a:t>
            </a:r>
            <a:endParaRPr lang="en-US" dirty="0">
              <a:solidFill>
                <a:srgbClr val="FFC000"/>
              </a:solidFill>
            </a:endParaRPr>
          </a:p>
        </p:txBody>
      </p:sp>
      <p:sp>
        <p:nvSpPr>
          <p:cNvPr id="4" name="Flowchart: Decision 3"/>
          <p:cNvSpPr/>
          <p:nvPr/>
        </p:nvSpPr>
        <p:spPr>
          <a:xfrm>
            <a:off x="3352800" y="76200"/>
            <a:ext cx="2362200" cy="762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dirty="0" smtClean="0"/>
          </a:p>
          <a:p>
            <a:pPr algn="ctr"/>
            <a:r>
              <a:rPr lang="bn-BD" dirty="0" smtClean="0"/>
              <a:t>পরিচিতি</a:t>
            </a:r>
            <a:endParaRPr lang="en-US" dirty="0"/>
          </a:p>
          <a:p>
            <a:pPr algn="ctr"/>
            <a:endParaRPr lang="en-US" dirty="0"/>
          </a:p>
        </p:txBody>
      </p:sp>
    </p:spTree>
    <p:extLst>
      <p:ext uri="{BB962C8B-B14F-4D97-AF65-F5344CB8AC3E}">
        <p14:creationId xmlns:p14="http://schemas.microsoft.com/office/powerpoint/2010/main" val="700165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DB4AA7EA-2D08-4FF4-B09E-7C4D0799F18E}" type="slidenum">
              <a:rPr lang="ko-KR" altLang="en-US" sz="1400">
                <a:solidFill>
                  <a:srgbClr val="000000"/>
                </a:solidFill>
                <a:latin typeface="-윤고딕120" pitchFamily="2" charset="-127"/>
                <a:ea typeface="-윤고딕120" pitchFamily="2" charset="-127"/>
              </a:rPr>
              <a:pPr eaLnBrk="1" hangingPunct="1"/>
              <a:t>4</a:t>
            </a:fld>
            <a:endParaRPr lang="en-US" altLang="ko-KR" sz="1400">
              <a:solidFill>
                <a:srgbClr val="000000"/>
              </a:solidFill>
              <a:latin typeface="-윤고딕120" pitchFamily="2" charset="-127"/>
              <a:ea typeface="-윤고딕120" pitchFamily="2" charset="-127"/>
            </a:endParaRPr>
          </a:p>
        </p:txBody>
      </p:sp>
      <p:sp>
        <p:nvSpPr>
          <p:cNvPr id="14339" name="Rectangle 2"/>
          <p:cNvSpPr>
            <a:spLocks noGrp="1" noChangeArrowheads="1"/>
          </p:cNvSpPr>
          <p:nvPr>
            <p:ph type="title"/>
          </p:nvPr>
        </p:nvSpPr>
        <p:spPr>
          <a:xfrm>
            <a:off x="359568" y="295275"/>
            <a:ext cx="8098632" cy="1008063"/>
          </a:xfrm>
        </p:spPr>
        <p:txBody>
          <a:bodyPr/>
          <a:lstStyle/>
          <a:p>
            <a:pPr eaLnBrk="1" hangingPunct="1"/>
            <a:r>
              <a:rPr lang="en-US" altLang="zh-CN" sz="4400" dirty="0" smtClean="0"/>
              <a:t> 7.1.2  Types </a:t>
            </a:r>
            <a:r>
              <a:rPr lang="en-US" altLang="zh-CN" sz="4400" dirty="0" smtClean="0"/>
              <a:t>of Transformers </a:t>
            </a:r>
          </a:p>
        </p:txBody>
      </p:sp>
      <p:sp>
        <p:nvSpPr>
          <p:cNvPr id="14340" name="Rectangle 3"/>
          <p:cNvSpPr>
            <a:spLocks noGrp="1" noChangeArrowheads="1"/>
          </p:cNvSpPr>
          <p:nvPr>
            <p:ph type="body" idx="1"/>
          </p:nvPr>
        </p:nvSpPr>
        <p:spPr>
          <a:xfrm>
            <a:off x="359568" y="1302544"/>
            <a:ext cx="8424863" cy="4343400"/>
          </a:xfrm>
        </p:spPr>
        <p:txBody>
          <a:bodyPr/>
          <a:lstStyle/>
          <a:p>
            <a:pPr algn="l" eaLnBrk="1" hangingPunct="1"/>
            <a:r>
              <a:rPr lang="en-US" altLang="zh-CN" dirty="0" smtClean="0">
                <a:solidFill>
                  <a:srgbClr val="FF0000"/>
                </a:solidFill>
              </a:rPr>
              <a:t>Three-phase transformers</a:t>
            </a:r>
          </a:p>
          <a:p>
            <a:pPr algn="l" eaLnBrk="1" hangingPunct="1"/>
            <a:r>
              <a:rPr lang="en-US" altLang="zh-CN" dirty="0">
                <a:solidFill>
                  <a:srgbClr val="FF0000"/>
                </a:solidFill>
              </a:rPr>
              <a:t> </a:t>
            </a:r>
            <a:r>
              <a:rPr lang="en-US" altLang="zh-CN" dirty="0" smtClean="0"/>
              <a:t>(isolation transformers). </a:t>
            </a:r>
          </a:p>
          <a:p>
            <a:pPr eaLnBrk="1" hangingPunct="1"/>
            <a:endParaRPr lang="en-US" altLang="zh-CN" dirty="0" smtClean="0"/>
          </a:p>
        </p:txBody>
      </p:sp>
      <p:pic>
        <p:nvPicPr>
          <p:cNvPr id="1434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57033"/>
            <a:ext cx="7238999" cy="294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9"/>
          <p:cNvSpPr txBox="1">
            <a:spLocks noChangeArrowheads="1"/>
          </p:cNvSpPr>
          <p:nvPr/>
        </p:nvSpPr>
        <p:spPr bwMode="auto">
          <a:xfrm>
            <a:off x="1116013" y="5645150"/>
            <a:ext cx="72120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18000" bIns="0">
            <a:spAutoFit/>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fontAlgn="base" hangingPunct="1">
              <a:spcBef>
                <a:spcPct val="0"/>
              </a:spcBef>
              <a:spcAft>
                <a:spcPct val="0"/>
              </a:spcAft>
            </a:pPr>
            <a:r>
              <a:rPr lang="en-US" altLang="zh-CN" sz="2000" b="1" dirty="0" smtClean="0">
                <a:solidFill>
                  <a:srgbClr val="FFFFFF"/>
                </a:solidFill>
              </a:rPr>
              <a:t>Figure 7-3  Primary Windings of Three-phase Transformers </a:t>
            </a:r>
          </a:p>
        </p:txBody>
      </p:sp>
    </p:spTree>
    <p:extLst>
      <p:ext uri="{BB962C8B-B14F-4D97-AF65-F5344CB8AC3E}">
        <p14:creationId xmlns:p14="http://schemas.microsoft.com/office/powerpoint/2010/main" val="13363057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4566A078-E473-4CE9-B647-FD3B717B119F}" type="slidenum">
              <a:rPr lang="ko-KR" altLang="en-US" sz="1400">
                <a:solidFill>
                  <a:srgbClr val="000000"/>
                </a:solidFill>
                <a:latin typeface="-윤고딕120" pitchFamily="2" charset="-127"/>
                <a:ea typeface="-윤고딕120" pitchFamily="2" charset="-127"/>
              </a:rPr>
              <a:pPr eaLnBrk="1" hangingPunct="1"/>
              <a:t>5</a:t>
            </a:fld>
            <a:endParaRPr lang="en-US" altLang="ko-KR" sz="1400">
              <a:solidFill>
                <a:srgbClr val="000000"/>
              </a:solidFill>
              <a:latin typeface="-윤고딕120" pitchFamily="2" charset="-127"/>
              <a:ea typeface="-윤고딕120" pitchFamily="2" charset="-127"/>
            </a:endParaRPr>
          </a:p>
        </p:txBody>
      </p:sp>
      <p:sp>
        <p:nvSpPr>
          <p:cNvPr id="15363" name="Rectangle 2"/>
          <p:cNvSpPr>
            <a:spLocks noGrp="1" noChangeArrowheads="1"/>
          </p:cNvSpPr>
          <p:nvPr>
            <p:ph type="title"/>
          </p:nvPr>
        </p:nvSpPr>
        <p:spPr/>
        <p:txBody>
          <a:bodyPr/>
          <a:lstStyle/>
          <a:p>
            <a:pPr eaLnBrk="1" hangingPunct="1"/>
            <a:r>
              <a:rPr lang="en-US" altLang="zh-CN" sz="4400" dirty="0"/>
              <a:t>7</a:t>
            </a:r>
            <a:r>
              <a:rPr lang="en-US" altLang="zh-CN" sz="4400" dirty="0" smtClean="0"/>
              <a:t>.1.2 Types of Transformers </a:t>
            </a:r>
          </a:p>
        </p:txBody>
      </p:sp>
      <p:sp>
        <p:nvSpPr>
          <p:cNvPr id="15364" name="Rectangle 3"/>
          <p:cNvSpPr>
            <a:spLocks noGrp="1" noChangeArrowheads="1"/>
          </p:cNvSpPr>
          <p:nvPr>
            <p:ph type="body" idx="1"/>
          </p:nvPr>
        </p:nvSpPr>
        <p:spPr>
          <a:xfrm>
            <a:off x="304800" y="1303338"/>
            <a:ext cx="8458200" cy="4792662"/>
          </a:xfrm>
        </p:spPr>
        <p:txBody>
          <a:bodyPr/>
          <a:lstStyle/>
          <a:p>
            <a:pPr algn="l" eaLnBrk="1" hangingPunct="1"/>
            <a:r>
              <a:rPr lang="en-US" altLang="zh-CN" dirty="0" smtClean="0">
                <a:solidFill>
                  <a:srgbClr val="FF0000"/>
                </a:solidFill>
              </a:rPr>
              <a:t>Three-phase transformers</a:t>
            </a:r>
          </a:p>
          <a:p>
            <a:pPr algn="l" eaLnBrk="1" hangingPunct="1"/>
            <a:r>
              <a:rPr lang="en-US" altLang="zh-CN" dirty="0" smtClean="0"/>
              <a:t> (isolation transformers). </a:t>
            </a:r>
          </a:p>
          <a:p>
            <a:pPr eaLnBrk="1" hangingPunct="1"/>
            <a:endParaRPr lang="en-US" altLang="zh-CN" dirty="0" smtClean="0"/>
          </a:p>
        </p:txBody>
      </p:sp>
      <p:sp>
        <p:nvSpPr>
          <p:cNvPr id="15365" name="Text Box 5"/>
          <p:cNvSpPr txBox="1">
            <a:spLocks noChangeArrowheads="1"/>
          </p:cNvSpPr>
          <p:nvPr/>
        </p:nvSpPr>
        <p:spPr bwMode="auto">
          <a:xfrm>
            <a:off x="900113" y="5661025"/>
            <a:ext cx="7567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18000" bIns="0">
            <a:spAutoFit/>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fontAlgn="base" hangingPunct="1">
              <a:spcBef>
                <a:spcPct val="0"/>
              </a:spcBef>
              <a:spcAft>
                <a:spcPct val="0"/>
              </a:spcAft>
            </a:pPr>
            <a:r>
              <a:rPr lang="en-US" altLang="zh-CN" sz="2000" b="1" dirty="0" smtClean="0">
                <a:solidFill>
                  <a:srgbClr val="FFFFFF"/>
                </a:solidFill>
              </a:rPr>
              <a:t>Figure 7-4  Secondary Windings of Three-phase Transformers </a:t>
            </a:r>
          </a:p>
        </p:txBody>
      </p:sp>
      <p:pic>
        <p:nvPicPr>
          <p:cNvPr id="1536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09" y="2514600"/>
            <a:ext cx="77819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73433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Algerian" panose="04020705040A02060702" pitchFamily="82" charset="0"/>
              </a:rPr>
              <a:t>JaShore</a:t>
            </a:r>
            <a:r>
              <a:rPr lang="en-US" dirty="0" smtClean="0">
                <a:latin typeface="Algerian" panose="04020705040A02060702" pitchFamily="82" charset="0"/>
              </a:rPr>
              <a:t> </a:t>
            </a:r>
            <a:r>
              <a:rPr lang="en-US" dirty="0">
                <a:latin typeface="Algerian" panose="04020705040A02060702" pitchFamily="82" charset="0"/>
              </a:rPr>
              <a:t>POLYTECHNIC INSTITUTE</a:t>
            </a:r>
          </a:p>
        </p:txBody>
      </p:sp>
      <p:sp>
        <p:nvSpPr>
          <p:cNvPr id="8" name="Rectangle 7"/>
          <p:cNvSpPr/>
          <p:nvPr/>
        </p:nvSpPr>
        <p:spPr>
          <a:xfrm>
            <a:off x="228600" y="1181100"/>
            <a:ext cx="8776856" cy="2154436"/>
          </a:xfrm>
          <a:prstGeom prst="rect">
            <a:avLst/>
          </a:prstGeom>
        </p:spPr>
        <p:txBody>
          <a:bodyPr wrap="square">
            <a:spAutoFit/>
          </a:bodyPr>
          <a:lstStyle/>
          <a:p>
            <a:pPr lvl="0">
              <a:buClr>
                <a:srgbClr val="2DA2BF"/>
              </a:buClr>
              <a:buSzPct val="68000"/>
            </a:pPr>
            <a:r>
              <a:rPr lang="en-US" sz="3200" dirty="0">
                <a:ea typeface="Calibri"/>
                <a:cs typeface="Times New Roman"/>
              </a:rPr>
              <a:t>7</a:t>
            </a:r>
            <a:r>
              <a:rPr lang="en-US" sz="3200" dirty="0" smtClean="0">
                <a:ea typeface="Calibri"/>
                <a:cs typeface="Times New Roman"/>
              </a:rPr>
              <a:t>. </a:t>
            </a:r>
            <a:r>
              <a:rPr lang="en-US" sz="3200" dirty="0">
                <a:solidFill>
                  <a:srgbClr val="7030A0"/>
                </a:solidFill>
                <a:ea typeface="Calibri"/>
                <a:cs typeface="Times New Roman"/>
              </a:rPr>
              <a:t>Introduction </a:t>
            </a:r>
            <a:r>
              <a:rPr lang="en-US" sz="4000" dirty="0">
                <a:solidFill>
                  <a:srgbClr val="7030A0"/>
                </a:solidFill>
                <a:ea typeface="Calibri"/>
                <a:cs typeface="Times New Roman"/>
              </a:rPr>
              <a:t>.</a:t>
            </a:r>
            <a:r>
              <a:rPr lang="en-US" sz="2800" dirty="0">
                <a:solidFill>
                  <a:srgbClr val="7030A0"/>
                </a:solidFill>
                <a:latin typeface="SutonnyMJ"/>
                <a:ea typeface="Calibri"/>
                <a:cs typeface="Times New Roman"/>
              </a:rPr>
              <a:t>(</a:t>
            </a:r>
            <a:r>
              <a:rPr lang="en-US" sz="3200" dirty="0" err="1">
                <a:solidFill>
                  <a:srgbClr val="7030A0"/>
                </a:solidFill>
                <a:latin typeface="SumeshwariMJ" pitchFamily="2" charset="0"/>
                <a:cs typeface="SumeshwariMJ" pitchFamily="2" charset="0"/>
              </a:rPr>
              <a:t>f‚wgKv</a:t>
            </a:r>
            <a:r>
              <a:rPr lang="en-US" sz="5400" dirty="0">
                <a:solidFill>
                  <a:srgbClr val="7030A0"/>
                </a:solidFill>
                <a:latin typeface="SumeshwariMJ" pitchFamily="2" charset="0"/>
                <a:cs typeface="SumeshwariMJ" pitchFamily="2" charset="0"/>
              </a:rPr>
              <a:t> </a:t>
            </a:r>
            <a:r>
              <a:rPr lang="en-US" sz="3200" dirty="0" smtClean="0">
                <a:solidFill>
                  <a:srgbClr val="7030A0"/>
                </a:solidFill>
                <a:latin typeface="SutonnyMJ"/>
                <a:ea typeface="Calibri"/>
                <a:cs typeface="Times New Roman"/>
              </a:rPr>
              <a:t>) </a:t>
            </a:r>
            <a:r>
              <a:rPr lang="en-US" sz="3600" dirty="0" err="1" smtClean="0">
                <a:solidFill>
                  <a:prstClr val="black"/>
                </a:solidFill>
                <a:latin typeface="SumeshwariMJ" pitchFamily="2" charset="0"/>
                <a:cs typeface="SumeshwariMJ" pitchFamily="2" charset="0"/>
              </a:rPr>
              <a:t>UªvÝdigv‡ii</a:t>
            </a:r>
            <a:endParaRPr lang="en-US" sz="3600" dirty="0" smtClean="0">
              <a:solidFill>
                <a:prstClr val="black"/>
              </a:solidFill>
              <a:latin typeface="SumeshwariMJ" pitchFamily="2" charset="0"/>
              <a:cs typeface="SumeshwariMJ" pitchFamily="2" charset="0"/>
            </a:endParaRPr>
          </a:p>
          <a:p>
            <a:pPr>
              <a:buClr>
                <a:srgbClr val="2DA2BF"/>
              </a:buClr>
              <a:buSzPct val="68000"/>
            </a:pPr>
            <a:r>
              <a:rPr lang="en-US" sz="3600" b="1" dirty="0" err="1">
                <a:hlinkClick r:id="rId4"/>
              </a:rPr>
              <a:t>তিন</a:t>
            </a:r>
            <a:r>
              <a:rPr lang="en-US" sz="3600" b="1" dirty="0">
                <a:hlinkClick r:id="rId4"/>
              </a:rPr>
              <a:t> </a:t>
            </a:r>
            <a:r>
              <a:rPr lang="en-US" sz="3600" b="1" dirty="0" err="1">
                <a:hlinkClick r:id="rId4"/>
              </a:rPr>
              <a:t>ফেজ</a:t>
            </a:r>
            <a:r>
              <a:rPr lang="en-US" sz="3600" b="1" dirty="0">
                <a:hlinkClick r:id="rId4"/>
              </a:rPr>
              <a:t> </a:t>
            </a:r>
            <a:r>
              <a:rPr lang="en-US" sz="3600" b="1" dirty="0" err="1">
                <a:hlinkClick r:id="rId4"/>
              </a:rPr>
              <a:t>ট্রান্সফরমার</a:t>
            </a:r>
            <a:endParaRPr lang="en-US" sz="3600" dirty="0"/>
          </a:p>
          <a:p>
            <a:pPr lvl="0">
              <a:buClr>
                <a:srgbClr val="2DA2BF"/>
              </a:buClr>
              <a:buSzPct val="68000"/>
            </a:pP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1066800" y="274638"/>
            <a:ext cx="7315200"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bn-BD" sz="2400" dirty="0"/>
              <a:t>এসি </a:t>
            </a:r>
            <a:r>
              <a:rPr lang="bn-BD" sz="2400" dirty="0" smtClean="0"/>
              <a:t>মেসিন-১</a:t>
            </a:r>
            <a:r>
              <a:rPr lang="en-US" sz="2400" dirty="0" smtClean="0"/>
              <a:t> </a:t>
            </a:r>
            <a:r>
              <a:rPr lang="bn-BD" sz="2400" dirty="0" smtClean="0"/>
              <a:t>বিষয় কোড-৬</a:t>
            </a:r>
            <a:r>
              <a:rPr lang="bn-BD" sz="2400" dirty="0">
                <a:solidFill>
                  <a:prstClr val="white"/>
                </a:solidFill>
              </a:rPr>
              <a:t>৬</a:t>
            </a:r>
            <a:r>
              <a:rPr lang="bn-BD" sz="2400" dirty="0" smtClean="0"/>
              <a:t>৭৬</a:t>
            </a:r>
            <a:r>
              <a:rPr lang="en-US" sz="3600" dirty="0">
                <a:latin typeface="SumeshwariMJ" pitchFamily="2" charset="0"/>
                <a:cs typeface="SumeshwariMJ" pitchFamily="2" charset="0"/>
              </a:rPr>
              <a:t>1</a:t>
            </a:r>
            <a:r>
              <a:rPr lang="en-US" sz="2800" dirty="0">
                <a:latin typeface="SumeshwariMJ" pitchFamily="2" charset="0"/>
                <a:cs typeface="SumeshwariMJ" pitchFamily="2" charset="0"/>
              </a:rPr>
              <a:t> </a:t>
            </a:r>
            <a:r>
              <a:rPr lang="en-US" sz="2800" dirty="0" err="1">
                <a:latin typeface="SumeshwariMJ" pitchFamily="2" charset="0"/>
                <a:cs typeface="SumeshwariMJ" pitchFamily="2" charset="0"/>
              </a:rPr>
              <a:t>UªvÝdigvi</a:t>
            </a:r>
            <a:r>
              <a:rPr lang="en-US" sz="2800" dirty="0">
                <a:latin typeface="SumeshwariMJ" pitchFamily="2" charset="0"/>
                <a:cs typeface="SumeshwariMJ" pitchFamily="2" charset="0"/>
              </a:rPr>
              <a:t> </a:t>
            </a:r>
            <a:r>
              <a:rPr lang="en-US" sz="2000" dirty="0">
                <a:latin typeface="SumeshwariMJ" pitchFamily="2" charset="0"/>
                <a:cs typeface="SumeshwariMJ" pitchFamily="2" charset="0"/>
              </a:rPr>
              <a:t>:  </a:t>
            </a:r>
            <a:r>
              <a:rPr lang="en-US" sz="2700" dirty="0" smtClean="0">
                <a:latin typeface="SumeshwariMJ" pitchFamily="2" charset="0"/>
                <a:cs typeface="SumeshwariMJ" pitchFamily="2" charset="0"/>
              </a:rPr>
              <a:t>7g</a:t>
            </a:r>
            <a:r>
              <a:rPr lang="en-US" sz="3600" dirty="0" smtClean="0">
                <a:solidFill>
                  <a:schemeClr val="bg2"/>
                </a:solidFill>
                <a:latin typeface="SumeshwariMJ" pitchFamily="2" charset="0"/>
                <a:cs typeface="SumeshwariMJ" pitchFamily="2" charset="0"/>
              </a:rPr>
              <a:t> </a:t>
            </a:r>
            <a:r>
              <a:rPr lang="en-US" sz="2800" dirty="0" err="1">
                <a:solidFill>
                  <a:schemeClr val="bg2"/>
                </a:solidFill>
                <a:latin typeface="SumeshwariMJ" pitchFamily="2" charset="0"/>
                <a:cs typeface="SumeshwariMJ" pitchFamily="2" charset="0"/>
              </a:rPr>
              <a:t>Aa¨vq</a:t>
            </a:r>
            <a:r>
              <a:rPr lang="en-US" sz="3200" dirty="0">
                <a:solidFill>
                  <a:srgbClr val="FF0000"/>
                </a:solidFill>
              </a:rPr>
              <a:t/>
            </a:r>
            <a:br>
              <a:rPr lang="en-US" sz="3200" dirty="0">
                <a:solidFill>
                  <a:srgbClr val="FF0000"/>
                </a:solidFill>
              </a:rPr>
            </a:br>
            <a:r>
              <a:rPr lang="en-US" sz="2700" dirty="0">
                <a:solidFill>
                  <a:prstClr val="black"/>
                </a:solidFill>
                <a:latin typeface="Agency FB" panose="020B0503020202020204" pitchFamily="34" charset="0"/>
              </a:rPr>
              <a:t>PRINCIPLE OF THREE PHASE TRANSFORMER</a:t>
            </a:r>
            <a:endParaRPr lang="en-US" sz="2400" dirty="0">
              <a:solidFill>
                <a:schemeClr val="bg2"/>
              </a:solidFill>
              <a:latin typeface="Agency FB" panose="020B0503020202020204" pitchFamily="34" charset="0"/>
            </a:endParaRPr>
          </a:p>
        </p:txBody>
      </p:sp>
      <p:pic>
        <p:nvPicPr>
          <p:cNvPr id="7" name="Picture 6" descr="http://3.bp.blogspot.com/-6sMbE6k_33E/U2C-TQQL0qI/AAAAAAAAAyw/jDA4wik0kko/s1600/three+phase+transformer+core+type.png"/>
          <p:cNvPicPr/>
          <p:nvPr/>
        </p:nvPicPr>
        <p:blipFill>
          <a:blip r:embed="rId5">
            <a:extLst>
              <a:ext uri="{28A0092B-C50C-407E-A947-70E740481C1C}">
                <a14:useLocalDpi xmlns:a14="http://schemas.microsoft.com/office/drawing/2010/main" val="0"/>
              </a:ext>
            </a:extLst>
          </a:blip>
          <a:srcRect/>
          <a:stretch>
            <a:fillRect/>
          </a:stretch>
        </p:blipFill>
        <p:spPr bwMode="auto">
          <a:xfrm>
            <a:off x="1759528" y="3048000"/>
            <a:ext cx="5715000" cy="3019425"/>
          </a:xfrm>
          <a:prstGeom prst="rect">
            <a:avLst/>
          </a:prstGeom>
          <a:noFill/>
          <a:ln>
            <a:noFill/>
          </a:ln>
        </p:spPr>
      </p:pic>
    </p:spTree>
    <p:extLst>
      <p:ext uri="{BB962C8B-B14F-4D97-AF65-F5344CB8AC3E}">
        <p14:creationId xmlns:p14="http://schemas.microsoft.com/office/powerpoint/2010/main" val="420796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228600" y="1181100"/>
            <a:ext cx="8776856" cy="6124754"/>
          </a:xfrm>
          <a:prstGeom prst="rect">
            <a:avLst/>
          </a:prstGeom>
        </p:spPr>
        <p:txBody>
          <a:bodyPr wrap="square">
            <a:spAutoFit/>
          </a:bodyPr>
          <a:lstStyle/>
          <a:p>
            <a:pPr>
              <a:buClr>
                <a:srgbClr val="2DA2BF"/>
              </a:buClr>
              <a:buSzPct val="68000"/>
            </a:pPr>
            <a:r>
              <a:rPr lang="en-US" sz="3200" b="1" dirty="0" err="1" smtClean="0">
                <a:hlinkClick r:id="rId4"/>
              </a:rPr>
              <a:t>তিন</a:t>
            </a:r>
            <a:r>
              <a:rPr lang="en-US" sz="3200" b="1" dirty="0" smtClean="0">
                <a:hlinkClick r:id="rId4"/>
              </a:rPr>
              <a:t> </a:t>
            </a:r>
            <a:r>
              <a:rPr lang="en-US" sz="3200" b="1" dirty="0" err="1">
                <a:hlinkClick r:id="rId4"/>
              </a:rPr>
              <a:t>ফেজ</a:t>
            </a:r>
            <a:r>
              <a:rPr lang="en-US" sz="3200" b="1" dirty="0">
                <a:hlinkClick r:id="rId4"/>
              </a:rPr>
              <a:t> </a:t>
            </a:r>
            <a:r>
              <a:rPr lang="en-US" sz="3200" b="1" dirty="0" err="1" smtClean="0">
                <a:hlinkClick r:id="rId4"/>
              </a:rPr>
              <a:t>ট্রান্সফরমার</a:t>
            </a:r>
            <a:endParaRPr lang="en-US" sz="3200" b="1" dirty="0" smtClean="0"/>
          </a:p>
          <a:p>
            <a:r>
              <a:rPr lang="en-US" sz="3200" dirty="0" err="1"/>
              <a:t>তিন</a:t>
            </a:r>
            <a:r>
              <a:rPr lang="en-US" sz="3200" dirty="0"/>
              <a:t> </a:t>
            </a:r>
            <a:r>
              <a:rPr lang="en-US" sz="3200" dirty="0" err="1"/>
              <a:t>ফেজ</a:t>
            </a:r>
            <a:r>
              <a:rPr lang="en-US" sz="3200" dirty="0"/>
              <a:t> </a:t>
            </a:r>
            <a:r>
              <a:rPr lang="en-US" sz="3200" dirty="0" err="1"/>
              <a:t>ট্রান্সফরমার</a:t>
            </a:r>
            <a:r>
              <a:rPr lang="en-US" sz="3200" dirty="0"/>
              <a:t> </a:t>
            </a:r>
            <a:r>
              <a:rPr lang="en-US" sz="3200" dirty="0" err="1"/>
              <a:t>নির্মাণ</a:t>
            </a:r>
            <a:endParaRPr lang="en-US" sz="3200" dirty="0"/>
          </a:p>
          <a:p>
            <a:r>
              <a:rPr lang="en-US" sz="3200" dirty="0" err="1"/>
              <a:t>তিন</a:t>
            </a:r>
            <a:r>
              <a:rPr lang="en-US" sz="3200" dirty="0"/>
              <a:t> </a:t>
            </a:r>
            <a:r>
              <a:rPr lang="en-US" sz="3200" dirty="0" err="1"/>
              <a:t>ফেজ</a:t>
            </a:r>
            <a:r>
              <a:rPr lang="en-US" sz="3200" dirty="0"/>
              <a:t> </a:t>
            </a:r>
            <a:r>
              <a:rPr lang="en-US" sz="3200" dirty="0" err="1"/>
              <a:t>ট্রান্সফরমার</a:t>
            </a:r>
            <a:r>
              <a:rPr lang="en-US" sz="3200" dirty="0"/>
              <a:t> </a:t>
            </a:r>
            <a:r>
              <a:rPr lang="en-US" sz="3200" dirty="0" err="1"/>
              <a:t>কোর</a:t>
            </a:r>
            <a:r>
              <a:rPr lang="en-US" sz="3200" dirty="0"/>
              <a:t> </a:t>
            </a:r>
            <a:r>
              <a:rPr lang="en-US" sz="3200" dirty="0" err="1"/>
              <a:t>টাইপ</a:t>
            </a:r>
            <a:r>
              <a:rPr lang="en-US" sz="3200" dirty="0"/>
              <a:t> </a:t>
            </a:r>
            <a:r>
              <a:rPr lang="en-US" sz="3200" dirty="0" err="1"/>
              <a:t>অথবা</a:t>
            </a:r>
            <a:r>
              <a:rPr lang="en-US" sz="3200" dirty="0"/>
              <a:t> </a:t>
            </a:r>
            <a:r>
              <a:rPr lang="en-US" sz="3200" dirty="0" err="1"/>
              <a:t>শেল</a:t>
            </a:r>
            <a:r>
              <a:rPr lang="en-US" sz="3200" dirty="0"/>
              <a:t> </a:t>
            </a:r>
            <a:r>
              <a:rPr lang="en-US" sz="3200" dirty="0" err="1"/>
              <a:t>টাইপ</a:t>
            </a:r>
            <a:r>
              <a:rPr lang="en-US" sz="3200" dirty="0"/>
              <a:t> (</a:t>
            </a:r>
            <a:r>
              <a:rPr lang="en-US" sz="3200" dirty="0" err="1"/>
              <a:t>ঠিক</a:t>
            </a:r>
            <a:r>
              <a:rPr lang="en-US" sz="3200" dirty="0"/>
              <a:t> </a:t>
            </a:r>
            <a:r>
              <a:rPr lang="en-US" sz="3200" dirty="0" err="1"/>
              <a:t>মত</a:t>
            </a:r>
            <a:r>
              <a:rPr lang="en-US" sz="3200" dirty="0"/>
              <a:t> </a:t>
            </a:r>
            <a:r>
              <a:rPr lang="en-US" sz="3200" dirty="0" err="1"/>
              <a:t>হতে</a:t>
            </a:r>
            <a:r>
              <a:rPr lang="en-US" sz="3200" dirty="0"/>
              <a:t> </a:t>
            </a:r>
            <a:r>
              <a:rPr lang="en-US" sz="3200" dirty="0" err="1"/>
              <a:t>পারে</a:t>
            </a:r>
            <a:r>
              <a:rPr lang="en-US" sz="3200" dirty="0"/>
              <a:t> </a:t>
            </a:r>
            <a:r>
              <a:rPr lang="en-US" sz="3200" u="sng" dirty="0" err="1">
                <a:hlinkClick r:id="rId5"/>
              </a:rPr>
              <a:t>একক</a:t>
            </a:r>
            <a:r>
              <a:rPr lang="en-US" sz="3200" u="sng" dirty="0">
                <a:hlinkClick r:id="rId5"/>
              </a:rPr>
              <a:t> </a:t>
            </a:r>
            <a:r>
              <a:rPr lang="en-US" sz="3200" u="sng" dirty="0" err="1">
                <a:hlinkClick r:id="rId5"/>
              </a:rPr>
              <a:t>ফেজ</a:t>
            </a:r>
            <a:r>
              <a:rPr lang="en-US" sz="3200" u="sng" dirty="0">
                <a:hlinkClick r:id="rId5"/>
              </a:rPr>
              <a:t> </a:t>
            </a:r>
            <a:r>
              <a:rPr lang="en-US" sz="3200" u="sng" dirty="0" err="1">
                <a:hlinkClick r:id="rId5"/>
              </a:rPr>
              <a:t>ট্রান্সফরমার</a:t>
            </a:r>
            <a:r>
              <a:rPr lang="en-US" sz="3200" dirty="0"/>
              <a:t> ). </a:t>
            </a:r>
            <a:r>
              <a:rPr lang="en-US" sz="3200" dirty="0" err="1"/>
              <a:t>নিম্নরূপ</a:t>
            </a:r>
            <a:r>
              <a:rPr lang="en-US" sz="3200" dirty="0"/>
              <a:t> </a:t>
            </a:r>
            <a:r>
              <a:rPr lang="en-US" sz="3200" dirty="0" err="1"/>
              <a:t>গঠনশীল</a:t>
            </a:r>
            <a:r>
              <a:rPr lang="en-US" sz="3200" dirty="0"/>
              <a:t> </a:t>
            </a:r>
            <a:r>
              <a:rPr lang="en-US" sz="3200" dirty="0" err="1"/>
              <a:t>কোর</a:t>
            </a:r>
            <a:r>
              <a:rPr lang="en-US" sz="3200" dirty="0"/>
              <a:t> </a:t>
            </a:r>
            <a:r>
              <a:rPr lang="en-US" sz="3200" dirty="0" err="1"/>
              <a:t>ধরনের</a:t>
            </a:r>
            <a:r>
              <a:rPr lang="en-US" sz="3200" dirty="0"/>
              <a:t> </a:t>
            </a:r>
            <a:r>
              <a:rPr lang="en-US" sz="3200" dirty="0" err="1"/>
              <a:t>বিবরণ</a:t>
            </a:r>
            <a:r>
              <a:rPr lang="en-US" sz="3200" dirty="0"/>
              <a:t> </a:t>
            </a:r>
            <a:r>
              <a:rPr lang="en-US" sz="3200" dirty="0" err="1"/>
              <a:t>যেমন</a:t>
            </a:r>
            <a:r>
              <a:rPr lang="en-US" sz="3200" dirty="0"/>
              <a:t> </a:t>
            </a:r>
            <a:r>
              <a:rPr lang="en-US" sz="3200" dirty="0" err="1"/>
              <a:t>শেল</a:t>
            </a:r>
            <a:r>
              <a:rPr lang="en-US" sz="3200" dirty="0"/>
              <a:t> </a:t>
            </a:r>
            <a:r>
              <a:rPr lang="en-US" sz="3200" dirty="0" err="1"/>
              <a:t>টাইপ</a:t>
            </a:r>
            <a:r>
              <a:rPr lang="en-US" sz="3200" dirty="0"/>
              <a:t> </a:t>
            </a:r>
            <a:r>
              <a:rPr lang="en-US" sz="3200" dirty="0" err="1"/>
              <a:t>তিন</a:t>
            </a:r>
            <a:r>
              <a:rPr lang="en-US" sz="3200" dirty="0"/>
              <a:t> </a:t>
            </a:r>
            <a:r>
              <a:rPr lang="en-US" sz="3200" dirty="0" err="1"/>
              <a:t>ফেজ</a:t>
            </a:r>
            <a:r>
              <a:rPr lang="en-US" sz="3200" dirty="0"/>
              <a:t> </a:t>
            </a:r>
            <a:r>
              <a:rPr lang="en-US" sz="3200" dirty="0" err="1"/>
              <a:t>ট্রান্সফরমার</a:t>
            </a:r>
            <a:r>
              <a:rPr lang="en-US" sz="3200" dirty="0"/>
              <a:t> </a:t>
            </a:r>
            <a:r>
              <a:rPr lang="en-US" sz="3200" dirty="0" err="1"/>
              <a:t>হয</a:t>
            </a:r>
            <a:r>
              <a:rPr lang="en-US" sz="3200" dirty="0"/>
              <a:t>়. </a:t>
            </a:r>
            <a:br>
              <a:rPr lang="en-US" sz="3200" dirty="0"/>
            </a:br>
            <a:endParaRPr lang="en-US" sz="3200" dirty="0"/>
          </a:p>
          <a:p>
            <a:r>
              <a:rPr lang="en-US" sz="3200" dirty="0" err="1"/>
              <a:t>কোর</a:t>
            </a:r>
            <a:r>
              <a:rPr lang="en-US" sz="3200" dirty="0"/>
              <a:t> </a:t>
            </a:r>
            <a:r>
              <a:rPr lang="en-US" sz="3200" dirty="0" err="1"/>
              <a:t>টাইপ</a:t>
            </a:r>
            <a:r>
              <a:rPr lang="en-US" sz="3200" dirty="0"/>
              <a:t> </a:t>
            </a:r>
            <a:r>
              <a:rPr lang="en-US" sz="3200" dirty="0" err="1"/>
              <a:t>নির্মাণ</a:t>
            </a:r>
            <a:endParaRPr lang="en-US" sz="3200" dirty="0"/>
          </a:p>
          <a:p>
            <a:pPr>
              <a:buClr>
                <a:srgbClr val="2DA2BF"/>
              </a:buClr>
              <a:buSzPct val="68000"/>
            </a:pPr>
            <a:endParaRPr lang="en-US" sz="3200" b="1" dirty="0"/>
          </a:p>
          <a:p>
            <a:pPr>
              <a:buClr>
                <a:srgbClr val="2DA2BF"/>
              </a:buClr>
              <a:buSzPct val="68000"/>
            </a:pPr>
            <a:endParaRPr lang="en-US" sz="3200" b="1" dirty="0" smtClean="0"/>
          </a:p>
          <a:p>
            <a:pPr>
              <a:buClr>
                <a:srgbClr val="2DA2BF"/>
              </a:buClr>
              <a:buSzPct val="68000"/>
            </a:pPr>
            <a:endParaRPr lang="en-US" sz="3200" dirty="0"/>
          </a:p>
          <a:p>
            <a:pPr lvl="0">
              <a:buClr>
                <a:srgbClr val="2DA2BF"/>
              </a:buClr>
              <a:buSzPct val="68000"/>
            </a:pP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1219200" y="274638"/>
            <a:ext cx="6629400"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bn-BD" sz="2400" dirty="0"/>
              <a:t>এসি </a:t>
            </a:r>
            <a:r>
              <a:rPr lang="bn-BD" sz="2400" dirty="0" smtClean="0"/>
              <a:t>মেসিন-১</a:t>
            </a:r>
            <a:r>
              <a:rPr lang="en-US" sz="3200" dirty="0">
                <a:solidFill>
                  <a:srgbClr val="FF0000"/>
                </a:solidFill>
              </a:rPr>
              <a:t/>
            </a:r>
            <a:br>
              <a:rPr lang="en-US" sz="3200" dirty="0">
                <a:solidFill>
                  <a:srgbClr val="FF0000"/>
                </a:solidFill>
              </a:rPr>
            </a:br>
            <a:r>
              <a:rPr lang="en-US" sz="2200" dirty="0">
                <a:solidFill>
                  <a:prstClr val="black"/>
                </a:solidFill>
                <a:latin typeface="Algerian" panose="04020705040A02060702" pitchFamily="82" charset="0"/>
              </a:rPr>
              <a:t>PRINCIPLE OF THREE PHASE TRANSFORMER</a:t>
            </a:r>
            <a:endParaRPr lang="en-US" sz="2400" dirty="0">
              <a:solidFill>
                <a:schemeClr val="bg2"/>
              </a:solidFill>
              <a:latin typeface="Algerian" panose="04020705040A02060702" pitchFamily="82" charset="0"/>
            </a:endParaRPr>
          </a:p>
        </p:txBody>
      </p:sp>
      <p:pic>
        <p:nvPicPr>
          <p:cNvPr id="7" name="Picture 6" descr="Construction of core type three phase transformer">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267200"/>
            <a:ext cx="5271656" cy="2286000"/>
          </a:xfrm>
          <a:prstGeom prst="rect">
            <a:avLst/>
          </a:prstGeom>
          <a:noFill/>
          <a:ln>
            <a:noFill/>
          </a:ln>
        </p:spPr>
      </p:pic>
    </p:spTree>
    <p:extLst>
      <p:ext uri="{BB962C8B-B14F-4D97-AF65-F5344CB8AC3E}">
        <p14:creationId xmlns:p14="http://schemas.microsoft.com/office/powerpoint/2010/main" val="175746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228600" y="1181100"/>
            <a:ext cx="8776856" cy="5632311"/>
          </a:xfrm>
          <a:prstGeom prst="rect">
            <a:avLst/>
          </a:prstGeom>
        </p:spPr>
        <p:txBody>
          <a:bodyPr wrap="square">
            <a:spAutoFit/>
          </a:bodyPr>
          <a:lstStyle/>
          <a:p>
            <a:r>
              <a:rPr lang="en-US" sz="3200" dirty="0" err="1" smtClean="0">
                <a:solidFill>
                  <a:srgbClr val="FF0000"/>
                </a:solidFill>
              </a:rPr>
              <a:t>তিন</a:t>
            </a:r>
            <a:r>
              <a:rPr lang="en-US" sz="3200" dirty="0" smtClean="0">
                <a:solidFill>
                  <a:srgbClr val="FF0000"/>
                </a:solidFill>
              </a:rPr>
              <a:t> </a:t>
            </a:r>
            <a:r>
              <a:rPr lang="en-US" sz="3200" dirty="0" err="1">
                <a:solidFill>
                  <a:srgbClr val="FF0000"/>
                </a:solidFill>
              </a:rPr>
              <a:t>ফেজ</a:t>
            </a:r>
            <a:r>
              <a:rPr lang="en-US" sz="3200" dirty="0">
                <a:solidFill>
                  <a:srgbClr val="FF0000"/>
                </a:solidFill>
              </a:rPr>
              <a:t> </a:t>
            </a:r>
            <a:r>
              <a:rPr lang="en-US" sz="3200" dirty="0" err="1">
                <a:solidFill>
                  <a:srgbClr val="FF0000"/>
                </a:solidFill>
              </a:rPr>
              <a:t>ট্রান্সফরমার</a:t>
            </a:r>
            <a:r>
              <a:rPr lang="en-US" sz="3200" dirty="0">
                <a:solidFill>
                  <a:srgbClr val="FF0000"/>
                </a:solidFill>
              </a:rPr>
              <a:t> </a:t>
            </a:r>
            <a:r>
              <a:rPr lang="en-US" sz="3200" dirty="0" err="1" smtClean="0">
                <a:solidFill>
                  <a:srgbClr val="FF0000"/>
                </a:solidFill>
              </a:rPr>
              <a:t>নির্মাণ</a:t>
            </a:r>
            <a:endParaRPr lang="en-US" sz="3200" dirty="0" smtClean="0">
              <a:solidFill>
                <a:srgbClr val="FF0000"/>
              </a:solidFill>
            </a:endParaRPr>
          </a:p>
          <a:p>
            <a:endParaRPr lang="en-US" sz="3200" dirty="0">
              <a:solidFill>
                <a:srgbClr val="FF0000"/>
              </a:solidFill>
            </a:endParaRPr>
          </a:p>
          <a:p>
            <a:pPr>
              <a:buClr>
                <a:srgbClr val="2DA2BF"/>
              </a:buClr>
              <a:buSzPct val="68000"/>
            </a:pPr>
            <a:r>
              <a:rPr lang="en-US" sz="3200" dirty="0" err="1"/>
              <a:t>চিত্রে</a:t>
            </a:r>
            <a:r>
              <a:rPr lang="en-US" sz="3200" dirty="0"/>
              <a:t> </a:t>
            </a:r>
            <a:r>
              <a:rPr lang="en-US" sz="3200" dirty="0" err="1"/>
              <a:t>হিসাবে</a:t>
            </a:r>
            <a:r>
              <a:rPr lang="en-US" sz="3200" dirty="0"/>
              <a:t> </a:t>
            </a:r>
            <a:r>
              <a:rPr lang="en-US" sz="3200" dirty="0" err="1"/>
              <a:t>দেখানো</a:t>
            </a:r>
            <a:r>
              <a:rPr lang="en-US" sz="3200" dirty="0"/>
              <a:t> </a:t>
            </a:r>
            <a:r>
              <a:rPr lang="en-US" sz="3200" dirty="0" err="1"/>
              <a:t>একটি</a:t>
            </a:r>
            <a:r>
              <a:rPr lang="en-US" sz="3200" dirty="0"/>
              <a:t> </a:t>
            </a:r>
            <a:r>
              <a:rPr lang="en-US" sz="3200" dirty="0" err="1"/>
              <a:t>কোর</a:t>
            </a:r>
            <a:r>
              <a:rPr lang="en-US" sz="3200" dirty="0"/>
              <a:t> </a:t>
            </a:r>
            <a:r>
              <a:rPr lang="en-US" sz="3200" dirty="0" err="1"/>
              <a:t>টাইপ</a:t>
            </a:r>
            <a:r>
              <a:rPr lang="en-US" sz="3200" dirty="0"/>
              <a:t> </a:t>
            </a:r>
            <a:r>
              <a:rPr lang="en-US" sz="3200" dirty="0" err="1"/>
              <a:t>তিন</a:t>
            </a:r>
            <a:r>
              <a:rPr lang="en-US" sz="3200" dirty="0"/>
              <a:t> </a:t>
            </a:r>
            <a:r>
              <a:rPr lang="en-US" sz="3200" dirty="0" err="1"/>
              <a:t>ফেজ</a:t>
            </a:r>
            <a:r>
              <a:rPr lang="en-US" sz="3200" dirty="0"/>
              <a:t> </a:t>
            </a:r>
            <a:r>
              <a:rPr lang="en-US" sz="3200" dirty="0" err="1"/>
              <a:t>ট্রান্সফরমার</a:t>
            </a:r>
            <a:r>
              <a:rPr lang="en-US" sz="3200" dirty="0"/>
              <a:t> </a:t>
            </a:r>
            <a:r>
              <a:rPr lang="en-US" sz="3200" dirty="0" err="1"/>
              <a:t>নির্মাণ</a:t>
            </a:r>
            <a:r>
              <a:rPr lang="en-US" sz="3200" dirty="0"/>
              <a:t> </a:t>
            </a:r>
            <a:r>
              <a:rPr lang="en-US" sz="3200" dirty="0" err="1"/>
              <a:t>করা</a:t>
            </a:r>
            <a:r>
              <a:rPr lang="en-US" sz="3200" dirty="0"/>
              <a:t> </a:t>
            </a:r>
            <a:r>
              <a:rPr lang="en-US" sz="3200" dirty="0" err="1"/>
              <a:t>হয</a:t>
            </a:r>
            <a:r>
              <a:rPr lang="en-US" sz="3200" dirty="0"/>
              <a:t>়. </a:t>
            </a:r>
            <a:r>
              <a:rPr lang="en-US" sz="3200" dirty="0" err="1"/>
              <a:t>কোর</a:t>
            </a:r>
            <a:r>
              <a:rPr lang="en-US" sz="3200" dirty="0"/>
              <a:t> </a:t>
            </a:r>
            <a:r>
              <a:rPr lang="en-US" sz="3200" dirty="0" err="1"/>
              <a:t>তিন</a:t>
            </a:r>
            <a:r>
              <a:rPr lang="en-US" sz="3200" dirty="0"/>
              <a:t> </a:t>
            </a:r>
            <a:r>
              <a:rPr lang="en-US" sz="3200" dirty="0" err="1"/>
              <a:t>পা</a:t>
            </a:r>
            <a:r>
              <a:rPr lang="en-US" sz="3200" dirty="0"/>
              <a:t> </a:t>
            </a:r>
            <a:r>
              <a:rPr lang="en-US" sz="3200" dirty="0" err="1"/>
              <a:t>বা</a:t>
            </a:r>
            <a:r>
              <a:rPr lang="en-US" sz="3200" dirty="0"/>
              <a:t> </a:t>
            </a:r>
            <a:r>
              <a:rPr lang="en-US" sz="3200" dirty="0" err="1"/>
              <a:t>অঙ্গপ্রত্যঙ্গের</a:t>
            </a:r>
            <a:r>
              <a:rPr lang="en-US" sz="3200" dirty="0"/>
              <a:t> </a:t>
            </a:r>
            <a:r>
              <a:rPr lang="en-US" sz="3200" dirty="0" err="1"/>
              <a:t>গঠিত</a:t>
            </a:r>
            <a:r>
              <a:rPr lang="en-US" sz="3200" dirty="0"/>
              <a:t>. </a:t>
            </a:r>
            <a:r>
              <a:rPr lang="en-US" sz="3200" dirty="0" err="1"/>
              <a:t>স্বাভাবিক</a:t>
            </a:r>
            <a:r>
              <a:rPr lang="en-US" sz="3200" dirty="0"/>
              <a:t> </a:t>
            </a:r>
            <a:r>
              <a:rPr lang="en-US" sz="3200" dirty="0" err="1"/>
              <a:t>হিসাবে</a:t>
            </a:r>
            <a:r>
              <a:rPr lang="en-US" sz="3200" dirty="0"/>
              <a:t>, </a:t>
            </a:r>
            <a:r>
              <a:rPr lang="en-US" sz="3200" dirty="0" err="1"/>
              <a:t>কোর</a:t>
            </a:r>
            <a:r>
              <a:rPr lang="en-US" sz="3200" dirty="0"/>
              <a:t> </a:t>
            </a:r>
            <a:r>
              <a:rPr lang="en-US" sz="3200" dirty="0" err="1"/>
              <a:t>কমাতে</a:t>
            </a:r>
            <a:r>
              <a:rPr lang="en-US" sz="3200" dirty="0"/>
              <a:t> </a:t>
            </a:r>
            <a:r>
              <a:rPr lang="en-US" sz="3200" dirty="0" err="1"/>
              <a:t>পাতলা</a:t>
            </a:r>
            <a:r>
              <a:rPr lang="en-US" sz="3200" dirty="0"/>
              <a:t> </a:t>
            </a:r>
            <a:r>
              <a:rPr lang="en-US" sz="3200" dirty="0" err="1"/>
              <a:t>স্তরিত</a:t>
            </a:r>
            <a:r>
              <a:rPr lang="en-US" sz="3200" dirty="0"/>
              <a:t> </a:t>
            </a:r>
            <a:r>
              <a:rPr lang="en-US" sz="3200" dirty="0" err="1"/>
              <a:t>শীট</a:t>
            </a:r>
            <a:r>
              <a:rPr lang="en-US" sz="3200" dirty="0"/>
              <a:t> </a:t>
            </a:r>
            <a:r>
              <a:rPr lang="en-US" sz="3200" dirty="0" err="1"/>
              <a:t>গঠিত</a:t>
            </a:r>
            <a:r>
              <a:rPr lang="en-US" sz="3200" dirty="0"/>
              <a:t> </a:t>
            </a:r>
            <a:r>
              <a:rPr lang="en-US" sz="3200" u="sng" dirty="0">
                <a:hlinkClick r:id="rId4"/>
              </a:rPr>
              <a:t>Eddy </a:t>
            </a:r>
            <a:r>
              <a:rPr lang="en-US" sz="3200" u="sng" dirty="0" err="1">
                <a:hlinkClick r:id="rId4"/>
              </a:rPr>
              <a:t>বর্তমান</a:t>
            </a:r>
            <a:r>
              <a:rPr lang="en-US" sz="3200" u="sng" dirty="0">
                <a:hlinkClick r:id="rId4"/>
              </a:rPr>
              <a:t> </a:t>
            </a:r>
            <a:r>
              <a:rPr lang="en-US" sz="3200" u="sng" dirty="0" err="1">
                <a:hlinkClick r:id="rId4"/>
              </a:rPr>
              <a:t>লোকসান</a:t>
            </a:r>
            <a:r>
              <a:rPr lang="en-US" sz="3200" dirty="0"/>
              <a:t> .</a:t>
            </a:r>
            <a:r>
              <a:rPr lang="en-US" sz="3200" dirty="0" err="1"/>
              <a:t>প্রতিটি</a:t>
            </a:r>
            <a:r>
              <a:rPr lang="en-US" sz="3200" dirty="0"/>
              <a:t> </a:t>
            </a:r>
            <a:r>
              <a:rPr lang="en-US" sz="3200" dirty="0" err="1"/>
              <a:t>অঙ্গ</a:t>
            </a:r>
            <a:r>
              <a:rPr lang="en-US" sz="3200" dirty="0"/>
              <a:t> </a:t>
            </a:r>
            <a:r>
              <a:rPr lang="en-US" sz="3200" dirty="0" err="1"/>
              <a:t>নলাকার</a:t>
            </a:r>
            <a:r>
              <a:rPr lang="en-US" sz="3200" dirty="0"/>
              <a:t> </a:t>
            </a:r>
            <a:r>
              <a:rPr lang="en-US" sz="3200" dirty="0" err="1"/>
              <a:t>আকৃতি</a:t>
            </a:r>
            <a:r>
              <a:rPr lang="en-US" sz="3200" dirty="0"/>
              <a:t> (</a:t>
            </a:r>
            <a:r>
              <a:rPr lang="en-US" sz="3200" dirty="0" err="1"/>
              <a:t>সাবেক</a:t>
            </a:r>
            <a:r>
              <a:rPr lang="en-US" sz="3200" dirty="0"/>
              <a:t> </a:t>
            </a:r>
            <a:r>
              <a:rPr lang="en-US" sz="3200" dirty="0" err="1"/>
              <a:t>ক্ষত</a:t>
            </a:r>
            <a:r>
              <a:rPr lang="en-US" sz="3200" dirty="0"/>
              <a:t>) </a:t>
            </a:r>
            <a:r>
              <a:rPr lang="en-US" sz="3200" dirty="0" err="1"/>
              <a:t>মধ্যে</a:t>
            </a:r>
            <a:r>
              <a:rPr lang="en-US" sz="3200" dirty="0"/>
              <a:t> </a:t>
            </a:r>
            <a:r>
              <a:rPr lang="en-US" sz="3200" dirty="0" err="1"/>
              <a:t>প্রাথমিক</a:t>
            </a:r>
            <a:r>
              <a:rPr lang="en-US" sz="3200" dirty="0"/>
              <a:t> ও windings </a:t>
            </a:r>
            <a:r>
              <a:rPr lang="en-US" sz="3200" dirty="0" err="1"/>
              <a:t>আছে</a:t>
            </a:r>
            <a:r>
              <a:rPr lang="en-US" sz="3200" dirty="0"/>
              <a:t> </a:t>
            </a:r>
            <a:r>
              <a:rPr lang="en-US" sz="3200" dirty="0" err="1"/>
              <a:t>এককেন্দ্রীয়ভাবে</a:t>
            </a:r>
            <a:r>
              <a:rPr lang="en-US" sz="3200" dirty="0"/>
              <a:t> </a:t>
            </a:r>
            <a:r>
              <a:rPr lang="en-US" sz="3200" dirty="0" err="1"/>
              <a:t>সাজানো</a:t>
            </a:r>
            <a:r>
              <a:rPr lang="en-US" sz="3200" dirty="0"/>
              <a:t>. </a:t>
            </a:r>
            <a:r>
              <a:rPr lang="en-US" sz="3200" dirty="0" err="1"/>
              <a:t>নির্মাণ</a:t>
            </a:r>
            <a:r>
              <a:rPr lang="en-US" sz="3200" dirty="0"/>
              <a:t> </a:t>
            </a:r>
            <a:r>
              <a:rPr lang="en-US" sz="3200" dirty="0" err="1"/>
              <a:t>ভাল</a:t>
            </a:r>
            <a:r>
              <a:rPr lang="en-US" sz="3200" dirty="0"/>
              <a:t> </a:t>
            </a:r>
            <a:r>
              <a:rPr lang="en-US" sz="3200" dirty="0" err="1"/>
              <a:t>চিত্রে</a:t>
            </a:r>
            <a:r>
              <a:rPr lang="en-US" sz="3200" dirty="0"/>
              <a:t> </a:t>
            </a:r>
            <a:r>
              <a:rPr lang="en-US" sz="3200" dirty="0" err="1"/>
              <a:t>চিত্রিত</a:t>
            </a:r>
            <a:r>
              <a:rPr lang="en-US" sz="3200" dirty="0"/>
              <a:t> </a:t>
            </a:r>
            <a:r>
              <a:rPr lang="en-US" sz="3200" dirty="0" err="1"/>
              <a:t>করা</a:t>
            </a:r>
            <a:r>
              <a:rPr lang="en-US" sz="3200" dirty="0"/>
              <a:t> </a:t>
            </a:r>
            <a:r>
              <a:rPr lang="en-US" sz="3200" dirty="0" err="1"/>
              <a:t>হয</a:t>
            </a:r>
            <a:r>
              <a:rPr lang="en-US" sz="3200" dirty="0"/>
              <a:t>়. </a:t>
            </a:r>
            <a:endParaRPr lang="en-US" sz="3200" b="1" dirty="0"/>
          </a:p>
          <a:p>
            <a:pPr>
              <a:buClr>
                <a:srgbClr val="2DA2BF"/>
              </a:buClr>
              <a:buSzPct val="68000"/>
            </a:pPr>
            <a:endParaRPr lang="en-US" sz="3200" b="1" dirty="0" smtClean="0"/>
          </a:p>
          <a:p>
            <a:pPr>
              <a:buClr>
                <a:srgbClr val="2DA2BF"/>
              </a:buClr>
              <a:buSzPct val="68000"/>
            </a:pPr>
            <a:endParaRPr lang="en-US" sz="3200" dirty="0"/>
          </a:p>
          <a:p>
            <a:pPr lvl="0">
              <a:buClr>
                <a:srgbClr val="2DA2BF"/>
              </a:buClr>
              <a:buSzPct val="68000"/>
            </a:pP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2667000" y="183909"/>
            <a:ext cx="2895600" cy="425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bn-BD" sz="2400" dirty="0"/>
              <a:t>এসি </a:t>
            </a:r>
            <a:r>
              <a:rPr lang="bn-BD" sz="2400" dirty="0" smtClean="0"/>
              <a:t>মেসিন-১</a:t>
            </a:r>
            <a:endParaRPr lang="en-US" sz="2400" dirty="0">
              <a:solidFill>
                <a:schemeClr val="bg2"/>
              </a:solidFill>
            </a:endParaRPr>
          </a:p>
        </p:txBody>
      </p:sp>
    </p:spTree>
    <p:extLst>
      <p:ext uri="{BB962C8B-B14F-4D97-AF65-F5344CB8AC3E}">
        <p14:creationId xmlns:p14="http://schemas.microsoft.com/office/powerpoint/2010/main" val="112153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228600" y="1181100"/>
            <a:ext cx="8776856" cy="3170099"/>
          </a:xfrm>
          <a:prstGeom prst="rect">
            <a:avLst/>
          </a:prstGeom>
        </p:spPr>
        <p:txBody>
          <a:bodyPr wrap="square">
            <a:spAutoFit/>
          </a:bodyPr>
          <a:lstStyle/>
          <a:p>
            <a:r>
              <a:rPr lang="en-US" sz="2800" dirty="0" err="1" smtClean="0">
                <a:solidFill>
                  <a:srgbClr val="FF0000"/>
                </a:solidFill>
              </a:rPr>
              <a:t>তিন</a:t>
            </a:r>
            <a:r>
              <a:rPr lang="en-US" sz="2800" dirty="0" smtClean="0">
                <a:solidFill>
                  <a:srgbClr val="FF0000"/>
                </a:solidFill>
              </a:rPr>
              <a:t> </a:t>
            </a:r>
            <a:r>
              <a:rPr lang="en-US" sz="2800" dirty="0" err="1">
                <a:solidFill>
                  <a:srgbClr val="FF0000"/>
                </a:solidFill>
              </a:rPr>
              <a:t>ফেজ</a:t>
            </a:r>
            <a:r>
              <a:rPr lang="en-US" sz="2800" dirty="0">
                <a:solidFill>
                  <a:srgbClr val="FF0000"/>
                </a:solidFill>
              </a:rPr>
              <a:t> </a:t>
            </a:r>
            <a:r>
              <a:rPr lang="en-US" sz="2800" dirty="0" err="1">
                <a:solidFill>
                  <a:srgbClr val="FF0000"/>
                </a:solidFill>
              </a:rPr>
              <a:t>ট্রান্সফরমার</a:t>
            </a:r>
            <a:r>
              <a:rPr lang="en-US" sz="2800" dirty="0">
                <a:solidFill>
                  <a:srgbClr val="FF0000"/>
                </a:solidFill>
              </a:rPr>
              <a:t> </a:t>
            </a:r>
            <a:r>
              <a:rPr lang="en-US" sz="2800" dirty="0" err="1" smtClean="0">
                <a:solidFill>
                  <a:srgbClr val="FF0000"/>
                </a:solidFill>
              </a:rPr>
              <a:t>নির্মাণ</a:t>
            </a:r>
            <a:endParaRPr lang="en-US" sz="2800" dirty="0" smtClean="0">
              <a:solidFill>
                <a:srgbClr val="FF0000"/>
              </a:solidFill>
            </a:endParaRPr>
          </a:p>
          <a:p>
            <a:endParaRPr lang="en-US" sz="3200" dirty="0">
              <a:solidFill>
                <a:srgbClr val="FF0000"/>
              </a:solidFill>
            </a:endParaRPr>
          </a:p>
          <a:p>
            <a:pPr>
              <a:buClr>
                <a:srgbClr val="2DA2BF"/>
              </a:buClr>
              <a:buSzPct val="68000"/>
            </a:pPr>
            <a:r>
              <a:rPr lang="en-US" sz="3200" dirty="0"/>
              <a:t> </a:t>
            </a:r>
            <a:endParaRPr lang="en-US" sz="3200" b="1" dirty="0"/>
          </a:p>
          <a:p>
            <a:pPr>
              <a:buClr>
                <a:srgbClr val="2DA2BF"/>
              </a:buClr>
              <a:buSzPct val="68000"/>
            </a:pPr>
            <a:endParaRPr lang="en-US" sz="3200" b="1" dirty="0" smtClean="0"/>
          </a:p>
          <a:p>
            <a:pPr>
              <a:buClr>
                <a:srgbClr val="2DA2BF"/>
              </a:buClr>
              <a:buSzPct val="68000"/>
            </a:pPr>
            <a:endParaRPr lang="en-US" sz="3200" dirty="0"/>
          </a:p>
          <a:p>
            <a:pPr lvl="0">
              <a:buClr>
                <a:srgbClr val="2DA2BF"/>
              </a:buClr>
              <a:buSzPct val="68000"/>
            </a:pP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3276600" y="219424"/>
            <a:ext cx="2133600" cy="563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400" dirty="0" smtClean="0"/>
              <a:t/>
            </a:r>
            <a:br>
              <a:rPr lang="en-US" sz="2400" dirty="0" smtClean="0"/>
            </a:br>
            <a:r>
              <a:rPr lang="bn-BD" sz="2400" dirty="0" smtClean="0"/>
              <a:t>এসি মেসিন-১</a:t>
            </a:r>
            <a:r>
              <a:rPr lang="en-US" sz="3200" dirty="0">
                <a:solidFill>
                  <a:srgbClr val="FF0000"/>
                </a:solidFill>
              </a:rPr>
              <a:t/>
            </a:r>
            <a:br>
              <a:rPr lang="en-US" sz="3200" dirty="0">
                <a:solidFill>
                  <a:srgbClr val="FF0000"/>
                </a:solidFill>
              </a:rPr>
            </a:br>
            <a:endParaRPr lang="en-US" sz="2400" dirty="0">
              <a:solidFill>
                <a:schemeClr val="bg2"/>
              </a:solidFill>
            </a:endParaRPr>
          </a:p>
        </p:txBody>
      </p:sp>
      <p:sp>
        <p:nvSpPr>
          <p:cNvPr id="2" name="Rectangle 1"/>
          <p:cNvSpPr/>
          <p:nvPr/>
        </p:nvSpPr>
        <p:spPr>
          <a:xfrm>
            <a:off x="2209800" y="1813046"/>
            <a:ext cx="2743200" cy="523220"/>
          </a:xfrm>
          <a:prstGeom prst="rect">
            <a:avLst/>
          </a:prstGeom>
        </p:spPr>
        <p:txBody>
          <a:bodyPr wrap="square">
            <a:spAutoFit/>
          </a:bodyPr>
          <a:lstStyle/>
          <a:p>
            <a:r>
              <a:rPr lang="en-US" sz="2800" dirty="0" err="1"/>
              <a:t>শেল</a:t>
            </a:r>
            <a:r>
              <a:rPr lang="en-US" sz="2800" dirty="0"/>
              <a:t> </a:t>
            </a:r>
            <a:r>
              <a:rPr lang="en-US" sz="2800" dirty="0" err="1"/>
              <a:t>টাইপ</a:t>
            </a:r>
            <a:r>
              <a:rPr lang="en-US" sz="2800" dirty="0"/>
              <a:t> </a:t>
            </a:r>
            <a:r>
              <a:rPr lang="en-US" sz="2800" dirty="0" err="1"/>
              <a:t>নির্মাণ</a:t>
            </a:r>
            <a:endParaRPr lang="en-US" sz="2800" dirty="0"/>
          </a:p>
        </p:txBody>
      </p:sp>
      <p:pic>
        <p:nvPicPr>
          <p:cNvPr id="10" name="Picture 9" descr="Construction of shell type three phase transformer">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373582"/>
            <a:ext cx="6629400" cy="2960418"/>
          </a:xfrm>
          <a:prstGeom prst="rect">
            <a:avLst/>
          </a:prstGeom>
          <a:noFill/>
          <a:ln>
            <a:noFill/>
          </a:ln>
        </p:spPr>
      </p:pic>
    </p:spTree>
    <p:extLst>
      <p:ext uri="{BB962C8B-B14F-4D97-AF65-F5344CB8AC3E}">
        <p14:creationId xmlns:p14="http://schemas.microsoft.com/office/powerpoint/2010/main" val="81573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utu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B033">
  <a:themeElements>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03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03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03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03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03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03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03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033">
  <a:themeElements>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03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03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03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03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03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03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03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Concourse</Template>
  <TotalTime>1858</TotalTime>
  <Words>2045</Words>
  <Application>Microsoft Office PowerPoint</Application>
  <PresentationFormat>On-screen Show (4:3)</PresentationFormat>
  <Paragraphs>221</Paragraphs>
  <Slides>35</Slides>
  <Notes>1</Notes>
  <HiddenSlides>0</HiddenSlides>
  <MMClips>0</MMClips>
  <ScaleCrop>false</ScaleCrop>
  <HeadingPairs>
    <vt:vector size="8" baseType="variant">
      <vt:variant>
        <vt:lpstr>Fonts Used</vt:lpstr>
      </vt:variant>
      <vt:variant>
        <vt:i4>15</vt:i4>
      </vt:variant>
      <vt:variant>
        <vt:lpstr>Theme</vt:lpstr>
      </vt:variant>
      <vt:variant>
        <vt:i4>13</vt:i4>
      </vt:variant>
      <vt:variant>
        <vt:lpstr>Embedded OLE Servers</vt:lpstr>
      </vt:variant>
      <vt:variant>
        <vt:i4>1</vt:i4>
      </vt:variant>
      <vt:variant>
        <vt:lpstr>Slide Titles</vt:lpstr>
      </vt:variant>
      <vt:variant>
        <vt:i4>35</vt:i4>
      </vt:variant>
    </vt:vector>
  </HeadingPairs>
  <TitlesOfParts>
    <vt:vector size="64" baseType="lpstr">
      <vt:lpstr>宋体</vt:lpstr>
      <vt:lpstr>Agency FB</vt:lpstr>
      <vt:lpstr>Algerian</vt:lpstr>
      <vt:lpstr>Arial</vt:lpstr>
      <vt:lpstr>Calibri</vt:lpstr>
      <vt:lpstr>Garamond</vt:lpstr>
      <vt:lpstr>隶书</vt:lpstr>
      <vt:lpstr>SumeshwariMJ</vt:lpstr>
      <vt:lpstr>SutonnyMJ</vt:lpstr>
      <vt:lpstr>Symbol</vt:lpstr>
      <vt:lpstr>Times New Roman</vt:lpstr>
      <vt:lpstr>Vrinda</vt:lpstr>
      <vt:lpstr>Wingdings</vt:lpstr>
      <vt:lpstr>Wingdings 3</vt:lpstr>
      <vt:lpstr>-윤고딕120</vt:lpstr>
      <vt:lpstr>Office Theme</vt:lpstr>
      <vt:lpstr>Couture</vt:lpstr>
      <vt:lpstr>B033</vt:lpstr>
      <vt:lpstr>1_B033</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Equation</vt:lpstr>
      <vt:lpstr>PowerPoint Presentation</vt:lpstr>
      <vt:lpstr>PowerPoint Presentation</vt:lpstr>
      <vt:lpstr>  এসি মেসিন-১ UªvÝdigvi   :  7g Aa¨vq   </vt:lpstr>
      <vt:lpstr> 7.1.2  Types of Transformers </vt:lpstr>
      <vt:lpstr>7.1.2 Types of Transformers </vt:lpstr>
      <vt:lpstr>এসি মেসিন-১ বিষয় কোড-৬৬৭৬1 UªvÝdigvi :  7g Aa¨vq PRINCIPLE OF THREE PHASE TRANSFORMER</vt:lpstr>
      <vt:lpstr>এসি মেসিন-১ PRINCIPLE OF THREE PHASE TRANSFORMER</vt:lpstr>
      <vt:lpstr>এসি মেসিন-১</vt:lpstr>
      <vt:lpstr> এসি মেসিন-১ </vt:lpstr>
      <vt:lpstr> এসি মেসিন-১ </vt:lpstr>
      <vt:lpstr>এসি মেসিন-১   PRINCIPLE OF THREE PHASE TRANSFORMER</vt:lpstr>
      <vt:lpstr>এসি মেসিন-১ PRINCIPLE OF THREE PHASE TRANSFORMER</vt:lpstr>
      <vt:lpstr> এসি মেসিন-১ </vt:lpstr>
      <vt:lpstr> এসি মেসিন-১ </vt:lpstr>
      <vt:lpstr>PowerPoint Presentation</vt:lpstr>
      <vt:lpstr>PRINCIPLE OF THREE PHASE TRANSFORMER</vt:lpstr>
      <vt:lpstr>এসি মেসিন-১বিষয় কোড-৬৭৬1 UªvÝdigvi :  PZz`©k Aa¨vq PRINCIPLE OF THREE PHASE TRANSFORMER</vt:lpstr>
      <vt:lpstr>PowerPoint Presentation</vt:lpstr>
      <vt:lpstr>PowerPoint Presentation</vt:lpstr>
      <vt:lpstr>PowerPoint Presentation</vt:lpstr>
      <vt:lpstr>PowerPoint Presentation</vt:lpstr>
      <vt:lpstr>PowerPoint Presentation</vt:lpstr>
      <vt:lpstr>PowerPoint Presentation</vt:lpstr>
      <vt:lpstr>PRINCIPLE OF THREE PHASE TRANSFORMER</vt:lpstr>
      <vt:lpstr>PRINCIPLE OF THREE PHASE TRANSFORMER</vt:lpstr>
      <vt:lpstr>PowerPoint Presentation</vt:lpstr>
      <vt:lpstr>PowerPoint Presentation</vt:lpstr>
      <vt:lpstr>PowerPoint Presentation</vt:lpstr>
      <vt:lpstr>PRINCIPLE OF THREE PHASE TRANSFORMER</vt:lpstr>
      <vt:lpstr>PRINCIPLE OF THREE PHASE TRANSFORMER</vt:lpstr>
      <vt:lpstr> Draw the Connection of 3-phase to 2-phase and vice-versa.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301</cp:revision>
  <dcterms:created xsi:type="dcterms:W3CDTF">2013-12-08T04:46:54Z</dcterms:created>
  <dcterms:modified xsi:type="dcterms:W3CDTF">2020-05-25T17:40:21Z</dcterms:modified>
</cp:coreProperties>
</file>