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Lst>
  <p:notesMasterIdLst>
    <p:notesMasterId r:id="rId63"/>
  </p:notesMasterIdLst>
  <p:sldIdLst>
    <p:sldId id="296" r:id="rId19"/>
    <p:sldId id="271" r:id="rId20"/>
    <p:sldId id="274" r:id="rId21"/>
    <p:sldId id="376" r:id="rId22"/>
    <p:sldId id="431" r:id="rId23"/>
    <p:sldId id="344" r:id="rId24"/>
    <p:sldId id="418" r:id="rId25"/>
    <p:sldId id="426" r:id="rId26"/>
    <p:sldId id="428" r:id="rId27"/>
    <p:sldId id="419" r:id="rId28"/>
    <p:sldId id="420" r:id="rId29"/>
    <p:sldId id="427" r:id="rId30"/>
    <p:sldId id="421" r:id="rId31"/>
    <p:sldId id="425" r:id="rId32"/>
    <p:sldId id="430" r:id="rId33"/>
    <p:sldId id="429" r:id="rId34"/>
    <p:sldId id="390" r:id="rId35"/>
    <p:sldId id="389" r:id="rId36"/>
    <p:sldId id="391" r:id="rId37"/>
    <p:sldId id="392" r:id="rId38"/>
    <p:sldId id="396" r:id="rId39"/>
    <p:sldId id="395" r:id="rId40"/>
    <p:sldId id="394" r:id="rId41"/>
    <p:sldId id="393" r:id="rId42"/>
    <p:sldId id="397" r:id="rId43"/>
    <p:sldId id="398" r:id="rId44"/>
    <p:sldId id="399" r:id="rId45"/>
    <p:sldId id="401" r:id="rId46"/>
    <p:sldId id="400" r:id="rId47"/>
    <p:sldId id="406" r:id="rId48"/>
    <p:sldId id="407" r:id="rId49"/>
    <p:sldId id="408" r:id="rId50"/>
    <p:sldId id="405" r:id="rId51"/>
    <p:sldId id="403" r:id="rId52"/>
    <p:sldId id="402" r:id="rId53"/>
    <p:sldId id="410" r:id="rId54"/>
    <p:sldId id="411" r:id="rId55"/>
    <p:sldId id="412" r:id="rId56"/>
    <p:sldId id="413" r:id="rId57"/>
    <p:sldId id="414" r:id="rId58"/>
    <p:sldId id="415" r:id="rId59"/>
    <p:sldId id="416" r:id="rId60"/>
    <p:sldId id="417" r:id="rId61"/>
    <p:sldId id="29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84" d="100"/>
          <a:sy n="84" d="100"/>
        </p:scale>
        <p:origin x="140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CBB03-572E-4576-A8C1-665A8BD3861B}" type="datetimeFigureOut">
              <a:rPr lang="en-US" smtClean="0"/>
              <a:t>5/28/2020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CB67E-FDE3-4049-B8B4-1143F7B4519A}" type="slidenum">
              <a:rPr lang="en-US" smtClean="0"/>
              <a:t>‹#›</a:t>
            </a:fld>
            <a:endParaRPr lang="en-US"/>
          </a:p>
        </p:txBody>
      </p:sp>
    </p:spTree>
    <p:extLst>
      <p:ext uri="{BB962C8B-B14F-4D97-AF65-F5344CB8AC3E}">
        <p14:creationId xmlns:p14="http://schemas.microsoft.com/office/powerpoint/2010/main" val="387918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9.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26448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41330180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5958 w 993"/>
                <a:gd name="T1" fmla="*/ 0 h 533"/>
                <a:gd name="T2" fmla="*/ 0 w 993"/>
                <a:gd name="T3" fmla="*/ 0 h 533"/>
                <a:gd name="T4" fmla="*/ 0 w 993"/>
                <a:gd name="T5" fmla="*/ 2996 h 533"/>
                <a:gd name="T6" fmla="*/ 1788 w 993"/>
                <a:gd name="T7" fmla="*/ 2996 h 533"/>
                <a:gd name="T8" fmla="*/ 2004 w 993"/>
                <a:gd name="T9" fmla="*/ 3162 h 533"/>
                <a:gd name="T10" fmla="*/ 3978 w 993"/>
                <a:gd name="T11" fmla="*/ 3162 h 533"/>
                <a:gd name="T12" fmla="*/ 4188 w 993"/>
                <a:gd name="T13" fmla="*/ 2996 h 533"/>
                <a:gd name="T14" fmla="*/ 5958 w 993"/>
                <a:gd name="T15" fmla="*/ 2990 h 533"/>
                <a:gd name="T16" fmla="*/ 595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7" name="未知"/>
            <p:cNvSpPr>
              <a:spLocks/>
            </p:cNvSpPr>
            <p:nvPr userDrawn="1"/>
          </p:nvSpPr>
          <p:spPr bwMode="auto">
            <a:xfrm>
              <a:off x="0" y="0"/>
              <a:ext cx="5934" cy="3126"/>
            </a:xfrm>
            <a:custGeom>
              <a:avLst/>
              <a:gdLst>
                <a:gd name="T0" fmla="*/ 5934 w 989"/>
                <a:gd name="T1" fmla="*/ 0 h 521"/>
                <a:gd name="T2" fmla="*/ 0 w 989"/>
                <a:gd name="T3" fmla="*/ 0 h 521"/>
                <a:gd name="T4" fmla="*/ 0 w 989"/>
                <a:gd name="T5" fmla="*/ 2958 h 521"/>
                <a:gd name="T6" fmla="*/ 1764 w 989"/>
                <a:gd name="T7" fmla="*/ 2958 h 521"/>
                <a:gd name="T8" fmla="*/ 1980 w 989"/>
                <a:gd name="T9" fmla="*/ 3126 h 521"/>
                <a:gd name="T10" fmla="*/ 3948 w 989"/>
                <a:gd name="T11" fmla="*/ 3126 h 521"/>
                <a:gd name="T12" fmla="*/ 4164 w 989"/>
                <a:gd name="T13" fmla="*/ 2958 h 521"/>
                <a:gd name="T14" fmla="*/ 5934 w 989"/>
                <a:gd name="T15" fmla="*/ 2958 h 521"/>
                <a:gd name="T16" fmla="*/ 593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000"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latinLnBrk="1">
              <a:spcBef>
                <a:spcPct val="0"/>
              </a:spcBef>
              <a:spcAft>
                <a:spcPct val="0"/>
              </a:spcAft>
            </a:pPr>
            <a:endParaRPr 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smtClean="0"/>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smtClean="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smtClean="0"/>
            </a:lvl1pPr>
          </a:lstStyle>
          <a:p>
            <a:pPr>
              <a:defRPr/>
            </a:pPr>
            <a:fld id="{944C22C4-1416-4823-B39B-484D9C49936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9848953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9B37B1-C18D-4C1F-B948-B7F63E3E51C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5563636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7EDAF62-6AEF-46E9-ACE9-E568C987BB0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1651503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7D024C0-F072-4F19-81C1-6192289BC2A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952349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D8197519-C9CB-4F4B-A7CF-4D30D5BEA54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8163546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62ABCC24-DDAF-413F-87D2-64F48BB083D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2687252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5E296D0-B36A-4067-87A4-D773A6CDE4A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683694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EA3B00C-2671-4450-866D-4EB51E47072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038310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1E55204-6AF9-4B1B-A7F9-34F1DA1A18E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4453469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3727F191-A5DC-49F9-91D2-6E67376C8F0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28932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5463599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6BAE8E-11BF-40B8-A8AA-FAE6F02FADC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262829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07652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41717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01154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80704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45368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10236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3427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34710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3736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0549530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57358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09324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78049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52844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00822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98144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32707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88693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26058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4095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2117682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11401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73674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92177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16495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54460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16051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61928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77338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05185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880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39849038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31919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88825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52943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71790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74186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03615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8465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5396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54805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221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9658749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17651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092310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22770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11148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32308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53315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27866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7069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8161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4539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0F6FC6">
                  <a:lumMod val="60000"/>
                  <a:lumOff val="40000"/>
                </a:srgbClr>
              </a:solidFill>
            </a:endParaRPr>
          </a:p>
        </p:txBody>
      </p:sp>
      <p:sp>
        <p:nvSpPr>
          <p:cNvPr id="9" name="Slide Number Placeholder 8"/>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259875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85342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4178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8678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6944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61530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9247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31703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13796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98664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2389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F6FC6">
                  <a:lumMod val="60000"/>
                  <a:lumOff val="40000"/>
                </a:srgbClr>
              </a:solidFill>
            </a:endParaRPr>
          </a:p>
        </p:txBody>
      </p:sp>
      <p:sp>
        <p:nvSpPr>
          <p:cNvPr id="5" name="Slide Number Placeholder 4"/>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9192803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90464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2270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70844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79492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51863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27886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33801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76157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587555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7035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9902975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11245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6727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14556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19126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534294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6134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48173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05256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33310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9599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17016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16760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581287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12818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52215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505623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1297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683000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686574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13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77110-AA85-493E-881A-D43973DE09A4}"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78004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4032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1980023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22404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5958 w 993"/>
                <a:gd name="T1" fmla="*/ 0 h 533"/>
                <a:gd name="T2" fmla="*/ 0 w 993"/>
                <a:gd name="T3" fmla="*/ 0 h 533"/>
                <a:gd name="T4" fmla="*/ 0 w 993"/>
                <a:gd name="T5" fmla="*/ 2996 h 533"/>
                <a:gd name="T6" fmla="*/ 1788 w 993"/>
                <a:gd name="T7" fmla="*/ 2996 h 533"/>
                <a:gd name="T8" fmla="*/ 2004 w 993"/>
                <a:gd name="T9" fmla="*/ 3162 h 533"/>
                <a:gd name="T10" fmla="*/ 3978 w 993"/>
                <a:gd name="T11" fmla="*/ 3162 h 533"/>
                <a:gd name="T12" fmla="*/ 4188 w 993"/>
                <a:gd name="T13" fmla="*/ 2996 h 533"/>
                <a:gd name="T14" fmla="*/ 5958 w 993"/>
                <a:gd name="T15" fmla="*/ 2990 h 533"/>
                <a:gd name="T16" fmla="*/ 595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7" name="未知"/>
            <p:cNvSpPr>
              <a:spLocks/>
            </p:cNvSpPr>
            <p:nvPr userDrawn="1"/>
          </p:nvSpPr>
          <p:spPr bwMode="auto">
            <a:xfrm>
              <a:off x="0" y="0"/>
              <a:ext cx="5934" cy="3126"/>
            </a:xfrm>
            <a:custGeom>
              <a:avLst/>
              <a:gdLst>
                <a:gd name="T0" fmla="*/ 5934 w 989"/>
                <a:gd name="T1" fmla="*/ 0 h 521"/>
                <a:gd name="T2" fmla="*/ 0 w 989"/>
                <a:gd name="T3" fmla="*/ 0 h 521"/>
                <a:gd name="T4" fmla="*/ 0 w 989"/>
                <a:gd name="T5" fmla="*/ 2958 h 521"/>
                <a:gd name="T6" fmla="*/ 1764 w 989"/>
                <a:gd name="T7" fmla="*/ 2958 h 521"/>
                <a:gd name="T8" fmla="*/ 1980 w 989"/>
                <a:gd name="T9" fmla="*/ 3126 h 521"/>
                <a:gd name="T10" fmla="*/ 3948 w 989"/>
                <a:gd name="T11" fmla="*/ 3126 h 521"/>
                <a:gd name="T12" fmla="*/ 4164 w 989"/>
                <a:gd name="T13" fmla="*/ 2958 h 521"/>
                <a:gd name="T14" fmla="*/ 5934 w 989"/>
                <a:gd name="T15" fmla="*/ 2958 h 521"/>
                <a:gd name="T16" fmla="*/ 593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000"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latinLnBrk="1">
              <a:spcBef>
                <a:spcPct val="0"/>
              </a:spcBef>
              <a:spcAft>
                <a:spcPct val="0"/>
              </a:spcAft>
            </a:pPr>
            <a:endParaRPr 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smtClean="0"/>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smtClean="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smtClean="0"/>
            </a:lvl1pPr>
          </a:lstStyle>
          <a:p>
            <a:pPr>
              <a:defRPr/>
            </a:pPr>
            <a:fld id="{944C22C4-1416-4823-B39B-484D9C49936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276491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9B37B1-C18D-4C1F-B948-B7F63E3E51C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042314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7EDAF62-6AEF-46E9-ACE9-E568C987BB0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834313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7D024C0-F072-4F19-81C1-6192289BC2A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266128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D8197519-C9CB-4F4B-A7CF-4D30D5BEA54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692594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62ABCC24-DDAF-413F-87D2-64F48BB083D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161255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5E296D0-B36A-4067-87A4-D773A6CDE4A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55782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77110-AA85-493E-881A-D43973DE09A4}"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431289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EA3B00C-2671-4450-866D-4EB51E47072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948307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1E55204-6AF9-4B1B-A7F9-34F1DA1A18E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904977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3727F191-A5DC-49F9-91D2-6E67376C8F0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621711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6BAE8E-11BF-40B8-A8AA-FAE6F02FADC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091989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5958 w 993"/>
                <a:gd name="T1" fmla="*/ 0 h 533"/>
                <a:gd name="T2" fmla="*/ 0 w 993"/>
                <a:gd name="T3" fmla="*/ 0 h 533"/>
                <a:gd name="T4" fmla="*/ 0 w 993"/>
                <a:gd name="T5" fmla="*/ 2996 h 533"/>
                <a:gd name="T6" fmla="*/ 1788 w 993"/>
                <a:gd name="T7" fmla="*/ 2996 h 533"/>
                <a:gd name="T8" fmla="*/ 2004 w 993"/>
                <a:gd name="T9" fmla="*/ 3162 h 533"/>
                <a:gd name="T10" fmla="*/ 3978 w 993"/>
                <a:gd name="T11" fmla="*/ 3162 h 533"/>
                <a:gd name="T12" fmla="*/ 4188 w 993"/>
                <a:gd name="T13" fmla="*/ 2996 h 533"/>
                <a:gd name="T14" fmla="*/ 5958 w 993"/>
                <a:gd name="T15" fmla="*/ 2990 h 533"/>
                <a:gd name="T16" fmla="*/ 595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7" name="未知"/>
            <p:cNvSpPr>
              <a:spLocks/>
            </p:cNvSpPr>
            <p:nvPr userDrawn="1"/>
          </p:nvSpPr>
          <p:spPr bwMode="auto">
            <a:xfrm>
              <a:off x="0" y="0"/>
              <a:ext cx="5934" cy="3126"/>
            </a:xfrm>
            <a:custGeom>
              <a:avLst/>
              <a:gdLst>
                <a:gd name="T0" fmla="*/ 5934 w 989"/>
                <a:gd name="T1" fmla="*/ 0 h 521"/>
                <a:gd name="T2" fmla="*/ 0 w 989"/>
                <a:gd name="T3" fmla="*/ 0 h 521"/>
                <a:gd name="T4" fmla="*/ 0 w 989"/>
                <a:gd name="T5" fmla="*/ 2958 h 521"/>
                <a:gd name="T6" fmla="*/ 1764 w 989"/>
                <a:gd name="T7" fmla="*/ 2958 h 521"/>
                <a:gd name="T8" fmla="*/ 1980 w 989"/>
                <a:gd name="T9" fmla="*/ 3126 h 521"/>
                <a:gd name="T10" fmla="*/ 3948 w 989"/>
                <a:gd name="T11" fmla="*/ 3126 h 521"/>
                <a:gd name="T12" fmla="*/ 4164 w 989"/>
                <a:gd name="T13" fmla="*/ 2958 h 521"/>
                <a:gd name="T14" fmla="*/ 5934 w 989"/>
                <a:gd name="T15" fmla="*/ 2958 h 521"/>
                <a:gd name="T16" fmla="*/ 593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000"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latinLnBrk="1">
              <a:spcBef>
                <a:spcPct val="0"/>
              </a:spcBef>
              <a:spcAft>
                <a:spcPct val="0"/>
              </a:spcAft>
            </a:pPr>
            <a:endParaRPr 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smtClean="0"/>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smtClean="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smtClean="0"/>
            </a:lvl1pPr>
          </a:lstStyle>
          <a:p>
            <a:pPr>
              <a:defRPr/>
            </a:pPr>
            <a:fld id="{944C22C4-1416-4823-B39B-484D9C49936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965992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9B37B1-C18D-4C1F-B948-B7F63E3E51C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166293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7EDAF62-6AEF-46E9-ACE9-E568C987BB0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558767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7D024C0-F072-4F19-81C1-6192289BC2A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911119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D8197519-C9CB-4F4B-A7CF-4D30D5BEA54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926034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62ABCC24-DDAF-413F-87D2-64F48BB083D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7873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77110-AA85-493E-881A-D43973DE09A4}"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814637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5E296D0-B36A-4067-87A4-D773A6CDE4A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42505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EA3B00C-2671-4450-866D-4EB51E47072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51067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1E55204-6AF9-4B1B-A7F9-34F1DA1A18E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723093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3727F191-A5DC-49F9-91D2-6E67376C8F0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638522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6BAE8E-11BF-40B8-A8AA-FAE6F02FADC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938119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5958 w 993"/>
                <a:gd name="T1" fmla="*/ 0 h 533"/>
                <a:gd name="T2" fmla="*/ 0 w 993"/>
                <a:gd name="T3" fmla="*/ 0 h 533"/>
                <a:gd name="T4" fmla="*/ 0 w 993"/>
                <a:gd name="T5" fmla="*/ 2996 h 533"/>
                <a:gd name="T6" fmla="*/ 1788 w 993"/>
                <a:gd name="T7" fmla="*/ 2996 h 533"/>
                <a:gd name="T8" fmla="*/ 2004 w 993"/>
                <a:gd name="T9" fmla="*/ 3162 h 533"/>
                <a:gd name="T10" fmla="*/ 3978 w 993"/>
                <a:gd name="T11" fmla="*/ 3162 h 533"/>
                <a:gd name="T12" fmla="*/ 4188 w 993"/>
                <a:gd name="T13" fmla="*/ 2996 h 533"/>
                <a:gd name="T14" fmla="*/ 5958 w 993"/>
                <a:gd name="T15" fmla="*/ 2990 h 533"/>
                <a:gd name="T16" fmla="*/ 595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7" name="未知"/>
            <p:cNvSpPr>
              <a:spLocks/>
            </p:cNvSpPr>
            <p:nvPr userDrawn="1"/>
          </p:nvSpPr>
          <p:spPr bwMode="auto">
            <a:xfrm>
              <a:off x="0" y="0"/>
              <a:ext cx="5934" cy="3126"/>
            </a:xfrm>
            <a:custGeom>
              <a:avLst/>
              <a:gdLst>
                <a:gd name="T0" fmla="*/ 5934 w 989"/>
                <a:gd name="T1" fmla="*/ 0 h 521"/>
                <a:gd name="T2" fmla="*/ 0 w 989"/>
                <a:gd name="T3" fmla="*/ 0 h 521"/>
                <a:gd name="T4" fmla="*/ 0 w 989"/>
                <a:gd name="T5" fmla="*/ 2958 h 521"/>
                <a:gd name="T6" fmla="*/ 1764 w 989"/>
                <a:gd name="T7" fmla="*/ 2958 h 521"/>
                <a:gd name="T8" fmla="*/ 1980 w 989"/>
                <a:gd name="T9" fmla="*/ 3126 h 521"/>
                <a:gd name="T10" fmla="*/ 3948 w 989"/>
                <a:gd name="T11" fmla="*/ 3126 h 521"/>
                <a:gd name="T12" fmla="*/ 4164 w 989"/>
                <a:gd name="T13" fmla="*/ 2958 h 521"/>
                <a:gd name="T14" fmla="*/ 5934 w 989"/>
                <a:gd name="T15" fmla="*/ 2958 h 521"/>
                <a:gd name="T16" fmla="*/ 593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000"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latinLnBrk="1">
              <a:spcBef>
                <a:spcPct val="0"/>
              </a:spcBef>
              <a:spcAft>
                <a:spcPct val="0"/>
              </a:spcAft>
            </a:pPr>
            <a:endParaRPr 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smtClean="0"/>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smtClean="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smtClean="0"/>
            </a:lvl1pPr>
          </a:lstStyle>
          <a:p>
            <a:pPr>
              <a:defRPr/>
            </a:pPr>
            <a:fld id="{944C22C4-1416-4823-B39B-484D9C49936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811200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9B37B1-C18D-4C1F-B948-B7F63E3E51C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60686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7EDAF62-6AEF-46E9-ACE9-E568C987BB0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598724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7D024C0-F072-4F19-81C1-6192289BC2A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27527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D8197519-C9CB-4F4B-A7CF-4D30D5BEA54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14096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77110-AA85-493E-881A-D43973DE09A4}"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569825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62ABCC24-DDAF-413F-87D2-64F48BB083D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33733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5E296D0-B36A-4067-87A4-D773A6CDE4A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554845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EA3B00C-2671-4450-866D-4EB51E47072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450407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1E55204-6AF9-4B1B-A7F9-34F1DA1A18E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50853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3727F191-A5DC-49F9-91D2-6E67376C8F0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473807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6BAE8E-11BF-40B8-A8AA-FAE6F02FADC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538004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5958 w 993"/>
                <a:gd name="T1" fmla="*/ 0 h 533"/>
                <a:gd name="T2" fmla="*/ 0 w 993"/>
                <a:gd name="T3" fmla="*/ 0 h 533"/>
                <a:gd name="T4" fmla="*/ 0 w 993"/>
                <a:gd name="T5" fmla="*/ 2996 h 533"/>
                <a:gd name="T6" fmla="*/ 1788 w 993"/>
                <a:gd name="T7" fmla="*/ 2996 h 533"/>
                <a:gd name="T8" fmla="*/ 2004 w 993"/>
                <a:gd name="T9" fmla="*/ 3162 h 533"/>
                <a:gd name="T10" fmla="*/ 3978 w 993"/>
                <a:gd name="T11" fmla="*/ 3162 h 533"/>
                <a:gd name="T12" fmla="*/ 4188 w 993"/>
                <a:gd name="T13" fmla="*/ 2996 h 533"/>
                <a:gd name="T14" fmla="*/ 5958 w 993"/>
                <a:gd name="T15" fmla="*/ 2990 h 533"/>
                <a:gd name="T16" fmla="*/ 595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7" name="未知"/>
            <p:cNvSpPr>
              <a:spLocks/>
            </p:cNvSpPr>
            <p:nvPr userDrawn="1"/>
          </p:nvSpPr>
          <p:spPr bwMode="auto">
            <a:xfrm>
              <a:off x="0" y="0"/>
              <a:ext cx="5934" cy="3126"/>
            </a:xfrm>
            <a:custGeom>
              <a:avLst/>
              <a:gdLst>
                <a:gd name="T0" fmla="*/ 5934 w 989"/>
                <a:gd name="T1" fmla="*/ 0 h 521"/>
                <a:gd name="T2" fmla="*/ 0 w 989"/>
                <a:gd name="T3" fmla="*/ 0 h 521"/>
                <a:gd name="T4" fmla="*/ 0 w 989"/>
                <a:gd name="T5" fmla="*/ 2958 h 521"/>
                <a:gd name="T6" fmla="*/ 1764 w 989"/>
                <a:gd name="T7" fmla="*/ 2958 h 521"/>
                <a:gd name="T8" fmla="*/ 1980 w 989"/>
                <a:gd name="T9" fmla="*/ 3126 h 521"/>
                <a:gd name="T10" fmla="*/ 3948 w 989"/>
                <a:gd name="T11" fmla="*/ 3126 h 521"/>
                <a:gd name="T12" fmla="*/ 4164 w 989"/>
                <a:gd name="T13" fmla="*/ 2958 h 521"/>
                <a:gd name="T14" fmla="*/ 5934 w 989"/>
                <a:gd name="T15" fmla="*/ 2958 h 521"/>
                <a:gd name="T16" fmla="*/ 593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000"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latinLnBrk="1">
              <a:spcBef>
                <a:spcPct val="0"/>
              </a:spcBef>
              <a:spcAft>
                <a:spcPct val="0"/>
              </a:spcAft>
            </a:pPr>
            <a:endParaRPr 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smtClean="0"/>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smtClean="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smtClean="0"/>
            </a:lvl1pPr>
          </a:lstStyle>
          <a:p>
            <a:pPr>
              <a:defRPr/>
            </a:pPr>
            <a:fld id="{944C22C4-1416-4823-B39B-484D9C49936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5673706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9B37B1-C18D-4C1F-B948-B7F63E3E51C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0358034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7EDAF62-6AEF-46E9-ACE9-E568C987BB0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598579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7D024C0-F072-4F19-81C1-6192289BC2A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03668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77110-AA85-493E-881A-D43973DE09A4}"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500709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D8197519-C9CB-4F4B-A7CF-4D30D5BEA54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521142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62ABCC24-DDAF-413F-87D2-64F48BB083D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2276409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5E296D0-B36A-4067-87A4-D773A6CDE4A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238823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EA3B00C-2671-4450-866D-4EB51E47072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83686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1E55204-6AF9-4B1B-A7F9-34F1DA1A18E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3916670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3727F191-A5DC-49F9-91D2-6E67376C8F0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19139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6BAE8E-11BF-40B8-A8AA-FAE6F02FADC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4926812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5958 w 993"/>
                <a:gd name="T1" fmla="*/ 0 h 533"/>
                <a:gd name="T2" fmla="*/ 0 w 993"/>
                <a:gd name="T3" fmla="*/ 0 h 533"/>
                <a:gd name="T4" fmla="*/ 0 w 993"/>
                <a:gd name="T5" fmla="*/ 2996 h 533"/>
                <a:gd name="T6" fmla="*/ 1788 w 993"/>
                <a:gd name="T7" fmla="*/ 2996 h 533"/>
                <a:gd name="T8" fmla="*/ 2004 w 993"/>
                <a:gd name="T9" fmla="*/ 3162 h 533"/>
                <a:gd name="T10" fmla="*/ 3978 w 993"/>
                <a:gd name="T11" fmla="*/ 3162 h 533"/>
                <a:gd name="T12" fmla="*/ 4188 w 993"/>
                <a:gd name="T13" fmla="*/ 2996 h 533"/>
                <a:gd name="T14" fmla="*/ 5958 w 993"/>
                <a:gd name="T15" fmla="*/ 2990 h 533"/>
                <a:gd name="T16" fmla="*/ 595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7" name="未知"/>
            <p:cNvSpPr>
              <a:spLocks/>
            </p:cNvSpPr>
            <p:nvPr userDrawn="1"/>
          </p:nvSpPr>
          <p:spPr bwMode="auto">
            <a:xfrm>
              <a:off x="0" y="0"/>
              <a:ext cx="5934" cy="3126"/>
            </a:xfrm>
            <a:custGeom>
              <a:avLst/>
              <a:gdLst>
                <a:gd name="T0" fmla="*/ 5934 w 989"/>
                <a:gd name="T1" fmla="*/ 0 h 521"/>
                <a:gd name="T2" fmla="*/ 0 w 989"/>
                <a:gd name="T3" fmla="*/ 0 h 521"/>
                <a:gd name="T4" fmla="*/ 0 w 989"/>
                <a:gd name="T5" fmla="*/ 2958 h 521"/>
                <a:gd name="T6" fmla="*/ 1764 w 989"/>
                <a:gd name="T7" fmla="*/ 2958 h 521"/>
                <a:gd name="T8" fmla="*/ 1980 w 989"/>
                <a:gd name="T9" fmla="*/ 3126 h 521"/>
                <a:gd name="T10" fmla="*/ 3948 w 989"/>
                <a:gd name="T11" fmla="*/ 3126 h 521"/>
                <a:gd name="T12" fmla="*/ 4164 w 989"/>
                <a:gd name="T13" fmla="*/ 2958 h 521"/>
                <a:gd name="T14" fmla="*/ 5934 w 989"/>
                <a:gd name="T15" fmla="*/ 2958 h 521"/>
                <a:gd name="T16" fmla="*/ 593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000"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latinLnBrk="1">
              <a:spcBef>
                <a:spcPct val="0"/>
              </a:spcBef>
              <a:spcAft>
                <a:spcPct val="0"/>
              </a:spcAft>
            </a:pPr>
            <a:endParaRPr 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smtClean="0"/>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smtClean="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smtClean="0"/>
            </a:lvl1pPr>
          </a:lstStyle>
          <a:p>
            <a:pPr>
              <a:defRPr/>
            </a:pPr>
            <a:fld id="{944C22C4-1416-4823-B39B-484D9C49936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1095150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9B37B1-C18D-4C1F-B948-B7F63E3E51C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6621165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7EDAF62-6AEF-46E9-ACE9-E568C987BB0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95696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77110-AA85-493E-881A-D43973DE09A4}" type="datetimeFigureOut">
              <a:rPr lang="en-US" smtClean="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22915126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7D024C0-F072-4F19-81C1-6192289BC2A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7977907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D8197519-C9CB-4F4B-A7CF-4D30D5BEA54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132939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62ABCC24-DDAF-413F-87D2-64F48BB083D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374126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5E296D0-B36A-4067-87A4-D773A6CDE4A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4307198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EA3B00C-2671-4450-866D-4EB51E47072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473991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1E55204-6AF9-4B1B-A7F9-34F1DA1A18E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001093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3727F191-A5DC-49F9-91D2-6E67376C8F0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2094536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6BAE8E-11BF-40B8-A8AA-FAE6F02FADC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5949922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5958 w 993"/>
                <a:gd name="T1" fmla="*/ 0 h 533"/>
                <a:gd name="T2" fmla="*/ 0 w 993"/>
                <a:gd name="T3" fmla="*/ 0 h 533"/>
                <a:gd name="T4" fmla="*/ 0 w 993"/>
                <a:gd name="T5" fmla="*/ 2996 h 533"/>
                <a:gd name="T6" fmla="*/ 1788 w 993"/>
                <a:gd name="T7" fmla="*/ 2996 h 533"/>
                <a:gd name="T8" fmla="*/ 2004 w 993"/>
                <a:gd name="T9" fmla="*/ 3162 h 533"/>
                <a:gd name="T10" fmla="*/ 3978 w 993"/>
                <a:gd name="T11" fmla="*/ 3162 h 533"/>
                <a:gd name="T12" fmla="*/ 4188 w 993"/>
                <a:gd name="T13" fmla="*/ 2996 h 533"/>
                <a:gd name="T14" fmla="*/ 5958 w 993"/>
                <a:gd name="T15" fmla="*/ 2990 h 533"/>
                <a:gd name="T16" fmla="*/ 595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7" name="未知"/>
            <p:cNvSpPr>
              <a:spLocks/>
            </p:cNvSpPr>
            <p:nvPr userDrawn="1"/>
          </p:nvSpPr>
          <p:spPr bwMode="auto">
            <a:xfrm>
              <a:off x="0" y="0"/>
              <a:ext cx="5934" cy="3126"/>
            </a:xfrm>
            <a:custGeom>
              <a:avLst/>
              <a:gdLst>
                <a:gd name="T0" fmla="*/ 5934 w 989"/>
                <a:gd name="T1" fmla="*/ 0 h 521"/>
                <a:gd name="T2" fmla="*/ 0 w 989"/>
                <a:gd name="T3" fmla="*/ 0 h 521"/>
                <a:gd name="T4" fmla="*/ 0 w 989"/>
                <a:gd name="T5" fmla="*/ 2958 h 521"/>
                <a:gd name="T6" fmla="*/ 1764 w 989"/>
                <a:gd name="T7" fmla="*/ 2958 h 521"/>
                <a:gd name="T8" fmla="*/ 1980 w 989"/>
                <a:gd name="T9" fmla="*/ 3126 h 521"/>
                <a:gd name="T10" fmla="*/ 3948 w 989"/>
                <a:gd name="T11" fmla="*/ 3126 h 521"/>
                <a:gd name="T12" fmla="*/ 4164 w 989"/>
                <a:gd name="T13" fmla="*/ 2958 h 521"/>
                <a:gd name="T14" fmla="*/ 5934 w 989"/>
                <a:gd name="T15" fmla="*/ 2958 h 521"/>
                <a:gd name="T16" fmla="*/ 593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000"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latinLnBrk="1">
              <a:spcBef>
                <a:spcPct val="0"/>
              </a:spcBef>
              <a:spcAft>
                <a:spcPct val="0"/>
              </a:spcAft>
            </a:pPr>
            <a:endParaRPr 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smtClean="0"/>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smtClean="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smtClean="0"/>
            </a:lvl1pPr>
          </a:lstStyle>
          <a:p>
            <a:pPr>
              <a:defRPr/>
            </a:pPr>
            <a:fld id="{944C22C4-1416-4823-B39B-484D9C49936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09017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9B37B1-C18D-4C1F-B948-B7F63E3E51C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02812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22010657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7EDAF62-6AEF-46E9-ACE9-E568C987BB0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436715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7D024C0-F072-4F19-81C1-6192289BC2A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9642939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D8197519-C9CB-4F4B-A7CF-4D30D5BEA54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6927194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62ABCC24-DDAF-413F-87D2-64F48BB083D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8451200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5E296D0-B36A-4067-87A4-D773A6CDE4A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338036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EA3B00C-2671-4450-866D-4EB51E47072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2476395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1E55204-6AF9-4B1B-A7F9-34F1DA1A18E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4422835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3727F191-A5DC-49F9-91D2-6E67376C8F0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649965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6BAE8E-11BF-40B8-A8AA-FAE6F02FADC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5119179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08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255588" y="1109663"/>
            <a:ext cx="8705850" cy="4832350"/>
            <a:chOff x="0" y="0"/>
            <a:chExt cx="5958" cy="3162"/>
          </a:xfrm>
        </p:grpSpPr>
        <p:sp>
          <p:nvSpPr>
            <p:cNvPr id="6" name="未知"/>
            <p:cNvSpPr>
              <a:spLocks/>
            </p:cNvSpPr>
            <p:nvPr userDrawn="1"/>
          </p:nvSpPr>
          <p:spPr bwMode="auto">
            <a:xfrm>
              <a:off x="0" y="0"/>
              <a:ext cx="5958" cy="3162"/>
            </a:xfrm>
            <a:custGeom>
              <a:avLst/>
              <a:gdLst>
                <a:gd name="T0" fmla="*/ 5958 w 993"/>
                <a:gd name="T1" fmla="*/ 0 h 533"/>
                <a:gd name="T2" fmla="*/ 0 w 993"/>
                <a:gd name="T3" fmla="*/ 0 h 533"/>
                <a:gd name="T4" fmla="*/ 0 w 993"/>
                <a:gd name="T5" fmla="*/ 2996 h 533"/>
                <a:gd name="T6" fmla="*/ 1788 w 993"/>
                <a:gd name="T7" fmla="*/ 2996 h 533"/>
                <a:gd name="T8" fmla="*/ 2004 w 993"/>
                <a:gd name="T9" fmla="*/ 3162 h 533"/>
                <a:gd name="T10" fmla="*/ 3978 w 993"/>
                <a:gd name="T11" fmla="*/ 3162 h 533"/>
                <a:gd name="T12" fmla="*/ 4188 w 993"/>
                <a:gd name="T13" fmla="*/ 2996 h 533"/>
                <a:gd name="T14" fmla="*/ 5958 w 993"/>
                <a:gd name="T15" fmla="*/ 2990 h 533"/>
                <a:gd name="T16" fmla="*/ 5958 w 993"/>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3" h="533">
                  <a:moveTo>
                    <a:pt x="993" y="0"/>
                  </a:moveTo>
                  <a:lnTo>
                    <a:pt x="0" y="0"/>
                  </a:lnTo>
                  <a:lnTo>
                    <a:pt x="0" y="505"/>
                  </a:lnTo>
                  <a:lnTo>
                    <a:pt x="298" y="505"/>
                  </a:lnTo>
                  <a:cubicBezTo>
                    <a:pt x="305" y="521"/>
                    <a:pt x="318" y="533"/>
                    <a:pt x="334" y="533"/>
                  </a:cubicBezTo>
                  <a:lnTo>
                    <a:pt x="663" y="533"/>
                  </a:lnTo>
                  <a:cubicBezTo>
                    <a:pt x="678" y="533"/>
                    <a:pt x="692" y="521"/>
                    <a:pt x="698" y="505"/>
                  </a:cubicBezTo>
                  <a:lnTo>
                    <a:pt x="993" y="504"/>
                  </a:lnTo>
                  <a:lnTo>
                    <a:pt x="9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7" name="未知"/>
            <p:cNvSpPr>
              <a:spLocks/>
            </p:cNvSpPr>
            <p:nvPr userDrawn="1"/>
          </p:nvSpPr>
          <p:spPr bwMode="auto">
            <a:xfrm>
              <a:off x="0" y="0"/>
              <a:ext cx="5934" cy="3126"/>
            </a:xfrm>
            <a:custGeom>
              <a:avLst/>
              <a:gdLst>
                <a:gd name="T0" fmla="*/ 5934 w 989"/>
                <a:gd name="T1" fmla="*/ 0 h 521"/>
                <a:gd name="T2" fmla="*/ 0 w 989"/>
                <a:gd name="T3" fmla="*/ 0 h 521"/>
                <a:gd name="T4" fmla="*/ 0 w 989"/>
                <a:gd name="T5" fmla="*/ 2958 h 521"/>
                <a:gd name="T6" fmla="*/ 1764 w 989"/>
                <a:gd name="T7" fmla="*/ 2958 h 521"/>
                <a:gd name="T8" fmla="*/ 1980 w 989"/>
                <a:gd name="T9" fmla="*/ 3126 h 521"/>
                <a:gd name="T10" fmla="*/ 3948 w 989"/>
                <a:gd name="T11" fmla="*/ 3126 h 521"/>
                <a:gd name="T12" fmla="*/ 4164 w 989"/>
                <a:gd name="T13" fmla="*/ 2958 h 521"/>
                <a:gd name="T14" fmla="*/ 5934 w 989"/>
                <a:gd name="T15" fmla="*/ 2958 h 521"/>
                <a:gd name="T16" fmla="*/ 5934 w 989"/>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9" h="521">
                  <a:moveTo>
                    <a:pt x="989" y="0"/>
                  </a:moveTo>
                  <a:lnTo>
                    <a:pt x="0" y="0"/>
                  </a:lnTo>
                  <a:lnTo>
                    <a:pt x="0" y="493"/>
                  </a:lnTo>
                  <a:lnTo>
                    <a:pt x="294" y="493"/>
                  </a:lnTo>
                  <a:cubicBezTo>
                    <a:pt x="300" y="510"/>
                    <a:pt x="314" y="521"/>
                    <a:pt x="330" y="521"/>
                  </a:cubicBezTo>
                  <a:lnTo>
                    <a:pt x="658" y="521"/>
                  </a:lnTo>
                  <a:cubicBezTo>
                    <a:pt x="674" y="521"/>
                    <a:pt x="688" y="510"/>
                    <a:pt x="694" y="493"/>
                  </a:cubicBezTo>
                  <a:lnTo>
                    <a:pt x="989" y="493"/>
                  </a:lnTo>
                  <a:lnTo>
                    <a:pt x="989"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grpSp>
      <p:sp>
        <p:nvSpPr>
          <p:cNvPr id="8" name="Line 6"/>
          <p:cNvSpPr>
            <a:spLocks noChangeShapeType="1"/>
          </p:cNvSpPr>
          <p:nvPr/>
        </p:nvSpPr>
        <p:spPr bwMode="auto">
          <a:xfrm flipV="1">
            <a:off x="255588" y="1109663"/>
            <a:ext cx="0" cy="45720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9" name="Rectangle 7"/>
          <p:cNvSpPr>
            <a:spLocks noChangeArrowheads="1"/>
          </p:cNvSpPr>
          <p:nvPr/>
        </p:nvSpPr>
        <p:spPr bwMode="auto">
          <a:xfrm>
            <a:off x="241300" y="1108075"/>
            <a:ext cx="8723313" cy="4286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6000" smtClean="0">
              <a:solidFill>
                <a:srgbClr val="000000"/>
              </a:solidFill>
            </a:endParaRPr>
          </a:p>
        </p:txBody>
      </p:sp>
      <p:pic>
        <p:nvPicPr>
          <p:cNvPr id="10" name="Picture 8" descr="bg08_1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46175"/>
            <a:ext cx="864393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274638" y="1316038"/>
            <a:ext cx="8647112" cy="0"/>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2" name="Rectangle 15"/>
          <p:cNvSpPr>
            <a:spLocks noChangeArrowheads="1"/>
          </p:cNvSpPr>
          <p:nvPr/>
        </p:nvSpPr>
        <p:spPr bwMode="auto">
          <a:xfrm>
            <a:off x="3203575" y="55641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latinLnBrk="1">
              <a:spcBef>
                <a:spcPct val="0"/>
              </a:spcBef>
              <a:spcAft>
                <a:spcPct val="0"/>
              </a:spcAft>
            </a:pPr>
            <a:endParaRPr lang="en-US" sz="1600" smtClean="0">
              <a:solidFill>
                <a:srgbClr val="00CC99"/>
              </a:solidFill>
              <a:latin typeface="隶书" pitchFamily="49" charset="-122"/>
              <a:ea typeface="隶书" pitchFamily="49" charset="-122"/>
            </a:endParaRPr>
          </a:p>
        </p:txBody>
      </p:sp>
      <p:pic>
        <p:nvPicPr>
          <p:cNvPr id="13" name="Picture 16" descr="飞院图标(73x61黄)"/>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350" y="260350"/>
            <a:ext cx="927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AES（字）"/>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7675" y="5621338"/>
            <a:ext cx="3192463"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CAFUC（字）"/>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51050" y="617538"/>
            <a:ext cx="63484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Rectangle 10"/>
          <p:cNvSpPr>
            <a:spLocks noGrp="1" noChangeArrowheads="1"/>
          </p:cNvSpPr>
          <p:nvPr>
            <p:ph type="ctrTitle"/>
          </p:nvPr>
        </p:nvSpPr>
        <p:spPr>
          <a:xfrm>
            <a:off x="684213" y="2492375"/>
            <a:ext cx="7772400" cy="1447800"/>
          </a:xfrm>
        </p:spPr>
        <p:txBody>
          <a:bodyPr/>
          <a:lstStyle>
            <a:lvl1pPr latinLnBrk="0">
              <a:defRPr/>
            </a:lvl1pPr>
          </a:lstStyle>
          <a:p>
            <a:pPr lvl="0"/>
            <a:r>
              <a:rPr lang="ko-KR" altLang="en-US" noProof="0" smtClean="0"/>
              <a:t>单击此处添加标题</a:t>
            </a:r>
          </a:p>
        </p:txBody>
      </p:sp>
      <p:sp>
        <p:nvSpPr>
          <p:cNvPr id="205835" name="Rectangle 11"/>
          <p:cNvSpPr>
            <a:spLocks noGrp="1" noChangeArrowheads="1"/>
          </p:cNvSpPr>
          <p:nvPr>
            <p:ph type="subTitle" idx="1"/>
          </p:nvPr>
        </p:nvSpPr>
        <p:spPr>
          <a:xfrm>
            <a:off x="1371600" y="3989388"/>
            <a:ext cx="6400800" cy="1023937"/>
          </a:xfrm>
        </p:spPr>
        <p:txBody>
          <a:bodyPr/>
          <a:lstStyle>
            <a:lvl1pPr marL="0" indent="0" algn="ctr">
              <a:buFontTx/>
              <a:buNone/>
              <a:defRPr sz="2500">
                <a:solidFill>
                  <a:srgbClr val="0B005C"/>
                </a:solidFill>
              </a:defRPr>
            </a:lvl1pPr>
          </a:lstStyle>
          <a:p>
            <a:pPr lvl="0"/>
            <a:r>
              <a:rPr lang="ko-KR" altLang="en-US" noProof="0" smtClean="0"/>
              <a:t>单击此处添加副标题</a:t>
            </a:r>
          </a:p>
        </p:txBody>
      </p:sp>
      <p:sp>
        <p:nvSpPr>
          <p:cNvPr id="16" name="Rectangle 12"/>
          <p:cNvSpPr>
            <a:spLocks noGrp="1" noChangeArrowheads="1"/>
          </p:cNvSpPr>
          <p:nvPr>
            <p:ph type="dt" sz="half" idx="10"/>
          </p:nvPr>
        </p:nvSpPr>
        <p:spPr/>
        <p:txBody>
          <a:bodyPr/>
          <a:lstStyle>
            <a:lvl1pPr>
              <a:defRPr smtClean="0"/>
            </a:lvl1pPr>
          </a:lstStyle>
          <a:p>
            <a:pPr>
              <a:defRPr/>
            </a:pPr>
            <a:endParaRPr lang="en-US" altLang="ko-KR">
              <a:solidFill>
                <a:srgbClr val="000000"/>
              </a:solidFill>
            </a:endParaRPr>
          </a:p>
        </p:txBody>
      </p:sp>
      <p:sp>
        <p:nvSpPr>
          <p:cNvPr id="17" name="Rectangle 13"/>
          <p:cNvSpPr>
            <a:spLocks noGrp="1" noChangeArrowheads="1"/>
          </p:cNvSpPr>
          <p:nvPr>
            <p:ph type="ftr" sz="quarter" idx="11"/>
          </p:nvPr>
        </p:nvSpPr>
        <p:spPr/>
        <p:txBody>
          <a:bodyPr/>
          <a:lstStyle>
            <a:lvl1pPr>
              <a:defRPr sz="1400" smtClean="0">
                <a:solidFill>
                  <a:schemeClr val="tx1"/>
                </a:solidFill>
                <a:latin typeface="-윤고딕120" pitchFamily="2" charset="-127"/>
                <a:ea typeface="-윤고딕120" pitchFamily="2" charset="-127"/>
              </a:defRPr>
            </a:lvl1pPr>
          </a:lstStyle>
          <a:p>
            <a:pPr>
              <a:defRPr/>
            </a:pPr>
            <a:endParaRPr lang="en-US" altLang="ko-KR">
              <a:solidFill>
                <a:srgbClr val="000000"/>
              </a:solidFill>
            </a:endParaRPr>
          </a:p>
        </p:txBody>
      </p:sp>
      <p:sp>
        <p:nvSpPr>
          <p:cNvPr id="18" name="Rectangle 14"/>
          <p:cNvSpPr>
            <a:spLocks noGrp="1" noChangeArrowheads="1"/>
          </p:cNvSpPr>
          <p:nvPr>
            <p:ph type="sldNum" sz="quarter" idx="12"/>
          </p:nvPr>
        </p:nvSpPr>
        <p:spPr/>
        <p:txBody>
          <a:bodyPr/>
          <a:lstStyle>
            <a:lvl1pPr>
              <a:defRPr smtClean="0"/>
            </a:lvl1pPr>
          </a:lstStyle>
          <a:p>
            <a:pPr>
              <a:defRPr/>
            </a:pPr>
            <a:fld id="{944C22C4-1416-4823-B39B-484D9C49936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98123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3616040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9B37B1-C18D-4C1F-B948-B7F63E3E51C8}"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618886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7EDAF62-6AEF-46E9-ACE9-E568C987BB0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979181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3675"/>
            <a:ext cx="3810000"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77D024C0-F072-4F19-81C1-6192289BC2A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3418839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D8197519-C9CB-4F4B-A7CF-4D30D5BEA541}"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8321566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62ABCC24-DDAF-413F-87D2-64F48BB083DD}"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4227049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5E296D0-B36A-4067-87A4-D773A6CDE4A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5512071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EA3B00C-2671-4450-866D-4EB51E47072E}"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1409211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1E55204-6AF9-4B1B-A7F9-34F1DA1A18E3}"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0162359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3727F191-A5DC-49F9-91D2-6E67376C8F06}"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5742148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800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5275"/>
            <a:ext cx="56769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a:solidFill>
                <a:srgbClr val="00CC99"/>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36BAE8E-11BF-40B8-A8AA-FAE6F02FADC7}" type="slidenum">
              <a:rPr lang="ko-KR" altLang="en-US">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4256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7.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0.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0.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0.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0.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0.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0.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7.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7.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7.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7.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6.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7.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6.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77110-AA85-493E-881A-D43973DE09A4}" type="datetimeFigureOut">
              <a:rPr lang="en-US" smtClean="0"/>
              <a:t>5/28/2020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FD015-EBC1-4E81-A0D1-A6DF7B91CF94}" type="slidenum">
              <a:rPr lang="en-US" smtClean="0"/>
              <a:t>‹#›</a:t>
            </a:fld>
            <a:endParaRPr lang="en-US"/>
          </a:p>
        </p:txBody>
      </p:sp>
    </p:spTree>
    <p:extLst>
      <p:ext uri="{BB962C8B-B14F-4D97-AF65-F5344CB8AC3E}">
        <p14:creationId xmlns:p14="http://schemas.microsoft.com/office/powerpoint/2010/main" val="1188520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22 w 989"/>
                <a:gd name="T1" fmla="*/ 0 h 641"/>
                <a:gd name="T2" fmla="*/ 22 w 989"/>
                <a:gd name="T3" fmla="*/ 3079 h 641"/>
                <a:gd name="T4" fmla="*/ 0 w 989"/>
                <a:gd name="T5" fmla="*/ 3230 h 641"/>
                <a:gd name="T6" fmla="*/ 22 w 989"/>
                <a:gd name="T7" fmla="*/ 3257 h 641"/>
                <a:gd name="T8" fmla="*/ 1666 w 989"/>
                <a:gd name="T9" fmla="*/ 3257 h 641"/>
                <a:gd name="T10" fmla="*/ 1862 w 989"/>
                <a:gd name="T11" fmla="*/ 3456 h 641"/>
                <a:gd name="T12" fmla="*/ 3702 w 989"/>
                <a:gd name="T13" fmla="*/ 3456 h 641"/>
                <a:gd name="T14" fmla="*/ 3904 w 989"/>
                <a:gd name="T15" fmla="*/ 3257 h 641"/>
                <a:gd name="T16" fmla="*/ 5547 w 989"/>
                <a:gd name="T17" fmla="*/ 3257 h 641"/>
                <a:gd name="T18" fmla="*/ 5547 w 989"/>
                <a:gd name="T19" fmla="*/ 0 h 641"/>
                <a:gd name="T20" fmla="*/ 22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3197 h 630"/>
                <a:gd name="T4" fmla="*/ 1641 w 985"/>
                <a:gd name="T5" fmla="*/ 3197 h 630"/>
                <a:gd name="T6" fmla="*/ 1842 w 985"/>
                <a:gd name="T7" fmla="*/ 3397 h 630"/>
                <a:gd name="T8" fmla="*/ 3679 w 985"/>
                <a:gd name="T9" fmla="*/ 3397 h 630"/>
                <a:gd name="T10" fmla="*/ 3875 w 985"/>
                <a:gd name="T11" fmla="*/ 3197 h 630"/>
                <a:gd name="T12" fmla="*/ 5516 w 985"/>
                <a:gd name="T13" fmla="*/ 3197 h 630"/>
                <a:gd name="T14" fmla="*/ 5516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smtClean="0">
                <a:latin typeface="-윤고딕120" pitchFamily="2" charset="-127"/>
                <a:ea typeface="-윤고딕120" pitchFamily="2" charset="-127"/>
              </a:defRPr>
            </a:lvl1pPr>
          </a:lstStyle>
          <a:p>
            <a:pPr fontAlgn="base">
              <a:spcBef>
                <a:spcPct val="0"/>
              </a:spcBef>
              <a:spcAft>
                <a:spcPct val="0"/>
              </a:spcAft>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smtClean="0">
                <a:solidFill>
                  <a:schemeClr val="accent1"/>
                </a:solidFill>
                <a:latin typeface="隶书" pitchFamily="49" charset="-122"/>
                <a:ea typeface="隶书" pitchFamily="49" charset="-122"/>
              </a:defRPr>
            </a:lvl1pPr>
          </a:lstStyle>
          <a:p>
            <a:pPr fontAlgn="base">
              <a:spcBef>
                <a:spcPct val="0"/>
              </a:spcBef>
              <a:spcAft>
                <a:spcPct val="0"/>
              </a:spcAft>
              <a:defRPr/>
            </a:pPr>
            <a:endParaRPr 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smtClean="0">
                <a:latin typeface="-윤고딕120" pitchFamily="2" charset="-127"/>
                <a:ea typeface="-윤고딕120" pitchFamily="2" charset="-127"/>
              </a:defRPr>
            </a:lvl1pPr>
          </a:lstStyle>
          <a:p>
            <a:pPr fontAlgn="base">
              <a:spcBef>
                <a:spcPct val="0"/>
              </a:spcBef>
              <a:spcAft>
                <a:spcPct val="0"/>
              </a:spcAft>
              <a:defRPr/>
            </a:pPr>
            <a:fld id="{6A6537A2-0AFF-4B6F-868E-49ABD1E9D675}" type="slidenum">
              <a:rPr lang="ko-KR" altLang="en-US">
                <a:solidFill>
                  <a:srgbClr val="000000"/>
                </a:solidFill>
              </a:rPr>
              <a:pPr fontAlgn="base">
                <a:spcBef>
                  <a:spcPct val="0"/>
                </a:spcBef>
                <a:spcAft>
                  <a:spcPct val="0"/>
                </a:spcAft>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0294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78405369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22833795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777502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3683100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42990564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60975591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58941465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50311708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D92ED13-4664-44C7-AE68-0C340CB62C99}" type="datetimeFigureOut">
              <a:rPr lang="en-US" smtClean="0">
                <a:solidFill>
                  <a:srgbClr val="0F6FC6">
                    <a:lumMod val="60000"/>
                    <a:lumOff val="40000"/>
                  </a:srgbClr>
                </a:solidFill>
              </a:rPr>
              <a:pPr/>
              <a:t>5/28/2020</a:t>
            </a:fld>
            <a:endParaRPr lang="en-US">
              <a:solidFill>
                <a:srgbClr val="0F6FC6">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0F6FC6">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776411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22 w 989"/>
                <a:gd name="T1" fmla="*/ 0 h 641"/>
                <a:gd name="T2" fmla="*/ 22 w 989"/>
                <a:gd name="T3" fmla="*/ 3079 h 641"/>
                <a:gd name="T4" fmla="*/ 0 w 989"/>
                <a:gd name="T5" fmla="*/ 3230 h 641"/>
                <a:gd name="T6" fmla="*/ 22 w 989"/>
                <a:gd name="T7" fmla="*/ 3257 h 641"/>
                <a:gd name="T8" fmla="*/ 1666 w 989"/>
                <a:gd name="T9" fmla="*/ 3257 h 641"/>
                <a:gd name="T10" fmla="*/ 1862 w 989"/>
                <a:gd name="T11" fmla="*/ 3456 h 641"/>
                <a:gd name="T12" fmla="*/ 3702 w 989"/>
                <a:gd name="T13" fmla="*/ 3456 h 641"/>
                <a:gd name="T14" fmla="*/ 3904 w 989"/>
                <a:gd name="T15" fmla="*/ 3257 h 641"/>
                <a:gd name="T16" fmla="*/ 5547 w 989"/>
                <a:gd name="T17" fmla="*/ 3257 h 641"/>
                <a:gd name="T18" fmla="*/ 5547 w 989"/>
                <a:gd name="T19" fmla="*/ 0 h 641"/>
                <a:gd name="T20" fmla="*/ 22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3197 h 630"/>
                <a:gd name="T4" fmla="*/ 1641 w 985"/>
                <a:gd name="T5" fmla="*/ 3197 h 630"/>
                <a:gd name="T6" fmla="*/ 1842 w 985"/>
                <a:gd name="T7" fmla="*/ 3397 h 630"/>
                <a:gd name="T8" fmla="*/ 3679 w 985"/>
                <a:gd name="T9" fmla="*/ 3397 h 630"/>
                <a:gd name="T10" fmla="*/ 3875 w 985"/>
                <a:gd name="T11" fmla="*/ 3197 h 630"/>
                <a:gd name="T12" fmla="*/ 5516 w 985"/>
                <a:gd name="T13" fmla="*/ 3197 h 630"/>
                <a:gd name="T14" fmla="*/ 5516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smtClean="0">
                <a:latin typeface="-윤고딕120" pitchFamily="2" charset="-127"/>
                <a:ea typeface="-윤고딕120" pitchFamily="2" charset="-127"/>
              </a:defRPr>
            </a:lvl1pPr>
          </a:lstStyle>
          <a:p>
            <a:pPr fontAlgn="base">
              <a:spcBef>
                <a:spcPct val="0"/>
              </a:spcBef>
              <a:spcAft>
                <a:spcPct val="0"/>
              </a:spcAft>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smtClean="0">
                <a:solidFill>
                  <a:schemeClr val="accent1"/>
                </a:solidFill>
                <a:latin typeface="隶书" pitchFamily="49" charset="-122"/>
                <a:ea typeface="隶书" pitchFamily="49" charset="-122"/>
              </a:defRPr>
            </a:lvl1pPr>
          </a:lstStyle>
          <a:p>
            <a:pPr fontAlgn="base">
              <a:spcBef>
                <a:spcPct val="0"/>
              </a:spcBef>
              <a:spcAft>
                <a:spcPct val="0"/>
              </a:spcAft>
              <a:defRPr/>
            </a:pPr>
            <a:endParaRPr 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smtClean="0">
                <a:latin typeface="-윤고딕120" pitchFamily="2" charset="-127"/>
                <a:ea typeface="-윤고딕120" pitchFamily="2" charset="-127"/>
              </a:defRPr>
            </a:lvl1pPr>
          </a:lstStyle>
          <a:p>
            <a:pPr fontAlgn="base">
              <a:spcBef>
                <a:spcPct val="0"/>
              </a:spcBef>
              <a:spcAft>
                <a:spcPct val="0"/>
              </a:spcAft>
              <a:defRPr/>
            </a:pPr>
            <a:fld id="{6A6537A2-0AFF-4B6F-868E-49ABD1E9D675}" type="slidenum">
              <a:rPr lang="ko-KR" altLang="en-US">
                <a:solidFill>
                  <a:srgbClr val="000000"/>
                </a:solidFill>
              </a:rPr>
              <a:pPr fontAlgn="base">
                <a:spcBef>
                  <a:spcPct val="0"/>
                </a:spcBef>
                <a:spcAft>
                  <a:spcPct val="0"/>
                </a:spcAft>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8846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22 w 989"/>
                <a:gd name="T1" fmla="*/ 0 h 641"/>
                <a:gd name="T2" fmla="*/ 22 w 989"/>
                <a:gd name="T3" fmla="*/ 3079 h 641"/>
                <a:gd name="T4" fmla="*/ 0 w 989"/>
                <a:gd name="T5" fmla="*/ 3230 h 641"/>
                <a:gd name="T6" fmla="*/ 22 w 989"/>
                <a:gd name="T7" fmla="*/ 3257 h 641"/>
                <a:gd name="T8" fmla="*/ 1666 w 989"/>
                <a:gd name="T9" fmla="*/ 3257 h 641"/>
                <a:gd name="T10" fmla="*/ 1862 w 989"/>
                <a:gd name="T11" fmla="*/ 3456 h 641"/>
                <a:gd name="T12" fmla="*/ 3702 w 989"/>
                <a:gd name="T13" fmla="*/ 3456 h 641"/>
                <a:gd name="T14" fmla="*/ 3904 w 989"/>
                <a:gd name="T15" fmla="*/ 3257 h 641"/>
                <a:gd name="T16" fmla="*/ 5547 w 989"/>
                <a:gd name="T17" fmla="*/ 3257 h 641"/>
                <a:gd name="T18" fmla="*/ 5547 w 989"/>
                <a:gd name="T19" fmla="*/ 0 h 641"/>
                <a:gd name="T20" fmla="*/ 22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3197 h 630"/>
                <a:gd name="T4" fmla="*/ 1641 w 985"/>
                <a:gd name="T5" fmla="*/ 3197 h 630"/>
                <a:gd name="T6" fmla="*/ 1842 w 985"/>
                <a:gd name="T7" fmla="*/ 3397 h 630"/>
                <a:gd name="T8" fmla="*/ 3679 w 985"/>
                <a:gd name="T9" fmla="*/ 3397 h 630"/>
                <a:gd name="T10" fmla="*/ 3875 w 985"/>
                <a:gd name="T11" fmla="*/ 3197 h 630"/>
                <a:gd name="T12" fmla="*/ 5516 w 985"/>
                <a:gd name="T13" fmla="*/ 3197 h 630"/>
                <a:gd name="T14" fmla="*/ 5516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smtClean="0">
                <a:latin typeface="-윤고딕120" pitchFamily="2" charset="-127"/>
                <a:ea typeface="-윤고딕120" pitchFamily="2" charset="-127"/>
              </a:defRPr>
            </a:lvl1pPr>
          </a:lstStyle>
          <a:p>
            <a:pPr fontAlgn="base">
              <a:spcBef>
                <a:spcPct val="0"/>
              </a:spcBef>
              <a:spcAft>
                <a:spcPct val="0"/>
              </a:spcAft>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smtClean="0">
                <a:solidFill>
                  <a:schemeClr val="accent1"/>
                </a:solidFill>
                <a:latin typeface="隶书" pitchFamily="49" charset="-122"/>
                <a:ea typeface="隶书" pitchFamily="49" charset="-122"/>
              </a:defRPr>
            </a:lvl1pPr>
          </a:lstStyle>
          <a:p>
            <a:pPr fontAlgn="base">
              <a:spcBef>
                <a:spcPct val="0"/>
              </a:spcBef>
              <a:spcAft>
                <a:spcPct val="0"/>
              </a:spcAft>
              <a:defRPr/>
            </a:pPr>
            <a:endParaRPr 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smtClean="0">
                <a:latin typeface="-윤고딕120" pitchFamily="2" charset="-127"/>
                <a:ea typeface="-윤고딕120" pitchFamily="2" charset="-127"/>
              </a:defRPr>
            </a:lvl1pPr>
          </a:lstStyle>
          <a:p>
            <a:pPr fontAlgn="base">
              <a:spcBef>
                <a:spcPct val="0"/>
              </a:spcBef>
              <a:spcAft>
                <a:spcPct val="0"/>
              </a:spcAft>
              <a:defRPr/>
            </a:pPr>
            <a:fld id="{6A6537A2-0AFF-4B6F-868E-49ABD1E9D675}" type="slidenum">
              <a:rPr lang="ko-KR" altLang="en-US">
                <a:solidFill>
                  <a:srgbClr val="000000"/>
                </a:solidFill>
              </a:rPr>
              <a:pPr fontAlgn="base">
                <a:spcBef>
                  <a:spcPct val="0"/>
                </a:spcBef>
                <a:spcAft>
                  <a:spcPct val="0"/>
                </a:spcAft>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2073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22 w 989"/>
                <a:gd name="T1" fmla="*/ 0 h 641"/>
                <a:gd name="T2" fmla="*/ 22 w 989"/>
                <a:gd name="T3" fmla="*/ 3079 h 641"/>
                <a:gd name="T4" fmla="*/ 0 w 989"/>
                <a:gd name="T5" fmla="*/ 3230 h 641"/>
                <a:gd name="T6" fmla="*/ 22 w 989"/>
                <a:gd name="T7" fmla="*/ 3257 h 641"/>
                <a:gd name="T8" fmla="*/ 1666 w 989"/>
                <a:gd name="T9" fmla="*/ 3257 h 641"/>
                <a:gd name="T10" fmla="*/ 1862 w 989"/>
                <a:gd name="T11" fmla="*/ 3456 h 641"/>
                <a:gd name="T12" fmla="*/ 3702 w 989"/>
                <a:gd name="T13" fmla="*/ 3456 h 641"/>
                <a:gd name="T14" fmla="*/ 3904 w 989"/>
                <a:gd name="T15" fmla="*/ 3257 h 641"/>
                <a:gd name="T16" fmla="*/ 5547 w 989"/>
                <a:gd name="T17" fmla="*/ 3257 h 641"/>
                <a:gd name="T18" fmla="*/ 5547 w 989"/>
                <a:gd name="T19" fmla="*/ 0 h 641"/>
                <a:gd name="T20" fmla="*/ 22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3197 h 630"/>
                <a:gd name="T4" fmla="*/ 1641 w 985"/>
                <a:gd name="T5" fmla="*/ 3197 h 630"/>
                <a:gd name="T6" fmla="*/ 1842 w 985"/>
                <a:gd name="T7" fmla="*/ 3397 h 630"/>
                <a:gd name="T8" fmla="*/ 3679 w 985"/>
                <a:gd name="T9" fmla="*/ 3397 h 630"/>
                <a:gd name="T10" fmla="*/ 3875 w 985"/>
                <a:gd name="T11" fmla="*/ 3197 h 630"/>
                <a:gd name="T12" fmla="*/ 5516 w 985"/>
                <a:gd name="T13" fmla="*/ 3197 h 630"/>
                <a:gd name="T14" fmla="*/ 5516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smtClean="0">
                <a:latin typeface="-윤고딕120" pitchFamily="2" charset="-127"/>
                <a:ea typeface="-윤고딕120" pitchFamily="2" charset="-127"/>
              </a:defRPr>
            </a:lvl1pPr>
          </a:lstStyle>
          <a:p>
            <a:pPr fontAlgn="base">
              <a:spcBef>
                <a:spcPct val="0"/>
              </a:spcBef>
              <a:spcAft>
                <a:spcPct val="0"/>
              </a:spcAft>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smtClean="0">
                <a:solidFill>
                  <a:schemeClr val="accent1"/>
                </a:solidFill>
                <a:latin typeface="隶书" pitchFamily="49" charset="-122"/>
                <a:ea typeface="隶书" pitchFamily="49" charset="-122"/>
              </a:defRPr>
            </a:lvl1pPr>
          </a:lstStyle>
          <a:p>
            <a:pPr fontAlgn="base">
              <a:spcBef>
                <a:spcPct val="0"/>
              </a:spcBef>
              <a:spcAft>
                <a:spcPct val="0"/>
              </a:spcAft>
              <a:defRPr/>
            </a:pPr>
            <a:endParaRPr 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smtClean="0">
                <a:latin typeface="-윤고딕120" pitchFamily="2" charset="-127"/>
                <a:ea typeface="-윤고딕120" pitchFamily="2" charset="-127"/>
              </a:defRPr>
            </a:lvl1pPr>
          </a:lstStyle>
          <a:p>
            <a:pPr fontAlgn="base">
              <a:spcBef>
                <a:spcPct val="0"/>
              </a:spcBef>
              <a:spcAft>
                <a:spcPct val="0"/>
              </a:spcAft>
              <a:defRPr/>
            </a:pPr>
            <a:fld id="{6A6537A2-0AFF-4B6F-868E-49ABD1E9D675}" type="slidenum">
              <a:rPr lang="ko-KR" altLang="en-US">
                <a:solidFill>
                  <a:srgbClr val="000000"/>
                </a:solidFill>
              </a:rPr>
              <a:pPr fontAlgn="base">
                <a:spcBef>
                  <a:spcPct val="0"/>
                </a:spcBef>
                <a:spcAft>
                  <a:spcPct val="0"/>
                </a:spcAft>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2599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22 w 989"/>
                <a:gd name="T1" fmla="*/ 0 h 641"/>
                <a:gd name="T2" fmla="*/ 22 w 989"/>
                <a:gd name="T3" fmla="*/ 3079 h 641"/>
                <a:gd name="T4" fmla="*/ 0 w 989"/>
                <a:gd name="T5" fmla="*/ 3230 h 641"/>
                <a:gd name="T6" fmla="*/ 22 w 989"/>
                <a:gd name="T7" fmla="*/ 3257 h 641"/>
                <a:gd name="T8" fmla="*/ 1666 w 989"/>
                <a:gd name="T9" fmla="*/ 3257 h 641"/>
                <a:gd name="T10" fmla="*/ 1862 w 989"/>
                <a:gd name="T11" fmla="*/ 3456 h 641"/>
                <a:gd name="T12" fmla="*/ 3702 w 989"/>
                <a:gd name="T13" fmla="*/ 3456 h 641"/>
                <a:gd name="T14" fmla="*/ 3904 w 989"/>
                <a:gd name="T15" fmla="*/ 3257 h 641"/>
                <a:gd name="T16" fmla="*/ 5547 w 989"/>
                <a:gd name="T17" fmla="*/ 3257 h 641"/>
                <a:gd name="T18" fmla="*/ 5547 w 989"/>
                <a:gd name="T19" fmla="*/ 0 h 641"/>
                <a:gd name="T20" fmla="*/ 22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3197 h 630"/>
                <a:gd name="T4" fmla="*/ 1641 w 985"/>
                <a:gd name="T5" fmla="*/ 3197 h 630"/>
                <a:gd name="T6" fmla="*/ 1842 w 985"/>
                <a:gd name="T7" fmla="*/ 3397 h 630"/>
                <a:gd name="T8" fmla="*/ 3679 w 985"/>
                <a:gd name="T9" fmla="*/ 3397 h 630"/>
                <a:gd name="T10" fmla="*/ 3875 w 985"/>
                <a:gd name="T11" fmla="*/ 3197 h 630"/>
                <a:gd name="T12" fmla="*/ 5516 w 985"/>
                <a:gd name="T13" fmla="*/ 3197 h 630"/>
                <a:gd name="T14" fmla="*/ 5516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smtClean="0">
                <a:latin typeface="-윤고딕120" pitchFamily="2" charset="-127"/>
                <a:ea typeface="-윤고딕120" pitchFamily="2" charset="-127"/>
              </a:defRPr>
            </a:lvl1pPr>
          </a:lstStyle>
          <a:p>
            <a:pPr fontAlgn="base">
              <a:spcBef>
                <a:spcPct val="0"/>
              </a:spcBef>
              <a:spcAft>
                <a:spcPct val="0"/>
              </a:spcAft>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smtClean="0">
                <a:solidFill>
                  <a:schemeClr val="accent1"/>
                </a:solidFill>
                <a:latin typeface="隶书" pitchFamily="49" charset="-122"/>
                <a:ea typeface="隶书" pitchFamily="49" charset="-122"/>
              </a:defRPr>
            </a:lvl1pPr>
          </a:lstStyle>
          <a:p>
            <a:pPr fontAlgn="base">
              <a:spcBef>
                <a:spcPct val="0"/>
              </a:spcBef>
              <a:spcAft>
                <a:spcPct val="0"/>
              </a:spcAft>
              <a:defRPr/>
            </a:pPr>
            <a:endParaRPr 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smtClean="0">
                <a:latin typeface="-윤고딕120" pitchFamily="2" charset="-127"/>
                <a:ea typeface="-윤고딕120" pitchFamily="2" charset="-127"/>
              </a:defRPr>
            </a:lvl1pPr>
          </a:lstStyle>
          <a:p>
            <a:pPr fontAlgn="base">
              <a:spcBef>
                <a:spcPct val="0"/>
              </a:spcBef>
              <a:spcAft>
                <a:spcPct val="0"/>
              </a:spcAft>
              <a:defRPr/>
            </a:pPr>
            <a:fld id="{6A6537A2-0AFF-4B6F-868E-49ABD1E9D675}" type="slidenum">
              <a:rPr lang="ko-KR" altLang="en-US">
                <a:solidFill>
                  <a:srgbClr val="000000"/>
                </a:solidFill>
              </a:rPr>
              <a:pPr fontAlgn="base">
                <a:spcBef>
                  <a:spcPct val="0"/>
                </a:spcBef>
                <a:spcAft>
                  <a:spcPct val="0"/>
                </a:spcAft>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6012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22 w 989"/>
                <a:gd name="T1" fmla="*/ 0 h 641"/>
                <a:gd name="T2" fmla="*/ 22 w 989"/>
                <a:gd name="T3" fmla="*/ 3079 h 641"/>
                <a:gd name="T4" fmla="*/ 0 w 989"/>
                <a:gd name="T5" fmla="*/ 3230 h 641"/>
                <a:gd name="T6" fmla="*/ 22 w 989"/>
                <a:gd name="T7" fmla="*/ 3257 h 641"/>
                <a:gd name="T8" fmla="*/ 1666 w 989"/>
                <a:gd name="T9" fmla="*/ 3257 h 641"/>
                <a:gd name="T10" fmla="*/ 1862 w 989"/>
                <a:gd name="T11" fmla="*/ 3456 h 641"/>
                <a:gd name="T12" fmla="*/ 3702 w 989"/>
                <a:gd name="T13" fmla="*/ 3456 h 641"/>
                <a:gd name="T14" fmla="*/ 3904 w 989"/>
                <a:gd name="T15" fmla="*/ 3257 h 641"/>
                <a:gd name="T16" fmla="*/ 5547 w 989"/>
                <a:gd name="T17" fmla="*/ 3257 h 641"/>
                <a:gd name="T18" fmla="*/ 5547 w 989"/>
                <a:gd name="T19" fmla="*/ 0 h 641"/>
                <a:gd name="T20" fmla="*/ 22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3197 h 630"/>
                <a:gd name="T4" fmla="*/ 1641 w 985"/>
                <a:gd name="T5" fmla="*/ 3197 h 630"/>
                <a:gd name="T6" fmla="*/ 1842 w 985"/>
                <a:gd name="T7" fmla="*/ 3397 h 630"/>
                <a:gd name="T8" fmla="*/ 3679 w 985"/>
                <a:gd name="T9" fmla="*/ 3397 h 630"/>
                <a:gd name="T10" fmla="*/ 3875 w 985"/>
                <a:gd name="T11" fmla="*/ 3197 h 630"/>
                <a:gd name="T12" fmla="*/ 5516 w 985"/>
                <a:gd name="T13" fmla="*/ 3197 h 630"/>
                <a:gd name="T14" fmla="*/ 5516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smtClean="0">
                <a:latin typeface="-윤고딕120" pitchFamily="2" charset="-127"/>
                <a:ea typeface="-윤고딕120" pitchFamily="2" charset="-127"/>
              </a:defRPr>
            </a:lvl1pPr>
          </a:lstStyle>
          <a:p>
            <a:pPr fontAlgn="base">
              <a:spcBef>
                <a:spcPct val="0"/>
              </a:spcBef>
              <a:spcAft>
                <a:spcPct val="0"/>
              </a:spcAft>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smtClean="0">
                <a:solidFill>
                  <a:schemeClr val="accent1"/>
                </a:solidFill>
                <a:latin typeface="隶书" pitchFamily="49" charset="-122"/>
                <a:ea typeface="隶书" pitchFamily="49" charset="-122"/>
              </a:defRPr>
            </a:lvl1pPr>
          </a:lstStyle>
          <a:p>
            <a:pPr fontAlgn="base">
              <a:spcBef>
                <a:spcPct val="0"/>
              </a:spcBef>
              <a:spcAft>
                <a:spcPct val="0"/>
              </a:spcAft>
              <a:defRPr/>
            </a:pPr>
            <a:endParaRPr 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smtClean="0">
                <a:latin typeface="-윤고딕120" pitchFamily="2" charset="-127"/>
                <a:ea typeface="-윤고딕120" pitchFamily="2" charset="-127"/>
              </a:defRPr>
            </a:lvl1pPr>
          </a:lstStyle>
          <a:p>
            <a:pPr fontAlgn="base">
              <a:spcBef>
                <a:spcPct val="0"/>
              </a:spcBef>
              <a:spcAft>
                <a:spcPct val="0"/>
              </a:spcAft>
              <a:defRPr/>
            </a:pPr>
            <a:fld id="{6A6537A2-0AFF-4B6F-868E-49ABD1E9D675}" type="slidenum">
              <a:rPr lang="ko-KR" altLang="en-US">
                <a:solidFill>
                  <a:srgbClr val="000000"/>
                </a:solidFill>
              </a:rPr>
              <a:pPr fontAlgn="base">
                <a:spcBef>
                  <a:spcPct val="0"/>
                </a:spcBef>
                <a:spcAft>
                  <a:spcPct val="0"/>
                </a:spcAft>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5842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22 w 989"/>
                <a:gd name="T1" fmla="*/ 0 h 641"/>
                <a:gd name="T2" fmla="*/ 22 w 989"/>
                <a:gd name="T3" fmla="*/ 3079 h 641"/>
                <a:gd name="T4" fmla="*/ 0 w 989"/>
                <a:gd name="T5" fmla="*/ 3230 h 641"/>
                <a:gd name="T6" fmla="*/ 22 w 989"/>
                <a:gd name="T7" fmla="*/ 3257 h 641"/>
                <a:gd name="T8" fmla="*/ 1666 w 989"/>
                <a:gd name="T9" fmla="*/ 3257 h 641"/>
                <a:gd name="T10" fmla="*/ 1862 w 989"/>
                <a:gd name="T11" fmla="*/ 3456 h 641"/>
                <a:gd name="T12" fmla="*/ 3702 w 989"/>
                <a:gd name="T13" fmla="*/ 3456 h 641"/>
                <a:gd name="T14" fmla="*/ 3904 w 989"/>
                <a:gd name="T15" fmla="*/ 3257 h 641"/>
                <a:gd name="T16" fmla="*/ 5547 w 989"/>
                <a:gd name="T17" fmla="*/ 3257 h 641"/>
                <a:gd name="T18" fmla="*/ 5547 w 989"/>
                <a:gd name="T19" fmla="*/ 0 h 641"/>
                <a:gd name="T20" fmla="*/ 22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3197 h 630"/>
                <a:gd name="T4" fmla="*/ 1641 w 985"/>
                <a:gd name="T5" fmla="*/ 3197 h 630"/>
                <a:gd name="T6" fmla="*/ 1842 w 985"/>
                <a:gd name="T7" fmla="*/ 3397 h 630"/>
                <a:gd name="T8" fmla="*/ 3679 w 985"/>
                <a:gd name="T9" fmla="*/ 3397 h 630"/>
                <a:gd name="T10" fmla="*/ 3875 w 985"/>
                <a:gd name="T11" fmla="*/ 3197 h 630"/>
                <a:gd name="T12" fmla="*/ 5516 w 985"/>
                <a:gd name="T13" fmla="*/ 3197 h 630"/>
                <a:gd name="T14" fmla="*/ 5516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smtClean="0">
                <a:latin typeface="-윤고딕120" pitchFamily="2" charset="-127"/>
                <a:ea typeface="-윤고딕120" pitchFamily="2" charset="-127"/>
              </a:defRPr>
            </a:lvl1pPr>
          </a:lstStyle>
          <a:p>
            <a:pPr fontAlgn="base">
              <a:spcBef>
                <a:spcPct val="0"/>
              </a:spcBef>
              <a:spcAft>
                <a:spcPct val="0"/>
              </a:spcAft>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smtClean="0">
                <a:solidFill>
                  <a:schemeClr val="accent1"/>
                </a:solidFill>
                <a:latin typeface="隶书" pitchFamily="49" charset="-122"/>
                <a:ea typeface="隶书" pitchFamily="49" charset="-122"/>
              </a:defRPr>
            </a:lvl1pPr>
          </a:lstStyle>
          <a:p>
            <a:pPr fontAlgn="base">
              <a:spcBef>
                <a:spcPct val="0"/>
              </a:spcBef>
              <a:spcAft>
                <a:spcPct val="0"/>
              </a:spcAft>
              <a:defRPr/>
            </a:pPr>
            <a:endParaRPr 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smtClean="0">
                <a:latin typeface="-윤고딕120" pitchFamily="2" charset="-127"/>
                <a:ea typeface="-윤고딕120" pitchFamily="2" charset="-127"/>
              </a:defRPr>
            </a:lvl1pPr>
          </a:lstStyle>
          <a:p>
            <a:pPr fontAlgn="base">
              <a:spcBef>
                <a:spcPct val="0"/>
              </a:spcBef>
              <a:spcAft>
                <a:spcPct val="0"/>
              </a:spcAft>
              <a:defRPr/>
            </a:pPr>
            <a:fld id="{6A6537A2-0AFF-4B6F-868E-49ABD1E9D675}" type="slidenum">
              <a:rPr lang="ko-KR" altLang="en-US">
                <a:solidFill>
                  <a:srgbClr val="000000"/>
                </a:solidFill>
              </a:rPr>
              <a:pPr fontAlgn="base">
                <a:spcBef>
                  <a:spcPct val="0"/>
                </a:spcBef>
                <a:spcAft>
                  <a:spcPct val="0"/>
                </a:spcAft>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1304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08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3"/>
          <p:cNvGrpSpPr>
            <a:grpSpLocks/>
          </p:cNvGrpSpPr>
          <p:nvPr userDrawn="1"/>
        </p:nvGrpSpPr>
        <p:grpSpPr bwMode="auto">
          <a:xfrm>
            <a:off x="174625" y="258763"/>
            <a:ext cx="8815388" cy="6343650"/>
            <a:chOff x="0" y="0"/>
            <a:chExt cx="5553" cy="3996"/>
          </a:xfrm>
        </p:grpSpPr>
        <p:sp>
          <p:nvSpPr>
            <p:cNvPr id="1037" name="未知"/>
            <p:cNvSpPr>
              <a:spLocks/>
            </p:cNvSpPr>
            <p:nvPr userDrawn="1"/>
          </p:nvSpPr>
          <p:spPr bwMode="auto">
            <a:xfrm>
              <a:off x="1" y="540"/>
              <a:ext cx="5547" cy="3456"/>
            </a:xfrm>
            <a:custGeom>
              <a:avLst/>
              <a:gdLst>
                <a:gd name="T0" fmla="*/ 22 w 989"/>
                <a:gd name="T1" fmla="*/ 0 h 641"/>
                <a:gd name="T2" fmla="*/ 22 w 989"/>
                <a:gd name="T3" fmla="*/ 3079 h 641"/>
                <a:gd name="T4" fmla="*/ 0 w 989"/>
                <a:gd name="T5" fmla="*/ 3230 h 641"/>
                <a:gd name="T6" fmla="*/ 22 w 989"/>
                <a:gd name="T7" fmla="*/ 3257 h 641"/>
                <a:gd name="T8" fmla="*/ 1666 w 989"/>
                <a:gd name="T9" fmla="*/ 3257 h 641"/>
                <a:gd name="T10" fmla="*/ 1862 w 989"/>
                <a:gd name="T11" fmla="*/ 3456 h 641"/>
                <a:gd name="T12" fmla="*/ 3702 w 989"/>
                <a:gd name="T13" fmla="*/ 3456 h 641"/>
                <a:gd name="T14" fmla="*/ 3904 w 989"/>
                <a:gd name="T15" fmla="*/ 3257 h 641"/>
                <a:gd name="T16" fmla="*/ 5547 w 989"/>
                <a:gd name="T17" fmla="*/ 3257 h 641"/>
                <a:gd name="T18" fmla="*/ 5547 w 989"/>
                <a:gd name="T19" fmla="*/ 0 h 641"/>
                <a:gd name="T20" fmla="*/ 22 w 989"/>
                <a:gd name="T21" fmla="*/ 0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9" h="641">
                  <a:moveTo>
                    <a:pt x="4" y="0"/>
                  </a:moveTo>
                  <a:lnTo>
                    <a:pt x="4" y="571"/>
                  </a:lnTo>
                  <a:lnTo>
                    <a:pt x="0" y="599"/>
                  </a:lnTo>
                  <a:lnTo>
                    <a:pt x="4" y="604"/>
                  </a:lnTo>
                  <a:lnTo>
                    <a:pt x="297" y="604"/>
                  </a:lnTo>
                  <a:cubicBezTo>
                    <a:pt x="303" y="626"/>
                    <a:pt x="317" y="641"/>
                    <a:pt x="332" y="641"/>
                  </a:cubicBezTo>
                  <a:lnTo>
                    <a:pt x="660" y="641"/>
                  </a:lnTo>
                  <a:cubicBezTo>
                    <a:pt x="675" y="641"/>
                    <a:pt x="689" y="626"/>
                    <a:pt x="696" y="604"/>
                  </a:cubicBezTo>
                  <a:lnTo>
                    <a:pt x="989" y="604"/>
                  </a:lnTo>
                  <a:lnTo>
                    <a:pt x="989"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8" name="Rectangle 5"/>
            <p:cNvSpPr>
              <a:spLocks noChangeArrowheads="1"/>
            </p:cNvSpPr>
            <p:nvPr userDrawn="1"/>
          </p:nvSpPr>
          <p:spPr bwMode="auto">
            <a:xfrm>
              <a:off x="17" y="11"/>
              <a:ext cx="5531" cy="1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39" name="Rectangle 6"/>
            <p:cNvSpPr>
              <a:spLocks noChangeArrowheads="1"/>
            </p:cNvSpPr>
            <p:nvPr userDrawn="1"/>
          </p:nvSpPr>
          <p:spPr bwMode="auto">
            <a:xfrm>
              <a:off x="6" y="11"/>
              <a:ext cx="5516" cy="1930"/>
            </a:xfrm>
            <a:prstGeom prst="rect">
              <a:avLst/>
            </a:prstGeom>
            <a:solidFill>
              <a:srgbClr val="001C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0" name="未知"/>
            <p:cNvSpPr>
              <a:spLocks/>
            </p:cNvSpPr>
            <p:nvPr userDrawn="1"/>
          </p:nvSpPr>
          <p:spPr bwMode="auto">
            <a:xfrm>
              <a:off x="6" y="577"/>
              <a:ext cx="5516" cy="3397"/>
            </a:xfrm>
            <a:custGeom>
              <a:avLst/>
              <a:gdLst>
                <a:gd name="T0" fmla="*/ 0 w 985"/>
                <a:gd name="T1" fmla="*/ 0 h 630"/>
                <a:gd name="T2" fmla="*/ 0 w 985"/>
                <a:gd name="T3" fmla="*/ 3197 h 630"/>
                <a:gd name="T4" fmla="*/ 1641 w 985"/>
                <a:gd name="T5" fmla="*/ 3197 h 630"/>
                <a:gd name="T6" fmla="*/ 1842 w 985"/>
                <a:gd name="T7" fmla="*/ 3397 h 630"/>
                <a:gd name="T8" fmla="*/ 3679 w 985"/>
                <a:gd name="T9" fmla="*/ 3397 h 630"/>
                <a:gd name="T10" fmla="*/ 3875 w 985"/>
                <a:gd name="T11" fmla="*/ 3197 h 630"/>
                <a:gd name="T12" fmla="*/ 5516 w 985"/>
                <a:gd name="T13" fmla="*/ 3197 h 630"/>
                <a:gd name="T14" fmla="*/ 5516 w 985"/>
                <a:gd name="T15" fmla="*/ 0 h 630"/>
                <a:gd name="T16" fmla="*/ 0 w 985"/>
                <a:gd name="T17" fmla="*/ 0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5" h="630">
                  <a:moveTo>
                    <a:pt x="0" y="0"/>
                  </a:moveTo>
                  <a:lnTo>
                    <a:pt x="0" y="593"/>
                  </a:lnTo>
                  <a:lnTo>
                    <a:pt x="293" y="593"/>
                  </a:lnTo>
                  <a:cubicBezTo>
                    <a:pt x="300" y="615"/>
                    <a:pt x="313" y="630"/>
                    <a:pt x="329" y="630"/>
                  </a:cubicBezTo>
                  <a:lnTo>
                    <a:pt x="657" y="630"/>
                  </a:lnTo>
                  <a:cubicBezTo>
                    <a:pt x="672" y="630"/>
                    <a:pt x="686" y="615"/>
                    <a:pt x="692" y="593"/>
                  </a:cubicBezTo>
                  <a:lnTo>
                    <a:pt x="985" y="593"/>
                  </a:lnTo>
                  <a:lnTo>
                    <a:pt x="985" y="0"/>
                  </a:lnTo>
                  <a:lnTo>
                    <a:pt x="0" y="0"/>
                  </a:lnTo>
                  <a:close/>
                </a:path>
              </a:pathLst>
            </a:custGeom>
            <a:solidFill>
              <a:srgbClr val="004C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1" name="Rectangle 8"/>
            <p:cNvSpPr>
              <a:spLocks noChangeArrowheads="1"/>
            </p:cNvSpPr>
            <p:nvPr userDrawn="1"/>
          </p:nvSpPr>
          <p:spPr bwMode="auto">
            <a:xfrm>
              <a:off x="6" y="0"/>
              <a:ext cx="5547" cy="2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sp>
          <p:nvSpPr>
            <p:cNvPr id="1042" name="Rectangle 9"/>
            <p:cNvSpPr>
              <a:spLocks noChangeArrowheads="1"/>
            </p:cNvSpPr>
            <p:nvPr userDrawn="1"/>
          </p:nvSpPr>
          <p:spPr bwMode="auto">
            <a:xfrm>
              <a:off x="0" y="0"/>
              <a:ext cx="17" cy="3802"/>
            </a:xfrm>
            <a:prstGeom prst="rect">
              <a:avLst/>
            </a:prstGeom>
            <a:solidFill>
              <a:srgbClr val="6B6B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6000" smtClean="0">
                <a:solidFill>
                  <a:srgbClr val="000000"/>
                </a:solidFill>
              </a:endParaRPr>
            </a:p>
          </p:txBody>
        </p:sp>
      </p:grpSp>
      <p:pic>
        <p:nvPicPr>
          <p:cNvPr id="1028" name="Picture 10" descr="bg08_1_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1613" y="1163638"/>
            <a:ext cx="8728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11"/>
          <p:cNvSpPr>
            <a:spLocks noChangeShapeType="1"/>
          </p:cNvSpPr>
          <p:nvPr userDrawn="1"/>
        </p:nvSpPr>
        <p:spPr bwMode="auto">
          <a:xfrm>
            <a:off x="198438" y="1268413"/>
            <a:ext cx="8740775" cy="7937"/>
          </a:xfrm>
          <a:prstGeom prst="line">
            <a:avLst/>
          </a:prstGeom>
          <a:noFill/>
          <a:ln w="28575">
            <a:solidFill>
              <a:srgbClr val="FFB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6000" smtClean="0">
              <a:solidFill>
                <a:srgbClr val="000000"/>
              </a:solidFill>
            </a:endParaRPr>
          </a:p>
        </p:txBody>
      </p:sp>
      <p:sp>
        <p:nvSpPr>
          <p:cNvPr id="1030" name="Rectangle 12"/>
          <p:cNvSpPr>
            <a:spLocks noGrp="1" noChangeArrowheads="1"/>
          </p:cNvSpPr>
          <p:nvPr>
            <p:ph type="title"/>
          </p:nvPr>
        </p:nvSpPr>
        <p:spPr bwMode="auto">
          <a:xfrm>
            <a:off x="685800" y="295275"/>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ko-KR" altLang="en-US" smtClean="0"/>
              <a:t>单击此处添加标题</a:t>
            </a:r>
          </a:p>
        </p:txBody>
      </p:sp>
      <p:sp>
        <p:nvSpPr>
          <p:cNvPr id="1031" name="Rectangle 13"/>
          <p:cNvSpPr>
            <a:spLocks noGrp="1" noChangeArrowheads="1"/>
          </p:cNvSpPr>
          <p:nvPr>
            <p:ph type="body" idx="1"/>
          </p:nvPr>
        </p:nvSpPr>
        <p:spPr bwMode="auto">
          <a:xfrm>
            <a:off x="685800" y="1463675"/>
            <a:ext cx="7772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单击此处添加文本</a:t>
            </a:r>
          </a:p>
          <a:p>
            <a:pPr lvl="1"/>
            <a:r>
              <a:rPr lang="ko-KR" altLang="en-US" smtClean="0"/>
              <a:t>单击此处添加文本</a:t>
            </a:r>
          </a:p>
          <a:p>
            <a:pPr lvl="2"/>
            <a:r>
              <a:rPr lang="ko-KR" altLang="en-US" smtClean="0"/>
              <a:t>单击此处添加文本</a:t>
            </a:r>
          </a:p>
          <a:p>
            <a:pPr lvl="3"/>
            <a:r>
              <a:rPr lang="ko-KR" altLang="en-US" smtClean="0"/>
              <a:t>单击此处添加文本</a:t>
            </a:r>
          </a:p>
          <a:p>
            <a:pPr lvl="4"/>
            <a:r>
              <a:rPr lang="ko-KR" altLang="en-US" smtClean="0"/>
              <a:t>单击此处添加文本</a:t>
            </a:r>
          </a:p>
        </p:txBody>
      </p:sp>
      <p:sp>
        <p:nvSpPr>
          <p:cNvPr id="204814"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latinLnBrk="1">
              <a:defRPr sz="1400" smtClean="0">
                <a:latin typeface="-윤고딕120" pitchFamily="2" charset="-127"/>
                <a:ea typeface="-윤고딕120" pitchFamily="2" charset="-127"/>
              </a:defRPr>
            </a:lvl1pPr>
          </a:lstStyle>
          <a:p>
            <a:pPr fontAlgn="base">
              <a:spcBef>
                <a:spcPct val="0"/>
              </a:spcBef>
              <a:spcAft>
                <a:spcPct val="0"/>
              </a:spcAft>
              <a:defRPr/>
            </a:pPr>
            <a:endParaRPr lang="en-US" altLang="ko-KR">
              <a:solidFill>
                <a:srgbClr val="000000"/>
              </a:solidFill>
            </a:endParaRPr>
          </a:p>
        </p:txBody>
      </p:sp>
      <p:sp>
        <p:nvSpPr>
          <p:cNvPr id="204815"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latinLnBrk="1">
              <a:defRPr sz="1600" smtClean="0">
                <a:solidFill>
                  <a:schemeClr val="accent1"/>
                </a:solidFill>
                <a:latin typeface="隶书" pitchFamily="49" charset="-122"/>
                <a:ea typeface="隶书" pitchFamily="49" charset="-122"/>
              </a:defRPr>
            </a:lvl1pPr>
          </a:lstStyle>
          <a:p>
            <a:pPr fontAlgn="base">
              <a:spcBef>
                <a:spcPct val="0"/>
              </a:spcBef>
              <a:spcAft>
                <a:spcPct val="0"/>
              </a:spcAft>
              <a:defRPr/>
            </a:pPr>
            <a:endParaRPr lang="en-US">
              <a:solidFill>
                <a:srgbClr val="00CC99"/>
              </a:solidFill>
            </a:endParaRPr>
          </a:p>
        </p:txBody>
      </p:sp>
      <p:sp>
        <p:nvSpPr>
          <p:cNvPr id="204816"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latinLnBrk="1">
              <a:defRPr sz="1400" smtClean="0">
                <a:latin typeface="-윤고딕120" pitchFamily="2" charset="-127"/>
                <a:ea typeface="-윤고딕120" pitchFamily="2" charset="-127"/>
              </a:defRPr>
            </a:lvl1pPr>
          </a:lstStyle>
          <a:p>
            <a:pPr fontAlgn="base">
              <a:spcBef>
                <a:spcPct val="0"/>
              </a:spcBef>
              <a:spcAft>
                <a:spcPct val="0"/>
              </a:spcAft>
              <a:defRPr/>
            </a:pPr>
            <a:fld id="{6A6537A2-0AFF-4B6F-868E-49ABD1E9D675}" type="slidenum">
              <a:rPr lang="ko-KR" altLang="en-US">
                <a:solidFill>
                  <a:srgbClr val="000000"/>
                </a:solidFill>
              </a:rPr>
              <a:pPr fontAlgn="base">
                <a:spcBef>
                  <a:spcPct val="0"/>
                </a:spcBef>
                <a:spcAft>
                  <a:spcPct val="0"/>
                </a:spcAft>
                <a:defRPr/>
              </a:pPr>
              <a:t>‹#›</a:t>
            </a:fld>
            <a:endParaRPr lang="en-US" altLang="ko-KR">
              <a:solidFill>
                <a:srgbClr val="000000"/>
              </a:solidFill>
            </a:endParaRPr>
          </a:p>
        </p:txBody>
      </p:sp>
      <p:pic>
        <p:nvPicPr>
          <p:cNvPr id="1035" name="Picture 17" descr="飞院图标(75x63黄)"/>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03450" y="6308725"/>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8" descr="CAES（字）"/>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87675" y="6308725"/>
            <a:ext cx="31924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73634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rtl="0" eaLnBrk="0" fontAlgn="base" latinLnBrk="1" hangingPunct="0">
        <a:spcBef>
          <a:spcPct val="0"/>
        </a:spcBef>
        <a:spcAft>
          <a:spcPct val="0"/>
        </a:spcAft>
        <a:defRPr sz="4800" b="1">
          <a:solidFill>
            <a:schemeClr val="bg1"/>
          </a:solidFill>
          <a:latin typeface="+mj-lt"/>
          <a:ea typeface="+mj-ea"/>
          <a:cs typeface="+mj-cs"/>
        </a:defRPr>
      </a:lvl1pPr>
      <a:lvl2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2pPr>
      <a:lvl3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3pPr>
      <a:lvl4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4pPr>
      <a:lvl5pPr algn="ctr" rtl="0" eaLnBrk="0" fontAlgn="base" latinLnBrk="1" hangingPunct="0">
        <a:spcBef>
          <a:spcPct val="0"/>
        </a:spcBef>
        <a:spcAft>
          <a:spcPct val="0"/>
        </a:spcAft>
        <a:defRPr sz="4800" b="1">
          <a:solidFill>
            <a:schemeClr val="bg1"/>
          </a:solidFill>
          <a:latin typeface="Arial" pitchFamily="34" charset="0"/>
          <a:ea typeface="宋体" pitchFamily="2" charset="-122"/>
        </a:defRPr>
      </a:lvl5pPr>
      <a:lvl6pPr marL="457200" algn="ctr" rtl="0" fontAlgn="base" latinLnBrk="1">
        <a:spcBef>
          <a:spcPct val="0"/>
        </a:spcBef>
        <a:spcAft>
          <a:spcPct val="0"/>
        </a:spcAft>
        <a:defRPr sz="4800" b="1">
          <a:solidFill>
            <a:schemeClr val="bg1"/>
          </a:solidFill>
          <a:latin typeface="Arial" pitchFamily="34" charset="0"/>
          <a:ea typeface="宋体" pitchFamily="2" charset="-122"/>
        </a:defRPr>
      </a:lvl6pPr>
      <a:lvl7pPr marL="914400" algn="ctr" rtl="0" fontAlgn="base" latinLnBrk="1">
        <a:spcBef>
          <a:spcPct val="0"/>
        </a:spcBef>
        <a:spcAft>
          <a:spcPct val="0"/>
        </a:spcAft>
        <a:defRPr sz="4800" b="1">
          <a:solidFill>
            <a:schemeClr val="bg1"/>
          </a:solidFill>
          <a:latin typeface="Arial" pitchFamily="34" charset="0"/>
          <a:ea typeface="宋体" pitchFamily="2" charset="-122"/>
        </a:defRPr>
      </a:lvl7pPr>
      <a:lvl8pPr marL="1371600" algn="ctr" rtl="0" fontAlgn="base" latinLnBrk="1">
        <a:spcBef>
          <a:spcPct val="0"/>
        </a:spcBef>
        <a:spcAft>
          <a:spcPct val="0"/>
        </a:spcAft>
        <a:defRPr sz="4800" b="1">
          <a:solidFill>
            <a:schemeClr val="bg1"/>
          </a:solidFill>
          <a:latin typeface="Arial" pitchFamily="34" charset="0"/>
          <a:ea typeface="宋体" pitchFamily="2" charset="-122"/>
        </a:defRPr>
      </a:lvl8pPr>
      <a:lvl9pPr marL="1828800" algn="ctr" rtl="0" fontAlgn="base" latinLnBrk="1">
        <a:spcBef>
          <a:spcPct val="0"/>
        </a:spcBef>
        <a:spcAft>
          <a:spcPct val="0"/>
        </a:spcAft>
        <a:defRPr sz="4800" b="1">
          <a:solidFill>
            <a:schemeClr val="bg1"/>
          </a:solidFill>
          <a:latin typeface="Arial" pitchFamily="34" charset="0"/>
          <a:ea typeface="宋体" pitchFamily="2" charset="-122"/>
        </a:defRPr>
      </a:lvl9pPr>
    </p:titleStyle>
    <p:bodyStyle>
      <a:lvl1pPr marL="342900" indent="-342900" algn="just" rtl="0" eaLnBrk="0" fontAlgn="base" hangingPunct="0">
        <a:lnSpc>
          <a:spcPct val="125000"/>
        </a:lnSpc>
        <a:spcBef>
          <a:spcPct val="20000"/>
        </a:spcBef>
        <a:spcAft>
          <a:spcPct val="0"/>
        </a:spcAft>
        <a:buChar char="•"/>
        <a:defRPr sz="2800" b="1">
          <a:solidFill>
            <a:schemeClr val="bg1"/>
          </a:solidFill>
          <a:latin typeface="+mn-lt"/>
          <a:ea typeface="+mn-ea"/>
          <a:cs typeface="+mn-cs"/>
        </a:defRPr>
      </a:lvl1pPr>
      <a:lvl2pPr marL="742950" indent="-285750" algn="just" rtl="0" eaLnBrk="0" fontAlgn="base" hangingPunct="0">
        <a:lnSpc>
          <a:spcPct val="125000"/>
        </a:lnSpc>
        <a:spcBef>
          <a:spcPct val="20000"/>
        </a:spcBef>
        <a:spcAft>
          <a:spcPct val="0"/>
        </a:spcAft>
        <a:buChar char="•"/>
        <a:defRPr sz="2400" b="1">
          <a:solidFill>
            <a:schemeClr val="bg1"/>
          </a:solidFill>
          <a:latin typeface="+mn-lt"/>
          <a:ea typeface="+mn-ea"/>
        </a:defRPr>
      </a:lvl2pPr>
      <a:lvl3pPr marL="1143000" indent="-228600" algn="just" rtl="0" eaLnBrk="0" fontAlgn="base" hangingPunct="0">
        <a:lnSpc>
          <a:spcPct val="125000"/>
        </a:lnSpc>
        <a:spcBef>
          <a:spcPct val="20000"/>
        </a:spcBef>
        <a:spcAft>
          <a:spcPct val="0"/>
        </a:spcAft>
        <a:buChar char="•"/>
        <a:defRPr sz="2000" b="1">
          <a:solidFill>
            <a:schemeClr val="bg1"/>
          </a:solidFill>
          <a:latin typeface="+mn-lt"/>
          <a:ea typeface="+mn-ea"/>
        </a:defRPr>
      </a:lvl3pPr>
      <a:lvl4pPr marL="1600200" indent="-228600" algn="just" rtl="0" eaLnBrk="0" fontAlgn="base" hangingPunct="0">
        <a:lnSpc>
          <a:spcPct val="125000"/>
        </a:lnSpc>
        <a:spcBef>
          <a:spcPct val="20000"/>
        </a:spcBef>
        <a:spcAft>
          <a:spcPct val="0"/>
        </a:spcAft>
        <a:buChar char="•"/>
        <a:defRPr b="1">
          <a:solidFill>
            <a:schemeClr val="bg1"/>
          </a:solidFill>
          <a:latin typeface="+mn-lt"/>
          <a:ea typeface="+mn-ea"/>
        </a:defRPr>
      </a:lvl4pPr>
      <a:lvl5pPr marL="2057400" indent="-228600" algn="just" rtl="0" eaLnBrk="0" fontAlgn="base" hangingPunct="0">
        <a:lnSpc>
          <a:spcPct val="125000"/>
        </a:lnSpc>
        <a:spcBef>
          <a:spcPct val="20000"/>
        </a:spcBef>
        <a:spcAft>
          <a:spcPct val="0"/>
        </a:spcAft>
        <a:buChar char="•"/>
        <a:defRPr sz="1600" b="1">
          <a:solidFill>
            <a:schemeClr val="bg1"/>
          </a:solidFill>
          <a:latin typeface="+mn-lt"/>
          <a:ea typeface="+mn-ea"/>
        </a:defRPr>
      </a:lvl5pPr>
      <a:lvl6pPr marL="2514600" indent="-228600" algn="just" rtl="0" fontAlgn="base">
        <a:lnSpc>
          <a:spcPct val="125000"/>
        </a:lnSpc>
        <a:spcBef>
          <a:spcPct val="20000"/>
        </a:spcBef>
        <a:spcAft>
          <a:spcPct val="0"/>
        </a:spcAft>
        <a:buChar char="•"/>
        <a:defRPr sz="1600" b="1">
          <a:solidFill>
            <a:schemeClr val="bg1"/>
          </a:solidFill>
          <a:latin typeface="+mn-lt"/>
          <a:ea typeface="+mn-ea"/>
        </a:defRPr>
      </a:lvl6pPr>
      <a:lvl7pPr marL="2971800" indent="-228600" algn="just" rtl="0" fontAlgn="base">
        <a:lnSpc>
          <a:spcPct val="125000"/>
        </a:lnSpc>
        <a:spcBef>
          <a:spcPct val="20000"/>
        </a:spcBef>
        <a:spcAft>
          <a:spcPct val="0"/>
        </a:spcAft>
        <a:buChar char="•"/>
        <a:defRPr sz="1600" b="1">
          <a:solidFill>
            <a:schemeClr val="bg1"/>
          </a:solidFill>
          <a:latin typeface="+mn-lt"/>
          <a:ea typeface="+mn-ea"/>
        </a:defRPr>
      </a:lvl7pPr>
      <a:lvl8pPr marL="3429000" indent="-228600" algn="just" rtl="0" fontAlgn="base">
        <a:lnSpc>
          <a:spcPct val="125000"/>
        </a:lnSpc>
        <a:spcBef>
          <a:spcPct val="20000"/>
        </a:spcBef>
        <a:spcAft>
          <a:spcPct val="0"/>
        </a:spcAft>
        <a:buChar char="•"/>
        <a:defRPr sz="1600" b="1">
          <a:solidFill>
            <a:schemeClr val="bg1"/>
          </a:solidFill>
          <a:latin typeface="+mn-lt"/>
          <a:ea typeface="+mn-ea"/>
        </a:defRPr>
      </a:lvl8pPr>
      <a:lvl9pPr marL="3886200" indent="-228600" algn="just" rtl="0" fontAlgn="base">
        <a:lnSpc>
          <a:spcPct val="125000"/>
        </a:lnSpc>
        <a:spcBef>
          <a:spcPct val="20000"/>
        </a:spcBef>
        <a:spcAft>
          <a:spcPct val="0"/>
        </a:spcAft>
        <a:buChar char="•"/>
        <a:defRPr sz="1600" b="1">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2.bp.blogspot.com/-e8PsceUoW2k/U1NvL2EhhfI/AAAAAAAAAxs/jyWElVAQQc0/s1600/auto+transformer.p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lectrical4u.com/voltage-drop-calculation/" TargetMode="External"/><Relationship Id="rId2" Type="http://schemas.openxmlformats.org/officeDocument/2006/relationships/hyperlink" Target="https://www.electrical4u.com/voltage-regulation-of-transformer/"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2.bp.blogspot.com/-e8PsceUoW2k/U1NvL2EhhfI/AAAAAAAAAxs/jyWElVAQQc0/s1600/auto+transformer.png" TargetMode="External"/><Relationship Id="rId4" Type="http://schemas.openxmlformats.org/officeDocument/2006/relationships/hyperlink" Target="https://www.electrical4u.com/electrical-resistance-and-laws-of-resistan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lectrical4u.com/resistance-leakage-reactance-or-impedance-of-transformer/#Leakage-Flux-in-Transformer" TargetMode="External"/><Relationship Id="rId2" Type="http://schemas.openxmlformats.org/officeDocument/2006/relationships/hyperlink" Target="https://www.electrical4u.com/electrical-conductivity-of-metal-semiconductor-and-insulator/" TargetMode="External"/><Relationship Id="rId1" Type="http://schemas.openxmlformats.org/officeDocument/2006/relationships/slideLayout" Target="../slideLayouts/slideLayout2.xml"/><Relationship Id="rId4" Type="http://schemas.openxmlformats.org/officeDocument/2006/relationships/hyperlink" Target="https://www.electrical4u.com/what-is-transformer-definition-working-principle-of-transform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1.bp.blogspot.com/-O3ox_0z45w0/U1N9BS_jrpI/AAAAAAAAAx8/sf5Dq_WF1Bw/s1600/auto+transformer+construction.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lectrical4u.com/voltage-drop-calculation/"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hyperlink" Target="http://www.electrical4u.com/electrical-power-transformer-definition-and-types-of-transformer/" TargetMode="Externa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electrical4u.com/voltage-or-electric-potential-difference/" TargetMode="Externa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www.electrical4u.com/voltage-or-electric-potential-difference/" TargetMode="External"/><Relationship Id="rId1" Type="http://schemas.openxmlformats.org/officeDocument/2006/relationships/slideLayout" Target="../slideLayouts/slideLayout68.xml"/><Relationship Id="rId5" Type="http://schemas.openxmlformats.org/officeDocument/2006/relationships/hyperlink" Target="http://www.electrical4u.com/electric-current-and-theory-of-electricity/" TargetMode="External"/><Relationship Id="rId4" Type="http://schemas.openxmlformats.org/officeDocument/2006/relationships/image" Target="../media/image24.gif"/></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hyperlink" Target="http://www.electrical4u.com/electric-current-and-theory-of-electricity/" TargetMode="Externa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68.xml"/><Relationship Id="rId4" Type="http://schemas.openxmlformats.org/officeDocument/2006/relationships/image" Target="../media/image28.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28.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9.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38.wmf"/><Relationship Id="rId2" Type="http://schemas.openxmlformats.org/officeDocument/2006/relationships/slideLayout" Target="../slideLayouts/slideLayout150.xml"/><Relationship Id="rId16" Type="http://schemas.openxmlformats.org/officeDocument/2006/relationships/image" Target="../media/image40.wmf"/><Relationship Id="rId1" Type="http://schemas.openxmlformats.org/officeDocument/2006/relationships/vmlDrawing" Target="../drawings/vmlDrawing2.vml"/><Relationship Id="rId6" Type="http://schemas.openxmlformats.org/officeDocument/2006/relationships/image" Target="../media/image35.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5.bin"/><Relationship Id="rId14" Type="http://schemas.openxmlformats.org/officeDocument/2006/relationships/image" Target="../media/image3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3.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4.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lectrical4u.com/electrical-power-transformer-definition-and-types-of-transform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lectrical4u.com/voltage-or-electric-potential-difference/"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hyperlink" Target="https://www.electrical4u.com/electric-current-and-theory-of-electricity/" TargetMode="External"/><Relationship Id="rId4" Type="http://schemas.openxmlformats.org/officeDocument/2006/relationships/hyperlink" Target="https://www.electrical4u.com/emf-equation-of-transformer-turns-voltage-transformation-ratio-of-transform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62400"/>
            <a:ext cx="6400800" cy="1447800"/>
          </a:xfrm>
        </p:spPr>
        <p:txBody>
          <a:bodyPr>
            <a:normAutofit/>
          </a:bodyPr>
          <a:lstStyle/>
          <a:p>
            <a:r>
              <a:rPr lang="en-US" sz="3200" dirty="0" smtClean="0">
                <a:solidFill>
                  <a:schemeClr val="bg1"/>
                </a:solidFill>
              </a:rPr>
              <a:t>WELCOME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466" y="1158588"/>
            <a:ext cx="2702934" cy="191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Alternate Process 3"/>
          <p:cNvSpPr/>
          <p:nvPr/>
        </p:nvSpPr>
        <p:spPr>
          <a:xfrm>
            <a:off x="3199103" y="3048000"/>
            <a:ext cx="2668297"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rgbClr val="FF0000"/>
                </a:solidFill>
              </a:rPr>
              <a:t>স্বাগতম</a:t>
            </a:r>
          </a:p>
        </p:txBody>
      </p:sp>
    </p:spTree>
    <p:extLst>
      <p:ext uri="{BB962C8B-B14F-4D97-AF65-F5344CB8AC3E}">
        <p14:creationId xmlns:p14="http://schemas.microsoft.com/office/powerpoint/2010/main" val="36023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8" name="Rectangle 7"/>
          <p:cNvSpPr/>
          <p:nvPr/>
        </p:nvSpPr>
        <p:spPr>
          <a:xfrm>
            <a:off x="13856" y="990602"/>
            <a:ext cx="8991600" cy="4326313"/>
          </a:xfrm>
          <a:prstGeom prst="rect">
            <a:avLst/>
          </a:prstGeom>
        </p:spPr>
        <p:txBody>
          <a:bodyPr wrap="square">
            <a:spAutoFit/>
          </a:bodyPr>
          <a:lstStyle/>
          <a:p>
            <a:pPr lvl="0" indent="-342900">
              <a:lnSpc>
                <a:spcPct val="115000"/>
              </a:lnSpc>
              <a:spcAft>
                <a:spcPts val="1000"/>
              </a:spcAft>
              <a:buFont typeface="Arial" pitchFamily="34" charset="0"/>
              <a:buChar char="•"/>
            </a:pPr>
            <a:r>
              <a:rPr lang="en-US" sz="3600" b="1" dirty="0">
                <a:solidFill>
                  <a:prstClr val="black"/>
                </a:solidFill>
                <a:latin typeface="Agency FB" panose="020B0503020202020204" pitchFamily="34" charset="0"/>
                <a:ea typeface="Calibri"/>
                <a:cs typeface="Times New Roman"/>
              </a:rPr>
              <a:t>8.2 Explanation of The Terms </a:t>
            </a:r>
            <a:r>
              <a:rPr lang="en-US" sz="3600" b="1" dirty="0" smtClean="0">
                <a:solidFill>
                  <a:prstClr val="black"/>
                </a:solidFill>
                <a:latin typeface="Agency FB" panose="020B0503020202020204" pitchFamily="34" charset="0"/>
                <a:ea typeface="Calibri"/>
                <a:cs typeface="Times New Roman"/>
              </a:rPr>
              <a:t>Transformer </a:t>
            </a:r>
            <a:r>
              <a:rPr lang="en-US" sz="3600" b="1" dirty="0">
                <a:solidFill>
                  <a:prstClr val="black"/>
                </a:solidFill>
                <a:latin typeface="Agency FB" panose="020B0503020202020204" pitchFamily="34" charset="0"/>
                <a:ea typeface="Calibri"/>
                <a:cs typeface="Times New Roman"/>
              </a:rPr>
              <a:t>Power and Conducted Power :</a:t>
            </a:r>
          </a:p>
          <a:p>
            <a:r>
              <a:rPr lang="en-US" sz="3600" dirty="0">
                <a:solidFill>
                  <a:prstClr val="black"/>
                </a:solidFill>
              </a:rPr>
              <a:t/>
            </a:r>
            <a:br>
              <a:rPr lang="en-US" sz="3600" dirty="0">
                <a:solidFill>
                  <a:prstClr val="black"/>
                </a:solidFill>
              </a:rPr>
            </a:br>
            <a:r>
              <a:rPr lang="en-US" sz="3600" dirty="0">
                <a:solidFill>
                  <a:prstClr val="black"/>
                </a:solidFill>
              </a:rPr>
              <a:t/>
            </a:r>
            <a:br>
              <a:rPr lang="en-US" sz="3600" dirty="0">
                <a:solidFill>
                  <a:prstClr val="black"/>
                </a:solidFill>
              </a:rPr>
            </a:br>
            <a:endParaRPr lang="en-US" sz="3600" dirty="0" smtClean="0">
              <a:solidFill>
                <a:prstClr val="black"/>
              </a:solidFill>
              <a:latin typeface="SumeshwariMJ" pitchFamily="2" charset="0"/>
              <a:cs typeface="SumeshwariMJ" pitchFamily="2" charset="0"/>
            </a:endParaRPr>
          </a:p>
          <a:p>
            <a:pPr>
              <a:buClr>
                <a:srgbClr val="2DA2BF"/>
              </a:buClr>
              <a:buSzPct val="68000"/>
            </a:pPr>
            <a:endParaRPr lang="en-US" sz="3600" dirty="0" smtClean="0">
              <a:solidFill>
                <a:prstClr val="black"/>
              </a:solidFill>
              <a:latin typeface="SumeshwariMJ" pitchFamily="2" charset="0"/>
              <a:cs typeface="SumeshwariMJ" pitchFamily="2" charset="0"/>
            </a:endParaRPr>
          </a:p>
          <a:p>
            <a:pPr>
              <a:buClr>
                <a:srgbClr val="2DA2BF"/>
              </a:buClr>
              <a:buSzPct val="68000"/>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1371600" y="10409"/>
            <a:ext cx="7110264"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200" dirty="0" smtClean="0">
                <a:solidFill>
                  <a:prstClr val="white"/>
                </a:solidFill>
                <a:latin typeface="GangaMJ" pitchFamily="2" charset="0"/>
              </a:rPr>
              <a:t/>
            </a:r>
            <a:br>
              <a:rPr lang="en-US" sz="2200" dirty="0" smtClean="0">
                <a:solidFill>
                  <a:prstClr val="white"/>
                </a:solidFill>
                <a:latin typeface="GangaMJ" pitchFamily="2" charset="0"/>
              </a:rPr>
            </a:br>
            <a:r>
              <a:rPr lang="bn-BD" sz="2200" dirty="0" smtClean="0">
                <a:solidFill>
                  <a:prstClr val="white"/>
                </a:solidFill>
                <a:latin typeface="GangaMJ" pitchFamily="2" charset="0"/>
              </a:rPr>
              <a:t>এসি </a:t>
            </a:r>
            <a:r>
              <a:rPr lang="bn-BD" sz="2200" dirty="0">
                <a:solidFill>
                  <a:prstClr val="white"/>
                </a:solidFill>
                <a:latin typeface="GangaMJ" pitchFamily="2" charset="0"/>
              </a:rPr>
              <a:t>মেসিন-১</a:t>
            </a:r>
            <a:r>
              <a:rPr lang="en-US" sz="2200" dirty="0">
                <a:solidFill>
                  <a:prstClr val="white"/>
                </a:solidFill>
                <a:latin typeface="GangaMJ" pitchFamily="2" charset="0"/>
              </a:rPr>
              <a:t> (</a:t>
            </a:r>
            <a:r>
              <a:rPr lang="bn-BD" sz="2200" dirty="0">
                <a:solidFill>
                  <a:prstClr val="white"/>
                </a:solidFill>
                <a:latin typeface="GangaMJ" pitchFamily="2" charset="0"/>
              </a:rPr>
              <a:t>বিষয় কোড-৬৬৭৬</a:t>
            </a:r>
            <a:r>
              <a:rPr lang="en-US" sz="2700" dirty="0">
                <a:solidFill>
                  <a:prstClr val="white"/>
                </a:solidFill>
                <a:latin typeface="GangaMJ" pitchFamily="2" charset="0"/>
              </a:rPr>
              <a:t>1</a:t>
            </a:r>
            <a:r>
              <a:rPr lang="en-US" sz="3100" dirty="0">
                <a:solidFill>
                  <a:prstClr val="white"/>
                </a:solidFill>
                <a:latin typeface="GangaMJ" pitchFamily="2" charset="0"/>
              </a:rPr>
              <a:t> </a:t>
            </a:r>
            <a:r>
              <a:rPr lang="en-US" sz="2700" dirty="0">
                <a:solidFill>
                  <a:prstClr val="white"/>
                </a:solidFill>
                <a:latin typeface="GangaMJ" pitchFamily="2" charset="0"/>
              </a:rPr>
              <a:t>)</a:t>
            </a:r>
            <a:r>
              <a:rPr lang="en-US" sz="2000" dirty="0">
                <a:solidFill>
                  <a:prstClr val="white"/>
                </a:solidFill>
                <a:latin typeface="GangaMJ" pitchFamily="2" charset="0"/>
              </a:rPr>
              <a:t>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 8g </a:t>
            </a:r>
            <a:r>
              <a:rPr lang="en-US" sz="2800" dirty="0">
                <a:solidFill>
                  <a:srgbClr val="EEECE1"/>
                </a:solidFill>
                <a:latin typeface="SumeshwariMJ" pitchFamily="2" charset="0"/>
                <a:cs typeface="SumeshwariMJ" pitchFamily="2" charset="0"/>
              </a:rPr>
              <a:t> </a:t>
            </a:r>
            <a:r>
              <a:rPr lang="en-US" sz="2800" dirty="0" err="1">
                <a:solidFill>
                  <a:srgbClr val="EEECE1"/>
                </a:solidFill>
                <a:latin typeface="SumeshwariMJ" pitchFamily="2" charset="0"/>
                <a:cs typeface="SumeshwariMJ" pitchFamily="2" charset="0"/>
              </a:rPr>
              <a:t>Aa¨vq</a:t>
            </a:r>
            <a:r>
              <a:rPr lang="en-US" sz="3200" dirty="0">
                <a:solidFill>
                  <a:srgbClr val="FF0000"/>
                </a:solidFill>
              </a:rPr>
              <a:t/>
            </a:r>
            <a:br>
              <a:rPr lang="en-US" sz="3200" dirty="0">
                <a:solidFill>
                  <a:srgbClr val="FF0000"/>
                </a:solidFill>
              </a:rPr>
            </a:br>
            <a:endParaRPr lang="en-US" sz="2400" dirty="0">
              <a:solidFill>
                <a:schemeClr val="bg2"/>
              </a:solidFill>
            </a:endParaRPr>
          </a:p>
        </p:txBody>
      </p:sp>
      <p:pic>
        <p:nvPicPr>
          <p:cNvPr id="7" name="Picture 6" descr="auto transform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3856" y="1"/>
            <a:ext cx="1281544" cy="990600"/>
          </a:xfrm>
          <a:prstGeom prst="rect">
            <a:avLst/>
          </a:prstGeom>
          <a:noFill/>
          <a:ln>
            <a:noFill/>
          </a:ln>
        </p:spPr>
      </p:pic>
    </p:spTree>
    <p:extLst>
      <p:ext uri="{BB962C8B-B14F-4D97-AF65-F5344CB8AC3E}">
        <p14:creationId xmlns:p14="http://schemas.microsoft.com/office/powerpoint/2010/main" val="2837112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8" name="Rectangle 7"/>
          <p:cNvSpPr/>
          <p:nvPr/>
        </p:nvSpPr>
        <p:spPr>
          <a:xfrm>
            <a:off x="76200" y="1066800"/>
            <a:ext cx="8717686" cy="6828536"/>
          </a:xfrm>
          <a:prstGeom prst="rect">
            <a:avLst/>
          </a:prstGeom>
        </p:spPr>
        <p:txBody>
          <a:bodyPr wrap="square">
            <a:spAutoFit/>
          </a:bodyPr>
          <a:lstStyle/>
          <a:p>
            <a:pPr lvl="0">
              <a:lnSpc>
                <a:spcPct val="115000"/>
              </a:lnSpc>
              <a:spcAft>
                <a:spcPts val="1000"/>
              </a:spcAft>
            </a:pPr>
            <a:r>
              <a:rPr lang="en-US" sz="2800" b="1" dirty="0" smtClean="0">
                <a:solidFill>
                  <a:prstClr val="black"/>
                </a:solidFill>
                <a:latin typeface="Agency FB" panose="020B0503020202020204" pitchFamily="34" charset="0"/>
                <a:ea typeface="Calibri"/>
                <a:cs typeface="Times New Roman"/>
              </a:rPr>
              <a:t>8.3 </a:t>
            </a:r>
            <a:r>
              <a:rPr lang="en-US" sz="2800" b="1" dirty="0">
                <a:solidFill>
                  <a:prstClr val="black"/>
                </a:solidFill>
                <a:latin typeface="Agency FB" panose="020B0503020202020204" pitchFamily="34" charset="0"/>
                <a:ea typeface="Calibri"/>
                <a:cs typeface="Times New Roman"/>
              </a:rPr>
              <a:t>Advantages and Disadvantage Auto-</a:t>
            </a:r>
            <a:r>
              <a:rPr lang="en-US" sz="2800" b="1" dirty="0" err="1">
                <a:solidFill>
                  <a:prstClr val="black"/>
                </a:solidFill>
                <a:latin typeface="Agency FB" panose="020B0503020202020204" pitchFamily="34" charset="0"/>
                <a:ea typeface="Calibri"/>
                <a:cs typeface="Times New Roman"/>
              </a:rPr>
              <a:t>Txr</a:t>
            </a:r>
            <a:r>
              <a:rPr lang="en-US" sz="3200" dirty="0">
                <a:solidFill>
                  <a:prstClr val="black"/>
                </a:solidFill>
                <a:ea typeface="Calibri"/>
                <a:cs typeface="Times New Roman"/>
              </a:rPr>
              <a:t>.</a:t>
            </a:r>
          </a:p>
          <a:p>
            <a:r>
              <a:rPr lang="en-US" sz="2400" b="1" u="sng" dirty="0" smtClean="0">
                <a:latin typeface="Algerian" panose="04020705040A02060702" pitchFamily="82" charset="0"/>
              </a:rPr>
              <a:t>Advantages </a:t>
            </a:r>
            <a:r>
              <a:rPr lang="en-US" sz="2400" b="1" u="sng" dirty="0">
                <a:latin typeface="Algerian" panose="04020705040A02060702" pitchFamily="82" charset="0"/>
              </a:rPr>
              <a:t>of using Auto Transformers</a:t>
            </a:r>
          </a:p>
          <a:p>
            <a:r>
              <a:rPr lang="en-US" sz="2400" dirty="0"/>
              <a:t>For transformation ratio = 2, the size of the </a:t>
            </a:r>
            <a:r>
              <a:rPr lang="en-US" sz="2400" b="1" dirty="0"/>
              <a:t>auto transformer</a:t>
            </a:r>
            <a:r>
              <a:rPr lang="en-US" sz="2400" dirty="0"/>
              <a:t> would be approximately 50% of the corresponding size of two winding transformer. For transformation ratio say 20 however the size would be 95 %. The saving in cost of the material is of course not in the same proportion. The saving of cost is appreciable when the ratio of transformer is low, that is lower than 2. Thus auto transformer is smaller in size and cheaper.</a:t>
            </a:r>
          </a:p>
          <a:p>
            <a:r>
              <a:rPr lang="en-US" sz="2400" dirty="0"/>
              <a:t>An auto transformer has higher efficiency than two winding transformer. This is because of less </a:t>
            </a:r>
            <a:r>
              <a:rPr lang="en-US" sz="2400" dirty="0" err="1"/>
              <a:t>ohmic</a:t>
            </a:r>
            <a:r>
              <a:rPr lang="en-US" sz="2400" dirty="0"/>
              <a:t> loss and core loss due to reduction of transformer material.</a:t>
            </a:r>
          </a:p>
          <a:p>
            <a:r>
              <a:rPr lang="en-US" sz="2400" dirty="0"/>
              <a:t>Auto transformer has better </a:t>
            </a:r>
            <a:r>
              <a:rPr lang="en-US" sz="2400" dirty="0">
                <a:hlinkClick r:id="rId2"/>
              </a:rPr>
              <a:t>voltage regulation</a:t>
            </a:r>
            <a:r>
              <a:rPr lang="en-US" sz="2400" dirty="0"/>
              <a:t> as </a:t>
            </a:r>
            <a:r>
              <a:rPr lang="en-US" sz="2400" dirty="0">
                <a:hlinkClick r:id="rId3"/>
              </a:rPr>
              <a:t>voltage drop</a:t>
            </a:r>
            <a:r>
              <a:rPr lang="en-US" sz="2400" dirty="0"/>
              <a:t> in </a:t>
            </a:r>
            <a:r>
              <a:rPr lang="en-US" sz="2400" dirty="0">
                <a:hlinkClick r:id="rId4" tooltip="Know about Resistance in detail."/>
              </a:rPr>
              <a:t>resistance</a:t>
            </a:r>
            <a:r>
              <a:rPr lang="en-US" sz="2400" dirty="0"/>
              <a:t> and reactance of the single winding is less.</a:t>
            </a:r>
          </a:p>
          <a:p>
            <a:pPr>
              <a:buClr>
                <a:srgbClr val="2DA2BF"/>
              </a:buClr>
              <a:buSzPct val="68000"/>
            </a:pPr>
            <a:endParaRPr lang="en-US" sz="3600" dirty="0">
              <a:solidFill>
                <a:prstClr val="black"/>
              </a:solidFill>
              <a:latin typeface="SumeshwariMJ" pitchFamily="2" charset="0"/>
              <a:cs typeface="SumeshwariMJ" pitchFamily="2" charset="0"/>
            </a:endParaRPr>
          </a:p>
          <a:p>
            <a:pPr>
              <a:buClr>
                <a:srgbClr val="2DA2BF"/>
              </a:buClr>
              <a:buSzPct val="68000"/>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1620570" y="152400"/>
            <a:ext cx="7173316" cy="584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200" dirty="0" smtClean="0">
                <a:solidFill>
                  <a:prstClr val="white"/>
                </a:solidFill>
                <a:latin typeface="GangaMJ" pitchFamily="2" charset="0"/>
              </a:rPr>
              <a:t/>
            </a:r>
            <a:br>
              <a:rPr lang="en-US" sz="2200" dirty="0" smtClean="0">
                <a:solidFill>
                  <a:prstClr val="white"/>
                </a:solidFill>
                <a:latin typeface="GangaMJ" pitchFamily="2" charset="0"/>
              </a:rPr>
            </a:br>
            <a:r>
              <a:rPr lang="bn-BD" sz="2200" dirty="0" smtClean="0">
                <a:solidFill>
                  <a:prstClr val="white"/>
                </a:solidFill>
                <a:latin typeface="GangaMJ" pitchFamily="2" charset="0"/>
              </a:rPr>
              <a:t>এসি </a:t>
            </a:r>
            <a:r>
              <a:rPr lang="bn-BD" sz="2200" dirty="0">
                <a:solidFill>
                  <a:prstClr val="white"/>
                </a:solidFill>
                <a:latin typeface="GangaMJ" pitchFamily="2" charset="0"/>
              </a:rPr>
              <a:t>মেসিন-১</a:t>
            </a:r>
            <a:r>
              <a:rPr lang="en-US" sz="2200" dirty="0">
                <a:solidFill>
                  <a:prstClr val="white"/>
                </a:solidFill>
                <a:latin typeface="GangaMJ" pitchFamily="2" charset="0"/>
              </a:rPr>
              <a:t> (</a:t>
            </a:r>
            <a:r>
              <a:rPr lang="bn-BD" sz="2200" dirty="0">
                <a:solidFill>
                  <a:prstClr val="white"/>
                </a:solidFill>
                <a:latin typeface="GangaMJ" pitchFamily="2" charset="0"/>
              </a:rPr>
              <a:t>বিষয় কোড-৬৬৭৬</a:t>
            </a:r>
            <a:r>
              <a:rPr lang="en-US" sz="2700" dirty="0">
                <a:solidFill>
                  <a:prstClr val="white"/>
                </a:solidFill>
                <a:latin typeface="GangaMJ" pitchFamily="2" charset="0"/>
              </a:rPr>
              <a:t>1</a:t>
            </a:r>
            <a:r>
              <a:rPr lang="en-US" sz="3100" dirty="0">
                <a:solidFill>
                  <a:prstClr val="white"/>
                </a:solidFill>
                <a:latin typeface="GangaMJ" pitchFamily="2" charset="0"/>
              </a:rPr>
              <a:t> </a:t>
            </a:r>
            <a:r>
              <a:rPr lang="en-US" sz="2700" dirty="0">
                <a:solidFill>
                  <a:prstClr val="white"/>
                </a:solidFill>
                <a:latin typeface="GangaMJ" pitchFamily="2" charset="0"/>
              </a:rPr>
              <a:t>)</a:t>
            </a:r>
            <a:r>
              <a:rPr lang="en-US" sz="2000" dirty="0">
                <a:solidFill>
                  <a:prstClr val="white"/>
                </a:solidFill>
                <a:latin typeface="GangaMJ" pitchFamily="2" charset="0"/>
              </a:rPr>
              <a:t>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 8g </a:t>
            </a:r>
            <a:r>
              <a:rPr lang="en-US" sz="2800" dirty="0">
                <a:solidFill>
                  <a:srgbClr val="EEECE1"/>
                </a:solidFill>
                <a:latin typeface="SumeshwariMJ" pitchFamily="2" charset="0"/>
                <a:cs typeface="SumeshwariMJ" pitchFamily="2" charset="0"/>
              </a:rPr>
              <a:t> </a:t>
            </a:r>
            <a:r>
              <a:rPr lang="en-US" sz="2800" dirty="0" err="1">
                <a:solidFill>
                  <a:srgbClr val="EEECE1"/>
                </a:solidFill>
                <a:latin typeface="SumeshwariMJ" pitchFamily="2" charset="0"/>
                <a:cs typeface="SumeshwariMJ" pitchFamily="2" charset="0"/>
              </a:rPr>
              <a:t>Aa¨vq</a:t>
            </a:r>
            <a:r>
              <a:rPr lang="en-US" sz="3200" dirty="0">
                <a:solidFill>
                  <a:srgbClr val="FF0000"/>
                </a:solidFill>
              </a:rPr>
              <a:t/>
            </a:r>
            <a:br>
              <a:rPr lang="en-US" sz="3200" dirty="0">
                <a:solidFill>
                  <a:srgbClr val="FF0000"/>
                </a:solidFill>
              </a:rPr>
            </a:br>
            <a:endParaRPr lang="en-US" sz="2400" dirty="0">
              <a:solidFill>
                <a:schemeClr val="bg2"/>
              </a:solidFill>
            </a:endParaRPr>
          </a:p>
        </p:txBody>
      </p:sp>
      <p:pic>
        <p:nvPicPr>
          <p:cNvPr id="7" name="Picture 6" descr="auto transformer">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3856" y="-28669"/>
            <a:ext cx="1586344" cy="1019269"/>
          </a:xfrm>
          <a:prstGeom prst="rect">
            <a:avLst/>
          </a:prstGeom>
          <a:noFill/>
          <a:ln>
            <a:noFill/>
          </a:ln>
        </p:spPr>
      </p:pic>
    </p:spTree>
    <p:extLst>
      <p:ext uri="{BB962C8B-B14F-4D97-AF65-F5344CB8AC3E}">
        <p14:creationId xmlns:p14="http://schemas.microsoft.com/office/powerpoint/2010/main" val="3672795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934200"/>
          </a:xfrm>
        </p:spPr>
        <p:txBody>
          <a:bodyPr>
            <a:normAutofit fontScale="70000" lnSpcReduction="20000"/>
          </a:bodyPr>
          <a:lstStyle/>
          <a:p>
            <a:r>
              <a:rPr lang="en-US" b="1" dirty="0"/>
              <a:t>Disadvantages of Using Auto Transformer</a:t>
            </a:r>
          </a:p>
          <a:p>
            <a:r>
              <a:rPr lang="en-US" dirty="0"/>
              <a:t>Because of </a:t>
            </a:r>
            <a:r>
              <a:rPr lang="en-US" dirty="0">
                <a:hlinkClick r:id="rId2"/>
              </a:rPr>
              <a:t>electrical conductivity</a:t>
            </a:r>
            <a:r>
              <a:rPr lang="en-US" dirty="0"/>
              <a:t> of the primary and secondary windings the lower voltage circuit is liable to be impressed upon by higher voltage. To avoid breakdown in the lower voltage circuit, it becomes necessary to design the low voltage circuit to withstand higher voltage.</a:t>
            </a:r>
          </a:p>
          <a:p>
            <a:r>
              <a:rPr lang="en-US" dirty="0"/>
              <a:t>The </a:t>
            </a:r>
            <a:r>
              <a:rPr lang="en-US" dirty="0">
                <a:hlinkClick r:id="rId3" tooltip="Leakage Flux in Transformer"/>
              </a:rPr>
              <a:t>leakage flux</a:t>
            </a:r>
            <a:r>
              <a:rPr lang="en-US" dirty="0"/>
              <a:t> between the primary and secondary windings is small and hence the impedance is low. This results into severer short circuit currents under fault conditions.</a:t>
            </a:r>
          </a:p>
          <a:p>
            <a:r>
              <a:rPr lang="en-US" dirty="0"/>
              <a:t>The connections on primary and secondary sides have necessarily needs to be same, except when using interconnected starring connections. This introduces complications due to changing primary and secondary phase angle particularly in the case of delta/delta connection.</a:t>
            </a:r>
          </a:p>
          <a:p>
            <a:r>
              <a:rPr lang="en-US" dirty="0"/>
              <a:t>Because of common neutral in a star/star connected auto transformer it is not possible to earth neutral of one side only. Both their sides should have their neutrality either earth or isolated.</a:t>
            </a:r>
          </a:p>
          <a:p>
            <a:r>
              <a:rPr lang="en-US" dirty="0"/>
              <a:t>It is more difficult to maintain the electromagnetic balance of the winding when voltage adjustment </a:t>
            </a:r>
            <a:r>
              <a:rPr lang="en-US" dirty="0" err="1"/>
              <a:t>tappings</a:t>
            </a:r>
            <a:r>
              <a:rPr lang="en-US" dirty="0"/>
              <a:t> are provided. It should be known that the provision of tapping on an auto transformer increases considerably the frame size of the </a:t>
            </a:r>
            <a:r>
              <a:rPr lang="en-US" dirty="0">
                <a:hlinkClick r:id="rId4"/>
              </a:rPr>
              <a:t>transformer</a:t>
            </a:r>
            <a:r>
              <a:rPr lang="en-US" dirty="0"/>
              <a:t>. If the range of tapping is very large, the advantages gained in initial cost is lost to a great event.</a:t>
            </a:r>
          </a:p>
          <a:p>
            <a:endParaRPr lang="en-US" dirty="0"/>
          </a:p>
        </p:txBody>
      </p:sp>
    </p:spTree>
    <p:extLst>
      <p:ext uri="{BB962C8B-B14F-4D97-AF65-F5344CB8AC3E}">
        <p14:creationId xmlns:p14="http://schemas.microsoft.com/office/powerpoint/2010/main" val="3811742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a:latin typeface="BrahmaputraMJ" pitchFamily="2" charset="0"/>
              </a:rPr>
              <a:t>অটো</a:t>
            </a:r>
            <a:r>
              <a:rPr lang="en-US" sz="3200" dirty="0">
                <a:latin typeface="BrahmaputraMJ" pitchFamily="2" charset="0"/>
              </a:rPr>
              <a:t> </a:t>
            </a:r>
            <a:r>
              <a:rPr lang="en-US" sz="3200" dirty="0" err="1">
                <a:latin typeface="BrahmaputraMJ" pitchFamily="2" charset="0"/>
              </a:rPr>
              <a:t>ট্রান্সফরমার</a:t>
            </a:r>
            <a:r>
              <a:rPr lang="en-US" sz="3200" dirty="0">
                <a:latin typeface="BrahmaputraMJ" pitchFamily="2" charset="0"/>
              </a:rPr>
              <a:t> </a:t>
            </a:r>
            <a:r>
              <a:rPr lang="en-US" sz="3200" dirty="0" err="1">
                <a:latin typeface="BrahmaputraMJ" pitchFamily="2" charset="0"/>
              </a:rPr>
              <a:t>নির্মাণ</a:t>
            </a:r>
            <a:r>
              <a:rPr lang="en-US" sz="3200" dirty="0">
                <a:latin typeface="BrahmaputraMJ" pitchFamily="2" charset="0"/>
              </a:rPr>
              <a:t/>
            </a:r>
            <a:br>
              <a:rPr lang="en-US" sz="3200" dirty="0">
                <a:latin typeface="BrahmaputraMJ" pitchFamily="2" charset="0"/>
              </a:rPr>
            </a:br>
            <a:endParaRPr lang="en-US" sz="3200" dirty="0">
              <a:latin typeface="BrahmaputraMJ" pitchFamily="2" charset="0"/>
            </a:endParaRPr>
          </a:p>
        </p:txBody>
      </p:sp>
      <p:pic>
        <p:nvPicPr>
          <p:cNvPr id="4" name="Content Placeholder 3" descr="construction of auto transformer">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9752" y="1600200"/>
            <a:ext cx="5924496" cy="4525963"/>
          </a:xfrm>
          <a:prstGeom prst="rect">
            <a:avLst/>
          </a:prstGeom>
          <a:noFill/>
          <a:ln>
            <a:noFill/>
          </a:ln>
        </p:spPr>
      </p:pic>
    </p:spTree>
    <p:extLst>
      <p:ext uri="{BB962C8B-B14F-4D97-AF65-F5344CB8AC3E}">
        <p14:creationId xmlns:p14="http://schemas.microsoft.com/office/powerpoint/2010/main" val="3862456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9" name="Title 8"/>
          <p:cNvSpPr>
            <a:spLocks noGrp="1"/>
          </p:cNvSpPr>
          <p:nvPr>
            <p:ph type="title"/>
          </p:nvPr>
        </p:nvSpPr>
        <p:spPr>
          <a:xfrm>
            <a:off x="1302328" y="76201"/>
            <a:ext cx="7384472"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200">
                <a:solidFill>
                  <a:prstClr val="white"/>
                </a:solidFill>
                <a:latin typeface="GangaMJ" pitchFamily="2" charset="0"/>
              </a:rPr>
              <a:t>এসি মেসিন-১</a:t>
            </a:r>
            <a:r>
              <a:rPr lang="en-US" sz="2200">
                <a:solidFill>
                  <a:prstClr val="white"/>
                </a:solidFill>
                <a:latin typeface="GangaMJ" pitchFamily="2" charset="0"/>
              </a:rPr>
              <a:t> (</a:t>
            </a:r>
            <a:r>
              <a:rPr lang="bn-BD" sz="2200">
                <a:solidFill>
                  <a:prstClr val="white"/>
                </a:solidFill>
                <a:latin typeface="GangaMJ" pitchFamily="2" charset="0"/>
              </a:rPr>
              <a:t>বিষয় কোড-৬৬৭৬</a:t>
            </a:r>
            <a:r>
              <a:rPr lang="en-US" sz="2700">
                <a:solidFill>
                  <a:prstClr val="white"/>
                </a:solidFill>
                <a:latin typeface="GangaMJ" pitchFamily="2" charset="0"/>
              </a:rPr>
              <a:t>1</a:t>
            </a:r>
            <a:r>
              <a:rPr lang="en-US" sz="3100">
                <a:solidFill>
                  <a:prstClr val="white"/>
                </a:solidFill>
                <a:latin typeface="GangaMJ" pitchFamily="2" charset="0"/>
              </a:rPr>
              <a:t> </a:t>
            </a:r>
            <a:r>
              <a:rPr lang="en-US" sz="2700">
                <a:solidFill>
                  <a:prstClr val="white"/>
                </a:solidFill>
                <a:latin typeface="GangaMJ" pitchFamily="2" charset="0"/>
              </a:rPr>
              <a:t>)</a:t>
            </a:r>
            <a:r>
              <a:rPr lang="en-US" sz="2000">
                <a:solidFill>
                  <a:prstClr val="white"/>
                </a:solidFill>
                <a:latin typeface="GangaMJ" pitchFamily="2" charset="0"/>
              </a:rPr>
              <a:t> </a:t>
            </a:r>
            <a:r>
              <a:rPr lang="en-US" sz="2800">
                <a:solidFill>
                  <a:prstClr val="white"/>
                </a:solidFill>
                <a:latin typeface="SumeshwariMJ" pitchFamily="2" charset="0"/>
                <a:cs typeface="SumeshwariMJ" pitchFamily="2" charset="0"/>
              </a:rPr>
              <a:t>UªvÝdigvi   : 8g </a:t>
            </a:r>
            <a:r>
              <a:rPr lang="en-US" sz="2800">
                <a:solidFill>
                  <a:srgbClr val="EEECE1"/>
                </a:solidFill>
                <a:latin typeface="SumeshwariMJ" pitchFamily="2" charset="0"/>
                <a:cs typeface="SumeshwariMJ" pitchFamily="2" charset="0"/>
              </a:rPr>
              <a:t> Aa¨vq</a:t>
            </a:r>
            <a:endParaRPr lang="en-US" sz="2400" dirty="0">
              <a:solidFill>
                <a:schemeClr val="bg2"/>
              </a:solidFill>
            </a:endParaRPr>
          </a:p>
        </p:txBody>
      </p:sp>
      <p:pic>
        <p:nvPicPr>
          <p:cNvPr id="2" name="Picture 1"/>
          <p:cNvPicPr>
            <a:picLocks noChangeAspect="1"/>
          </p:cNvPicPr>
          <p:nvPr/>
        </p:nvPicPr>
        <p:blipFill>
          <a:blip r:embed="rId2"/>
          <a:stretch>
            <a:fillRect/>
          </a:stretch>
        </p:blipFill>
        <p:spPr>
          <a:xfrm>
            <a:off x="13857" y="0"/>
            <a:ext cx="1205343" cy="990600"/>
          </a:xfrm>
          <a:prstGeom prst="rect">
            <a:avLst/>
          </a:prstGeom>
        </p:spPr>
      </p:pic>
      <p:sp>
        <p:nvSpPr>
          <p:cNvPr id="3" name="Rectangle 2"/>
          <p:cNvSpPr/>
          <p:nvPr/>
        </p:nvSpPr>
        <p:spPr>
          <a:xfrm>
            <a:off x="13856" y="1272512"/>
            <a:ext cx="9130144" cy="1225400"/>
          </a:xfrm>
          <a:prstGeom prst="rect">
            <a:avLst/>
          </a:prstGeom>
        </p:spPr>
        <p:txBody>
          <a:bodyPr wrap="square">
            <a:spAutoFit/>
          </a:bodyPr>
          <a:lstStyle/>
          <a:p>
            <a:pPr lvl="0" indent="-342900">
              <a:lnSpc>
                <a:spcPct val="115000"/>
              </a:lnSpc>
              <a:spcAft>
                <a:spcPts val="1000"/>
              </a:spcAft>
              <a:buFont typeface="Arial" pitchFamily="34" charset="0"/>
              <a:buChar char="•"/>
            </a:pPr>
            <a:r>
              <a:rPr lang="en-US" sz="2800" b="1" dirty="0">
                <a:solidFill>
                  <a:srgbClr val="0070C0"/>
                </a:solidFill>
                <a:latin typeface="Agency FB" panose="020B0503020202020204" pitchFamily="34" charset="0"/>
                <a:ea typeface="Calibri"/>
                <a:cs typeface="Times New Roman"/>
              </a:rPr>
              <a:t>8.4 Convert a Two-Winding </a:t>
            </a:r>
            <a:r>
              <a:rPr lang="en-US" sz="2800" b="1" dirty="0" err="1">
                <a:solidFill>
                  <a:srgbClr val="0070C0"/>
                </a:solidFill>
                <a:latin typeface="Agency FB" panose="020B0503020202020204" pitchFamily="34" charset="0"/>
                <a:ea typeface="Calibri"/>
                <a:cs typeface="Times New Roman"/>
              </a:rPr>
              <a:t>Convensional</a:t>
            </a:r>
            <a:r>
              <a:rPr lang="en-US" sz="2800" b="1" dirty="0">
                <a:solidFill>
                  <a:srgbClr val="0070C0"/>
                </a:solidFill>
                <a:latin typeface="Agency FB" panose="020B0503020202020204" pitchFamily="34" charset="0"/>
                <a:ea typeface="Calibri"/>
                <a:cs typeface="Times New Roman"/>
              </a:rPr>
              <a:t>  </a:t>
            </a:r>
            <a:r>
              <a:rPr lang="en-US" sz="2800" b="1" dirty="0" err="1">
                <a:solidFill>
                  <a:srgbClr val="0070C0"/>
                </a:solidFill>
                <a:latin typeface="Agency FB" panose="020B0503020202020204" pitchFamily="34" charset="0"/>
                <a:ea typeface="Calibri"/>
                <a:cs typeface="Times New Roman"/>
              </a:rPr>
              <a:t>Txr</a:t>
            </a:r>
            <a:r>
              <a:rPr lang="en-US" sz="2800" b="1" dirty="0">
                <a:solidFill>
                  <a:srgbClr val="0070C0"/>
                </a:solidFill>
                <a:latin typeface="Agency FB" panose="020B0503020202020204" pitchFamily="34" charset="0"/>
                <a:ea typeface="Calibri"/>
                <a:cs typeface="Times New Roman"/>
              </a:rPr>
              <a:t>.    To  Auto-</a:t>
            </a:r>
            <a:r>
              <a:rPr lang="en-US" sz="2800" b="1" dirty="0" err="1">
                <a:solidFill>
                  <a:srgbClr val="0070C0"/>
                </a:solidFill>
                <a:latin typeface="Agency FB" panose="020B0503020202020204" pitchFamily="34" charset="0"/>
                <a:ea typeface="Calibri"/>
                <a:cs typeface="Times New Roman"/>
              </a:rPr>
              <a:t>Txr</a:t>
            </a:r>
            <a:r>
              <a:rPr lang="en-US" sz="2800" b="1" dirty="0" smtClean="0">
                <a:solidFill>
                  <a:srgbClr val="0070C0"/>
                </a:solidFill>
                <a:latin typeface="Agency FB" panose="020B0503020202020204" pitchFamily="34" charset="0"/>
                <a:ea typeface="Calibri"/>
                <a:cs typeface="Times New Roman"/>
              </a:rPr>
              <a:t>.</a:t>
            </a:r>
          </a:p>
          <a:p>
            <a:pPr lvl="0" indent="-342900">
              <a:lnSpc>
                <a:spcPct val="115000"/>
              </a:lnSpc>
              <a:spcAft>
                <a:spcPts val="1000"/>
              </a:spcAft>
              <a:buFont typeface="Arial" pitchFamily="34" charset="0"/>
              <a:buChar char="•"/>
            </a:pPr>
            <a:r>
              <a:rPr lang="en-US" sz="3200" b="1" dirty="0" smtClean="0">
                <a:solidFill>
                  <a:srgbClr val="0070C0"/>
                </a:solidFill>
                <a:latin typeface="Agency FB" panose="020B0503020202020204" pitchFamily="34" charset="0"/>
                <a:ea typeface="Calibri"/>
                <a:cs typeface="Times New Roman"/>
              </a:rPr>
              <a:t> </a:t>
            </a:r>
            <a:endParaRPr lang="en-US" sz="3200" b="1" dirty="0">
              <a:solidFill>
                <a:srgbClr val="0070C0"/>
              </a:solidFill>
              <a:latin typeface="Agency FB" panose="020B0503020202020204" pitchFamily="34" charset="0"/>
              <a:ea typeface="Calibri"/>
              <a:cs typeface="Times New Roman"/>
            </a:endParaRPr>
          </a:p>
        </p:txBody>
      </p:sp>
    </p:spTree>
    <p:extLst>
      <p:ext uri="{BB962C8B-B14F-4D97-AF65-F5344CB8AC3E}">
        <p14:creationId xmlns:p14="http://schemas.microsoft.com/office/powerpoint/2010/main" val="4081562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9" name="Title 8"/>
          <p:cNvSpPr>
            <a:spLocks noGrp="1"/>
          </p:cNvSpPr>
          <p:nvPr>
            <p:ph type="title"/>
          </p:nvPr>
        </p:nvSpPr>
        <p:spPr>
          <a:xfrm>
            <a:off x="1302328" y="152399"/>
            <a:ext cx="7384472" cy="381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200">
                <a:solidFill>
                  <a:prstClr val="white"/>
                </a:solidFill>
                <a:latin typeface="GangaMJ" pitchFamily="2" charset="0"/>
              </a:rPr>
              <a:t>এসি মেসিন-১</a:t>
            </a:r>
            <a:r>
              <a:rPr lang="en-US" sz="2200">
                <a:solidFill>
                  <a:prstClr val="white"/>
                </a:solidFill>
                <a:latin typeface="GangaMJ" pitchFamily="2" charset="0"/>
              </a:rPr>
              <a:t> (</a:t>
            </a:r>
            <a:r>
              <a:rPr lang="bn-BD" sz="2200">
                <a:solidFill>
                  <a:prstClr val="white"/>
                </a:solidFill>
                <a:latin typeface="GangaMJ" pitchFamily="2" charset="0"/>
              </a:rPr>
              <a:t>বিষয় কোড-৬৬৭৬</a:t>
            </a:r>
            <a:r>
              <a:rPr lang="en-US" sz="2700">
                <a:solidFill>
                  <a:prstClr val="white"/>
                </a:solidFill>
                <a:latin typeface="GangaMJ" pitchFamily="2" charset="0"/>
              </a:rPr>
              <a:t>1</a:t>
            </a:r>
            <a:r>
              <a:rPr lang="en-US" sz="3100">
                <a:solidFill>
                  <a:prstClr val="white"/>
                </a:solidFill>
                <a:latin typeface="GangaMJ" pitchFamily="2" charset="0"/>
              </a:rPr>
              <a:t> </a:t>
            </a:r>
            <a:r>
              <a:rPr lang="en-US" sz="2700">
                <a:solidFill>
                  <a:prstClr val="white"/>
                </a:solidFill>
                <a:latin typeface="GangaMJ" pitchFamily="2" charset="0"/>
              </a:rPr>
              <a:t>)</a:t>
            </a:r>
            <a:r>
              <a:rPr lang="en-US" sz="2000">
                <a:solidFill>
                  <a:prstClr val="white"/>
                </a:solidFill>
                <a:latin typeface="GangaMJ" pitchFamily="2" charset="0"/>
              </a:rPr>
              <a:t> </a:t>
            </a:r>
            <a:r>
              <a:rPr lang="en-US" sz="2800">
                <a:solidFill>
                  <a:prstClr val="white"/>
                </a:solidFill>
                <a:latin typeface="SumeshwariMJ" pitchFamily="2" charset="0"/>
                <a:cs typeface="SumeshwariMJ" pitchFamily="2" charset="0"/>
              </a:rPr>
              <a:t>UªvÝdigvi   : 8g </a:t>
            </a:r>
            <a:r>
              <a:rPr lang="en-US" sz="2800">
                <a:solidFill>
                  <a:srgbClr val="EEECE1"/>
                </a:solidFill>
                <a:latin typeface="SumeshwariMJ" pitchFamily="2" charset="0"/>
                <a:cs typeface="SumeshwariMJ" pitchFamily="2" charset="0"/>
              </a:rPr>
              <a:t> Aa¨vq</a:t>
            </a:r>
            <a:endParaRPr lang="en-US" sz="2400" dirty="0">
              <a:solidFill>
                <a:schemeClr val="bg2"/>
              </a:solidFill>
            </a:endParaRPr>
          </a:p>
        </p:txBody>
      </p:sp>
      <p:pic>
        <p:nvPicPr>
          <p:cNvPr id="2" name="Picture 1"/>
          <p:cNvPicPr>
            <a:picLocks noChangeAspect="1"/>
          </p:cNvPicPr>
          <p:nvPr/>
        </p:nvPicPr>
        <p:blipFill>
          <a:blip r:embed="rId2"/>
          <a:stretch>
            <a:fillRect/>
          </a:stretch>
        </p:blipFill>
        <p:spPr>
          <a:xfrm>
            <a:off x="13857" y="0"/>
            <a:ext cx="1205343" cy="990600"/>
          </a:xfrm>
          <a:prstGeom prst="rect">
            <a:avLst/>
          </a:prstGeom>
        </p:spPr>
      </p:pic>
      <p:sp>
        <p:nvSpPr>
          <p:cNvPr id="3" name="Rectangle 2"/>
          <p:cNvSpPr/>
          <p:nvPr/>
        </p:nvSpPr>
        <p:spPr>
          <a:xfrm>
            <a:off x="13856" y="990600"/>
            <a:ext cx="8672944" cy="658642"/>
          </a:xfrm>
          <a:prstGeom prst="rect">
            <a:avLst/>
          </a:prstGeom>
        </p:spPr>
        <p:txBody>
          <a:bodyPr wrap="square">
            <a:spAutoFit/>
          </a:bodyPr>
          <a:lstStyle/>
          <a:p>
            <a:pPr indent="-342900">
              <a:lnSpc>
                <a:spcPct val="115000"/>
              </a:lnSpc>
              <a:spcAft>
                <a:spcPts val="1000"/>
              </a:spcAft>
              <a:buFont typeface="Arial" pitchFamily="34" charset="0"/>
              <a:buChar char="•"/>
            </a:pPr>
            <a:r>
              <a:rPr lang="en-US" sz="3200" b="1" dirty="0" smtClean="0">
                <a:solidFill>
                  <a:srgbClr val="002060"/>
                </a:solidFill>
                <a:latin typeface="Agency FB" panose="020B0503020202020204" pitchFamily="34" charset="0"/>
                <a:ea typeface="Calibri"/>
                <a:cs typeface="Times New Roman"/>
              </a:rPr>
              <a:t>8.5  </a:t>
            </a:r>
            <a:r>
              <a:rPr lang="en-US" sz="3200" b="1" dirty="0">
                <a:solidFill>
                  <a:srgbClr val="002060"/>
                </a:solidFill>
                <a:latin typeface="Agency FB" panose="020B0503020202020204" pitchFamily="34" charset="0"/>
                <a:ea typeface="Calibri"/>
                <a:cs typeface="Times New Roman"/>
              </a:rPr>
              <a:t>Uses of Auto-Transformer </a:t>
            </a:r>
            <a:r>
              <a:rPr lang="en-US" sz="3200" b="1" dirty="0" smtClean="0">
                <a:solidFill>
                  <a:srgbClr val="002060"/>
                </a:solidFill>
                <a:latin typeface="Agency FB" panose="020B0503020202020204" pitchFamily="34" charset="0"/>
                <a:ea typeface="Calibri"/>
                <a:cs typeface="Times New Roman"/>
              </a:rPr>
              <a:t>:</a:t>
            </a:r>
            <a:endParaRPr lang="en-US" sz="3200" b="1" dirty="0">
              <a:solidFill>
                <a:srgbClr val="002060"/>
              </a:solidFill>
              <a:latin typeface="Agency FB" panose="020B0503020202020204" pitchFamily="34" charset="0"/>
              <a:ea typeface="Calibri"/>
              <a:cs typeface="Times New Roman"/>
            </a:endParaRPr>
          </a:p>
        </p:txBody>
      </p:sp>
      <p:sp>
        <p:nvSpPr>
          <p:cNvPr id="4" name="Rectangle 3"/>
          <p:cNvSpPr/>
          <p:nvPr/>
        </p:nvSpPr>
        <p:spPr>
          <a:xfrm>
            <a:off x="381000" y="1649243"/>
            <a:ext cx="8534400" cy="3046988"/>
          </a:xfrm>
          <a:prstGeom prst="rect">
            <a:avLst/>
          </a:prstGeom>
        </p:spPr>
        <p:txBody>
          <a:bodyPr wrap="square">
            <a:spAutoFit/>
          </a:bodyPr>
          <a:lstStyle/>
          <a:p>
            <a:r>
              <a:rPr lang="en-US" sz="2400" b="1" dirty="0">
                <a:solidFill>
                  <a:prstClr val="black"/>
                </a:solidFill>
                <a:latin typeface="Algerian" panose="04020705040A02060702" pitchFamily="82" charset="0"/>
              </a:rPr>
              <a:t>Applications of Auto </a:t>
            </a:r>
            <a:r>
              <a:rPr lang="en-US" sz="2400" b="1" dirty="0" smtClean="0">
                <a:solidFill>
                  <a:prstClr val="black"/>
                </a:solidFill>
                <a:latin typeface="Algerian" panose="04020705040A02060702" pitchFamily="82" charset="0"/>
              </a:rPr>
              <a:t>Transformers</a:t>
            </a:r>
          </a:p>
          <a:p>
            <a:endParaRPr lang="en-US" sz="2400" b="1" dirty="0">
              <a:solidFill>
                <a:prstClr val="black"/>
              </a:solidFill>
              <a:latin typeface="Algerian" panose="04020705040A02060702" pitchFamily="82" charset="0"/>
            </a:endParaRPr>
          </a:p>
          <a:p>
            <a:pPr>
              <a:buFont typeface="+mj-lt"/>
              <a:buAutoNum type="arabicPeriod"/>
            </a:pPr>
            <a:r>
              <a:rPr lang="en-US" sz="2400" dirty="0">
                <a:solidFill>
                  <a:prstClr val="black"/>
                </a:solidFill>
                <a:latin typeface="Palatino Linotype" panose="02040502050505030304" pitchFamily="18" charset="0"/>
              </a:rPr>
              <a:t>Compensating </a:t>
            </a:r>
            <a:r>
              <a:rPr lang="en-US" sz="2400" dirty="0">
                <a:solidFill>
                  <a:srgbClr val="000000"/>
                </a:solidFill>
                <a:latin typeface="Palatino Linotype" panose="02040502050505030304" pitchFamily="18" charset="0"/>
                <a:hlinkClick r:id="rId3"/>
              </a:rPr>
              <a:t>voltage drops</a:t>
            </a:r>
            <a:r>
              <a:rPr lang="en-US" sz="2400" dirty="0">
                <a:solidFill>
                  <a:prstClr val="black"/>
                </a:solidFill>
                <a:latin typeface="Palatino Linotype" panose="02040502050505030304" pitchFamily="18" charset="0"/>
              </a:rPr>
              <a:t> by boosting supply voltage in distribution systems.</a:t>
            </a:r>
          </a:p>
          <a:p>
            <a:pPr>
              <a:buFont typeface="+mj-lt"/>
              <a:buAutoNum type="arabicPeriod"/>
            </a:pPr>
            <a:r>
              <a:rPr lang="en-US" sz="2400" dirty="0">
                <a:solidFill>
                  <a:prstClr val="black"/>
                </a:solidFill>
                <a:latin typeface="Palatino Linotype" panose="02040502050505030304" pitchFamily="18" charset="0"/>
              </a:rPr>
              <a:t>Auto transformers with a number of tapping are used for starting induction and synchronous motors.</a:t>
            </a:r>
          </a:p>
          <a:p>
            <a:pPr>
              <a:buFont typeface="+mj-lt"/>
              <a:buAutoNum type="arabicPeriod"/>
            </a:pPr>
            <a:r>
              <a:rPr lang="en-US" sz="2400" b="1" dirty="0">
                <a:solidFill>
                  <a:prstClr val="black"/>
                </a:solidFill>
                <a:latin typeface="Palatino Linotype" panose="02040502050505030304" pitchFamily="18" charset="0"/>
              </a:rPr>
              <a:t>Auto transformer</a:t>
            </a:r>
            <a:r>
              <a:rPr lang="en-US" sz="2400" dirty="0">
                <a:solidFill>
                  <a:prstClr val="black"/>
                </a:solidFill>
                <a:latin typeface="Palatino Linotype" panose="02040502050505030304" pitchFamily="18" charset="0"/>
              </a:rPr>
              <a:t> is used as </a:t>
            </a:r>
            <a:r>
              <a:rPr lang="en-US" sz="2400" dirty="0" err="1">
                <a:solidFill>
                  <a:prstClr val="black"/>
                </a:solidFill>
                <a:latin typeface="Palatino Linotype" panose="02040502050505030304" pitchFamily="18" charset="0"/>
              </a:rPr>
              <a:t>variac</a:t>
            </a:r>
            <a:r>
              <a:rPr lang="en-US" sz="2400" dirty="0">
                <a:solidFill>
                  <a:prstClr val="black"/>
                </a:solidFill>
                <a:latin typeface="Palatino Linotype" panose="02040502050505030304" pitchFamily="18" charset="0"/>
              </a:rPr>
              <a:t> in laboratory or where continuous variable over broad ranges are required.</a:t>
            </a:r>
          </a:p>
        </p:txBody>
      </p:sp>
    </p:spTree>
    <p:extLst>
      <p:ext uri="{BB962C8B-B14F-4D97-AF65-F5344CB8AC3E}">
        <p14:creationId xmlns:p14="http://schemas.microsoft.com/office/powerpoint/2010/main" val="2540527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9" name="Title 8"/>
          <p:cNvSpPr>
            <a:spLocks noGrp="1"/>
          </p:cNvSpPr>
          <p:nvPr>
            <p:ph type="title"/>
          </p:nvPr>
        </p:nvSpPr>
        <p:spPr>
          <a:xfrm>
            <a:off x="1676400" y="222565"/>
            <a:ext cx="7329056" cy="463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200">
                <a:solidFill>
                  <a:prstClr val="white"/>
                </a:solidFill>
                <a:latin typeface="GangaMJ" pitchFamily="2" charset="0"/>
              </a:rPr>
              <a:t>এসি মেসিন-১</a:t>
            </a:r>
            <a:r>
              <a:rPr lang="en-US" sz="2200">
                <a:solidFill>
                  <a:prstClr val="white"/>
                </a:solidFill>
                <a:latin typeface="GangaMJ" pitchFamily="2" charset="0"/>
              </a:rPr>
              <a:t> (</a:t>
            </a:r>
            <a:r>
              <a:rPr lang="bn-BD" sz="2200">
                <a:solidFill>
                  <a:prstClr val="white"/>
                </a:solidFill>
                <a:latin typeface="GangaMJ" pitchFamily="2" charset="0"/>
              </a:rPr>
              <a:t>বিষয় কোড-৬৬৭৬</a:t>
            </a:r>
            <a:r>
              <a:rPr lang="en-US" sz="2700">
                <a:solidFill>
                  <a:prstClr val="white"/>
                </a:solidFill>
                <a:latin typeface="GangaMJ" pitchFamily="2" charset="0"/>
              </a:rPr>
              <a:t>1</a:t>
            </a:r>
            <a:r>
              <a:rPr lang="en-US" sz="3100">
                <a:solidFill>
                  <a:prstClr val="white"/>
                </a:solidFill>
                <a:latin typeface="GangaMJ" pitchFamily="2" charset="0"/>
              </a:rPr>
              <a:t> </a:t>
            </a:r>
            <a:r>
              <a:rPr lang="en-US" sz="2700">
                <a:solidFill>
                  <a:prstClr val="white"/>
                </a:solidFill>
                <a:latin typeface="GangaMJ" pitchFamily="2" charset="0"/>
              </a:rPr>
              <a:t>)</a:t>
            </a:r>
            <a:r>
              <a:rPr lang="en-US" sz="2000">
                <a:solidFill>
                  <a:prstClr val="white"/>
                </a:solidFill>
                <a:latin typeface="GangaMJ" pitchFamily="2" charset="0"/>
              </a:rPr>
              <a:t> </a:t>
            </a:r>
            <a:r>
              <a:rPr lang="en-US" sz="2800">
                <a:solidFill>
                  <a:prstClr val="white"/>
                </a:solidFill>
                <a:latin typeface="SumeshwariMJ" pitchFamily="2" charset="0"/>
                <a:cs typeface="SumeshwariMJ" pitchFamily="2" charset="0"/>
              </a:rPr>
              <a:t>UªvÝdigvi   : 8g </a:t>
            </a:r>
            <a:r>
              <a:rPr lang="en-US" sz="2800">
                <a:solidFill>
                  <a:srgbClr val="EEECE1"/>
                </a:solidFill>
                <a:latin typeface="SumeshwariMJ" pitchFamily="2" charset="0"/>
                <a:cs typeface="SumeshwariMJ" pitchFamily="2" charset="0"/>
              </a:rPr>
              <a:t> Aa¨vq</a:t>
            </a:r>
            <a:endParaRPr lang="en-US" sz="2400" dirty="0">
              <a:solidFill>
                <a:schemeClr val="bg2"/>
              </a:solidFill>
            </a:endParaRPr>
          </a:p>
        </p:txBody>
      </p:sp>
      <p:pic>
        <p:nvPicPr>
          <p:cNvPr id="7" name="Picture 6" descr="http://2.bp.blogspot.com/-e8PsceUoW2k/U1NvL2EhhfI/AAAAAAAAAxs/jyWElVAQQc0/s1600/auto+transformer.png"/>
          <p:cNvPicPr/>
          <p:nvPr/>
        </p:nvPicPr>
        <p:blipFill>
          <a:blip r:embed="rId2">
            <a:extLst>
              <a:ext uri="{28A0092B-C50C-407E-A947-70E740481C1C}">
                <a14:useLocalDpi xmlns:a14="http://schemas.microsoft.com/office/drawing/2010/main" val="0"/>
              </a:ext>
            </a:extLst>
          </a:blip>
          <a:srcRect/>
          <a:stretch>
            <a:fillRect/>
          </a:stretch>
        </p:blipFill>
        <p:spPr bwMode="auto">
          <a:xfrm>
            <a:off x="13857" y="1"/>
            <a:ext cx="1357743" cy="1142999"/>
          </a:xfrm>
          <a:prstGeom prst="rect">
            <a:avLst/>
          </a:prstGeom>
          <a:noFill/>
          <a:ln>
            <a:noFill/>
          </a:ln>
        </p:spPr>
      </p:pic>
      <p:sp>
        <p:nvSpPr>
          <p:cNvPr id="2" name="Rectangle 1"/>
          <p:cNvSpPr/>
          <p:nvPr/>
        </p:nvSpPr>
        <p:spPr>
          <a:xfrm>
            <a:off x="13856" y="1272512"/>
            <a:ext cx="8368144" cy="537968"/>
          </a:xfrm>
          <a:prstGeom prst="rect">
            <a:avLst/>
          </a:prstGeom>
        </p:spPr>
        <p:txBody>
          <a:bodyPr wrap="square">
            <a:spAutoFit/>
          </a:bodyPr>
          <a:lstStyle/>
          <a:p>
            <a:pPr indent="-342900">
              <a:lnSpc>
                <a:spcPct val="115000"/>
              </a:lnSpc>
              <a:spcAft>
                <a:spcPts val="1000"/>
              </a:spcAft>
              <a:buFont typeface="Arial" pitchFamily="34" charset="0"/>
              <a:buChar char="•"/>
            </a:pPr>
            <a:r>
              <a:rPr lang="en-US" sz="2800" b="1" dirty="0" smtClean="0">
                <a:solidFill>
                  <a:srgbClr val="002060"/>
                </a:solidFill>
                <a:latin typeface="Agency FB" panose="020B0503020202020204" pitchFamily="34" charset="0"/>
                <a:ea typeface="Calibri"/>
                <a:cs typeface="Times New Roman"/>
              </a:rPr>
              <a:t>8.6  </a:t>
            </a:r>
            <a:r>
              <a:rPr lang="en-US" sz="2800" b="1" dirty="0">
                <a:solidFill>
                  <a:srgbClr val="002060"/>
                </a:solidFill>
                <a:latin typeface="Agency FB" panose="020B0503020202020204" pitchFamily="34" charset="0"/>
                <a:ea typeface="Calibri"/>
                <a:cs typeface="Times New Roman"/>
              </a:rPr>
              <a:t>Solve of Problems Auto-Transformer :</a:t>
            </a:r>
          </a:p>
        </p:txBody>
      </p:sp>
    </p:spTree>
    <p:extLst>
      <p:ext uri="{BB962C8B-B14F-4D97-AF65-F5344CB8AC3E}">
        <p14:creationId xmlns:p14="http://schemas.microsoft.com/office/powerpoint/2010/main" val="1460628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BFCDDACE-B508-4C35-9071-CB5C9158B6B2}" type="slidenum">
              <a:rPr lang="ko-KR" altLang="en-US" sz="1400">
                <a:solidFill>
                  <a:srgbClr val="000000"/>
                </a:solidFill>
                <a:latin typeface="-윤고딕120" pitchFamily="2" charset="-127"/>
                <a:ea typeface="-윤고딕120" pitchFamily="2" charset="-127"/>
              </a:rPr>
              <a:pPr eaLnBrk="1" hangingPunct="1"/>
              <a:t>17</a:t>
            </a:fld>
            <a:endParaRPr lang="en-US" altLang="ko-KR" sz="1400">
              <a:solidFill>
                <a:srgbClr val="000000"/>
              </a:solidFill>
              <a:latin typeface="-윤고딕120" pitchFamily="2" charset="-127"/>
              <a:ea typeface="-윤고딕120" pitchFamily="2" charset="-127"/>
            </a:endParaRPr>
          </a:p>
        </p:txBody>
      </p:sp>
      <p:sp>
        <p:nvSpPr>
          <p:cNvPr id="16387" name="Rectangle 2"/>
          <p:cNvSpPr>
            <a:spLocks noGrp="1" noChangeArrowheads="1"/>
          </p:cNvSpPr>
          <p:nvPr>
            <p:ph type="title"/>
          </p:nvPr>
        </p:nvSpPr>
        <p:spPr/>
        <p:txBody>
          <a:bodyPr/>
          <a:lstStyle/>
          <a:p>
            <a:pPr eaLnBrk="1" hangingPunct="1"/>
            <a:r>
              <a:rPr lang="en-US" altLang="zh-CN" smtClean="0"/>
              <a:t>Auto transformers</a:t>
            </a:r>
          </a:p>
        </p:txBody>
      </p:sp>
      <p:pic>
        <p:nvPicPr>
          <p:cNvPr id="16388"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5288" y="2133600"/>
            <a:ext cx="8274050" cy="2974975"/>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305688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C585BD19-F161-4279-92B3-7004A119DE28}" type="slidenum">
              <a:rPr lang="ko-KR" altLang="en-US" sz="1400">
                <a:solidFill>
                  <a:srgbClr val="000000"/>
                </a:solidFill>
                <a:latin typeface="-윤고딕120" pitchFamily="2" charset="-127"/>
                <a:ea typeface="-윤고딕120" pitchFamily="2" charset="-127"/>
              </a:rPr>
              <a:pPr eaLnBrk="1" hangingPunct="1"/>
              <a:t>18</a:t>
            </a:fld>
            <a:endParaRPr lang="en-US" altLang="ko-KR" sz="1400">
              <a:solidFill>
                <a:srgbClr val="000000"/>
              </a:solidFill>
              <a:latin typeface="-윤고딕120" pitchFamily="2" charset="-127"/>
              <a:ea typeface="-윤고딕120" pitchFamily="2" charset="-127"/>
            </a:endParaRPr>
          </a:p>
        </p:txBody>
      </p:sp>
      <p:sp>
        <p:nvSpPr>
          <p:cNvPr id="17411" name="Rectangle 2"/>
          <p:cNvSpPr>
            <a:spLocks noGrp="1" noChangeArrowheads="1"/>
          </p:cNvSpPr>
          <p:nvPr>
            <p:ph type="title"/>
          </p:nvPr>
        </p:nvSpPr>
        <p:spPr/>
        <p:txBody>
          <a:bodyPr/>
          <a:lstStyle/>
          <a:p>
            <a:pPr eaLnBrk="1" hangingPunct="1"/>
            <a:r>
              <a:rPr lang="en-US" altLang="zh-CN" sz="4400" dirty="0" smtClean="0"/>
              <a:t>Auto transformers (continue)</a:t>
            </a:r>
          </a:p>
        </p:txBody>
      </p:sp>
      <p:sp>
        <p:nvSpPr>
          <p:cNvPr id="17412" name="Rectangle 3"/>
          <p:cNvSpPr>
            <a:spLocks noGrp="1" noChangeArrowheads="1"/>
          </p:cNvSpPr>
          <p:nvPr>
            <p:ph type="body" idx="1"/>
          </p:nvPr>
        </p:nvSpPr>
        <p:spPr/>
        <p:txBody>
          <a:bodyPr/>
          <a:lstStyle/>
          <a:p>
            <a:pPr eaLnBrk="1" hangingPunct="1"/>
            <a:r>
              <a:rPr lang="en-US" altLang="zh-CN" dirty="0" smtClean="0"/>
              <a:t> Auto transformers are a </a:t>
            </a:r>
            <a:r>
              <a:rPr lang="en-US" altLang="zh-CN" dirty="0" smtClean="0">
                <a:solidFill>
                  <a:srgbClr val="FF0000"/>
                </a:solidFill>
              </a:rPr>
              <a:t>special type</a:t>
            </a:r>
            <a:r>
              <a:rPr lang="en-US" altLang="zh-CN" dirty="0" smtClean="0"/>
              <a:t>, since they </a:t>
            </a:r>
            <a:r>
              <a:rPr lang="en-US" altLang="zh-CN" dirty="0" smtClean="0">
                <a:solidFill>
                  <a:srgbClr val="FF0000"/>
                </a:solidFill>
              </a:rPr>
              <a:t>have no electrical isolation</a:t>
            </a:r>
            <a:r>
              <a:rPr lang="en-US" altLang="zh-CN" dirty="0" smtClean="0"/>
              <a:t> between the primary and secondary windings. A single continuous winding is wound on a laminated iron core, where part of the winding is used as the primary, whilst the other part is used as the secondary, as shown below. </a:t>
            </a:r>
          </a:p>
        </p:txBody>
      </p:sp>
    </p:spTree>
    <p:extLst>
      <p:ext uri="{BB962C8B-B14F-4D97-AF65-F5344CB8AC3E}">
        <p14:creationId xmlns:p14="http://schemas.microsoft.com/office/powerpoint/2010/main" val="21904240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7E2360AC-030C-4E77-9955-E0B922BBDC60}" type="slidenum">
              <a:rPr lang="ko-KR" altLang="en-US" sz="1400">
                <a:solidFill>
                  <a:srgbClr val="000000"/>
                </a:solidFill>
                <a:latin typeface="-윤고딕120" pitchFamily="2" charset="-127"/>
                <a:ea typeface="-윤고딕120" pitchFamily="2" charset="-127"/>
              </a:rPr>
              <a:pPr eaLnBrk="1" hangingPunct="1"/>
              <a:t>19</a:t>
            </a:fld>
            <a:endParaRPr lang="en-US" altLang="ko-KR" sz="1400">
              <a:solidFill>
                <a:srgbClr val="000000"/>
              </a:solidFill>
              <a:latin typeface="-윤고딕120" pitchFamily="2" charset="-127"/>
              <a:ea typeface="-윤고딕120" pitchFamily="2" charset="-127"/>
            </a:endParaRPr>
          </a:p>
        </p:txBody>
      </p:sp>
      <p:sp>
        <p:nvSpPr>
          <p:cNvPr id="18435" name="Rectangle 2"/>
          <p:cNvSpPr>
            <a:spLocks noGrp="1" noChangeArrowheads="1"/>
          </p:cNvSpPr>
          <p:nvPr>
            <p:ph type="title"/>
          </p:nvPr>
        </p:nvSpPr>
        <p:spPr/>
        <p:txBody>
          <a:bodyPr/>
          <a:lstStyle/>
          <a:p>
            <a:pPr eaLnBrk="1" hangingPunct="1"/>
            <a:r>
              <a:rPr lang="en-US" altLang="zh-CN" sz="4400" smtClean="0"/>
              <a:t>Auto transformers (continue)</a:t>
            </a:r>
          </a:p>
        </p:txBody>
      </p:sp>
      <p:sp>
        <p:nvSpPr>
          <p:cNvPr id="18436" name="Rectangle 3"/>
          <p:cNvSpPr>
            <a:spLocks noGrp="1" noChangeArrowheads="1"/>
          </p:cNvSpPr>
          <p:nvPr>
            <p:ph type="body" idx="1"/>
          </p:nvPr>
        </p:nvSpPr>
        <p:spPr>
          <a:xfrm>
            <a:off x="539750" y="1752600"/>
            <a:ext cx="8135938" cy="4343400"/>
          </a:xfrm>
        </p:spPr>
        <p:txBody>
          <a:bodyPr/>
          <a:lstStyle/>
          <a:p>
            <a:pPr eaLnBrk="1" hangingPunct="1"/>
            <a:r>
              <a:rPr lang="en-US" altLang="zh-CN" sz="3200" smtClean="0"/>
              <a:t>  These transformers can be used to either </a:t>
            </a:r>
            <a:r>
              <a:rPr lang="en-US" altLang="zh-CN" sz="3200" smtClean="0">
                <a:solidFill>
                  <a:srgbClr val="FF9900"/>
                </a:solidFill>
              </a:rPr>
              <a:t>step-up</a:t>
            </a:r>
            <a:r>
              <a:rPr lang="en-US" altLang="zh-CN" sz="3200" smtClean="0"/>
              <a:t> or </a:t>
            </a:r>
            <a:r>
              <a:rPr lang="en-US" altLang="zh-CN" sz="3200" smtClean="0">
                <a:solidFill>
                  <a:srgbClr val="FF9900"/>
                </a:solidFill>
              </a:rPr>
              <a:t>step-down</a:t>
            </a:r>
            <a:r>
              <a:rPr lang="en-US" altLang="zh-CN" sz="3200" smtClean="0"/>
              <a:t> the applied voltage, depending on the winding configuration. </a:t>
            </a:r>
          </a:p>
        </p:txBody>
      </p:sp>
    </p:spTree>
    <p:extLst>
      <p:ext uri="{BB962C8B-B14F-4D97-AF65-F5344CB8AC3E}">
        <p14:creationId xmlns:p14="http://schemas.microsoft.com/office/powerpoint/2010/main" val="19484142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0">
            <a:scrgbClr r="0" g="0" b="0"/>
          </a:lnRef>
          <a:fillRef idx="1003">
            <a:schemeClr val="lt2"/>
          </a:fillRef>
          <a:effectRef idx="0">
            <a:scrgbClr r="0" g="0" b="0"/>
          </a:effectRef>
          <a:fontRef idx="major"/>
        </p:style>
        <p:txBody>
          <a:bodyPr/>
          <a:lstStyle/>
          <a:p>
            <a:pPr algn="ctr"/>
            <a:endParaRPr lang="en-US" dirty="0"/>
          </a:p>
          <a:p>
            <a:pPr algn="ctr"/>
            <a:r>
              <a:rPr lang="en-US" dirty="0" smtClean="0"/>
              <a:t>SHAKTI </a:t>
            </a:r>
            <a:r>
              <a:rPr lang="en-US" dirty="0"/>
              <a:t>PRASAD GANGULY</a:t>
            </a:r>
            <a:br>
              <a:rPr lang="en-US" dirty="0"/>
            </a:br>
            <a:r>
              <a:rPr lang="en-US" dirty="0"/>
              <a:t/>
            </a:r>
            <a:br>
              <a:rPr lang="en-US" dirty="0"/>
            </a:br>
            <a:r>
              <a:rPr lang="en-US" dirty="0"/>
              <a:t>INSTRUCTOR (ELECTRICAL</a:t>
            </a:r>
            <a:r>
              <a:rPr lang="en-US" dirty="0" smtClean="0"/>
              <a:t>)</a:t>
            </a:r>
          </a:p>
          <a:p>
            <a:pPr algn="ctr"/>
            <a:endParaRPr lang="en-US" dirty="0"/>
          </a:p>
          <a:p>
            <a:pPr algn="ctr"/>
            <a:r>
              <a:rPr lang="en-US" dirty="0"/>
              <a:t>JESSORE POLYTECHNIC INSTITUTE</a:t>
            </a:r>
          </a:p>
        </p:txBody>
      </p:sp>
    </p:spTree>
    <p:extLst>
      <p:ext uri="{BB962C8B-B14F-4D97-AF65-F5344CB8AC3E}">
        <p14:creationId xmlns:p14="http://schemas.microsoft.com/office/powerpoint/2010/main" val="260611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612B4A79-90AD-401F-87A4-A0AAD859F90A}" type="slidenum">
              <a:rPr lang="ko-KR" altLang="en-US" sz="1400">
                <a:solidFill>
                  <a:srgbClr val="000000"/>
                </a:solidFill>
                <a:latin typeface="-윤고딕120" pitchFamily="2" charset="-127"/>
                <a:ea typeface="-윤고딕120" pitchFamily="2" charset="-127"/>
              </a:rPr>
              <a:pPr eaLnBrk="1" hangingPunct="1"/>
              <a:t>20</a:t>
            </a:fld>
            <a:endParaRPr lang="en-US" altLang="ko-KR" sz="1400">
              <a:solidFill>
                <a:srgbClr val="000000"/>
              </a:solidFill>
              <a:latin typeface="-윤고딕120" pitchFamily="2" charset="-127"/>
              <a:ea typeface="-윤고딕120" pitchFamily="2" charset="-127"/>
            </a:endParaRPr>
          </a:p>
        </p:txBody>
      </p:sp>
      <p:sp>
        <p:nvSpPr>
          <p:cNvPr id="19459" name="Rectangle 2"/>
          <p:cNvSpPr>
            <a:spLocks noGrp="1" noChangeArrowheads="1"/>
          </p:cNvSpPr>
          <p:nvPr>
            <p:ph type="title"/>
          </p:nvPr>
        </p:nvSpPr>
        <p:spPr/>
        <p:txBody>
          <a:bodyPr/>
          <a:lstStyle/>
          <a:p>
            <a:pPr eaLnBrk="1" hangingPunct="1"/>
            <a:r>
              <a:rPr lang="en-US" altLang="zh-CN" sz="4400" smtClean="0"/>
              <a:t>Auto transformers (continue)</a:t>
            </a:r>
          </a:p>
        </p:txBody>
      </p:sp>
      <p:sp>
        <p:nvSpPr>
          <p:cNvPr id="19460" name="Rectangle 3"/>
          <p:cNvSpPr>
            <a:spLocks noGrp="1" noChangeArrowheads="1"/>
          </p:cNvSpPr>
          <p:nvPr>
            <p:ph type="body" idx="1"/>
          </p:nvPr>
        </p:nvSpPr>
        <p:spPr>
          <a:xfrm>
            <a:off x="395288" y="1752600"/>
            <a:ext cx="8280400" cy="4343400"/>
          </a:xfrm>
        </p:spPr>
        <p:txBody>
          <a:bodyPr/>
          <a:lstStyle/>
          <a:p>
            <a:pPr eaLnBrk="1" hangingPunct="1"/>
            <a:r>
              <a:rPr lang="en-US" altLang="zh-CN" sz="2400" smtClean="0">
                <a:solidFill>
                  <a:srgbClr val="FF0000"/>
                </a:solidFill>
              </a:rPr>
              <a:t>In a step-down device</a:t>
            </a:r>
            <a:r>
              <a:rPr lang="en-US" altLang="zh-CN" sz="2400" smtClean="0"/>
              <a:t>, the whole of the winding serves as the primary winding, whilst the lower half of the winding serves as the secondary winding. In this case, there are fewer turns in the secondary than in the primary: so the voltage is stepped-down, but the current is stepped-up. </a:t>
            </a:r>
            <a:r>
              <a:rPr lang="en-US" altLang="zh-CN" sz="2400" smtClean="0">
                <a:solidFill>
                  <a:srgbClr val="FF9900"/>
                </a:solidFill>
              </a:rPr>
              <a:t>This configuration is typically used to power aircraft instruments where the voltage is stepped down from 115 V 400 Hz to 26 VAC.</a:t>
            </a:r>
            <a:r>
              <a:rPr lang="en-US" altLang="zh-CN" sz="2400" smtClean="0"/>
              <a:t> </a:t>
            </a:r>
          </a:p>
        </p:txBody>
      </p:sp>
    </p:spTree>
    <p:extLst>
      <p:ext uri="{BB962C8B-B14F-4D97-AF65-F5344CB8AC3E}">
        <p14:creationId xmlns:p14="http://schemas.microsoft.com/office/powerpoint/2010/main" val="37608523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FB7AF2C0-CDA8-4F34-AA96-B2E584C69A66}" type="slidenum">
              <a:rPr lang="ko-KR" altLang="en-US" sz="1400">
                <a:solidFill>
                  <a:srgbClr val="000000"/>
                </a:solidFill>
                <a:latin typeface="-윤고딕120" pitchFamily="2" charset="-127"/>
                <a:ea typeface="-윤고딕120" pitchFamily="2" charset="-127"/>
              </a:rPr>
              <a:pPr eaLnBrk="1" hangingPunct="1"/>
              <a:t>21</a:t>
            </a:fld>
            <a:endParaRPr lang="en-US" altLang="ko-KR" sz="1400">
              <a:solidFill>
                <a:srgbClr val="000000"/>
              </a:solidFill>
              <a:latin typeface="-윤고딕120" pitchFamily="2" charset="-127"/>
              <a:ea typeface="-윤고딕120" pitchFamily="2" charset="-127"/>
            </a:endParaRPr>
          </a:p>
        </p:txBody>
      </p:sp>
      <p:sp>
        <p:nvSpPr>
          <p:cNvPr id="20483" name="Rectangle 2"/>
          <p:cNvSpPr>
            <a:spLocks noGrp="1" noChangeArrowheads="1"/>
          </p:cNvSpPr>
          <p:nvPr>
            <p:ph type="title"/>
          </p:nvPr>
        </p:nvSpPr>
        <p:spPr/>
        <p:txBody>
          <a:bodyPr/>
          <a:lstStyle/>
          <a:p>
            <a:pPr eaLnBrk="1" hangingPunct="1"/>
            <a:r>
              <a:rPr lang="en-US" altLang="zh-CN" sz="4400" smtClean="0"/>
              <a:t>Auto transformers (continue)</a:t>
            </a:r>
          </a:p>
        </p:txBody>
      </p:sp>
      <p:sp>
        <p:nvSpPr>
          <p:cNvPr id="20484" name="Rectangle 3"/>
          <p:cNvSpPr>
            <a:spLocks noGrp="1" noChangeArrowheads="1"/>
          </p:cNvSpPr>
          <p:nvPr>
            <p:ph type="body" idx="1"/>
          </p:nvPr>
        </p:nvSpPr>
        <p:spPr/>
        <p:txBody>
          <a:bodyPr/>
          <a:lstStyle/>
          <a:p>
            <a:pPr eaLnBrk="1" hangingPunct="1"/>
            <a:r>
              <a:rPr lang="en-US" altLang="zh-CN" smtClean="0"/>
              <a:t>The </a:t>
            </a:r>
            <a:r>
              <a:rPr lang="en-US" altLang="zh-CN" smtClean="0">
                <a:solidFill>
                  <a:srgbClr val="FF0000"/>
                </a:solidFill>
              </a:rPr>
              <a:t>disadvantage</a:t>
            </a:r>
            <a:r>
              <a:rPr lang="en-US" altLang="zh-CN" smtClean="0"/>
              <a:t> of this format is that the full voltage is placed across the load if the coil goes </a:t>
            </a:r>
            <a:r>
              <a:rPr lang="en-US" altLang="zh-CN" smtClean="0">
                <a:solidFill>
                  <a:srgbClr val="FF9900"/>
                </a:solidFill>
              </a:rPr>
              <a:t>open circuit</a:t>
            </a:r>
            <a:r>
              <a:rPr lang="en-US" altLang="zh-CN" smtClean="0"/>
              <a:t>, since there is no voltage isolation between the two windings. </a:t>
            </a:r>
          </a:p>
        </p:txBody>
      </p:sp>
    </p:spTree>
    <p:extLst>
      <p:ext uri="{BB962C8B-B14F-4D97-AF65-F5344CB8AC3E}">
        <p14:creationId xmlns:p14="http://schemas.microsoft.com/office/powerpoint/2010/main" val="32959414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07869D17-1257-48C2-8BCF-1B3B33636823}" type="slidenum">
              <a:rPr lang="ko-KR" altLang="en-US" sz="1400">
                <a:solidFill>
                  <a:srgbClr val="000000"/>
                </a:solidFill>
                <a:latin typeface="-윤고딕120" pitchFamily="2" charset="-127"/>
                <a:ea typeface="-윤고딕120" pitchFamily="2" charset="-127"/>
              </a:rPr>
              <a:pPr eaLnBrk="1" hangingPunct="1"/>
              <a:t>22</a:t>
            </a:fld>
            <a:endParaRPr lang="en-US" altLang="ko-KR" sz="1400">
              <a:solidFill>
                <a:srgbClr val="000000"/>
              </a:solidFill>
              <a:latin typeface="-윤고딕120" pitchFamily="2" charset="-127"/>
              <a:ea typeface="-윤고딕120" pitchFamily="2" charset="-127"/>
            </a:endParaRPr>
          </a:p>
        </p:txBody>
      </p:sp>
      <p:sp>
        <p:nvSpPr>
          <p:cNvPr id="21507" name="Rectangle 2"/>
          <p:cNvSpPr>
            <a:spLocks noGrp="1" noChangeArrowheads="1"/>
          </p:cNvSpPr>
          <p:nvPr>
            <p:ph type="title"/>
          </p:nvPr>
        </p:nvSpPr>
        <p:spPr/>
        <p:txBody>
          <a:bodyPr/>
          <a:lstStyle/>
          <a:p>
            <a:pPr eaLnBrk="1" hangingPunct="1"/>
            <a:r>
              <a:rPr lang="en-US" altLang="zh-CN" sz="4400" smtClean="0"/>
              <a:t>Auto transformers (continue)</a:t>
            </a:r>
          </a:p>
        </p:txBody>
      </p:sp>
      <p:sp>
        <p:nvSpPr>
          <p:cNvPr id="21508" name="Rectangle 3"/>
          <p:cNvSpPr>
            <a:spLocks noGrp="1" noChangeArrowheads="1"/>
          </p:cNvSpPr>
          <p:nvPr>
            <p:ph type="body" idx="1"/>
          </p:nvPr>
        </p:nvSpPr>
        <p:spPr>
          <a:xfrm>
            <a:off x="395288" y="1752600"/>
            <a:ext cx="8280400" cy="4343400"/>
          </a:xfrm>
        </p:spPr>
        <p:txBody>
          <a:bodyPr/>
          <a:lstStyle/>
          <a:p>
            <a:pPr eaLnBrk="1" hangingPunct="1"/>
            <a:r>
              <a:rPr lang="en-US" altLang="zh-CN" sz="2400" smtClean="0"/>
              <a:t>   Conversely, in a </a:t>
            </a:r>
            <a:r>
              <a:rPr lang="en-US" altLang="zh-CN" sz="2400" smtClean="0">
                <a:solidFill>
                  <a:srgbClr val="FF0000"/>
                </a:solidFill>
              </a:rPr>
              <a:t>step-up</a:t>
            </a:r>
            <a:r>
              <a:rPr lang="en-US" altLang="zh-CN" sz="2400" smtClean="0"/>
              <a:t> auto transformer, the lower half of the coil is used as the primary, and the entire coil is used as the secondary. In this case, the secondary has more turns than the primary, so the transformer steps-up the voltage and steps-down the current. On aircraft, this arrangement is typically used in windshield anti-icing systems. </a:t>
            </a:r>
          </a:p>
        </p:txBody>
      </p:sp>
    </p:spTree>
    <p:extLst>
      <p:ext uri="{BB962C8B-B14F-4D97-AF65-F5344CB8AC3E}">
        <p14:creationId xmlns:p14="http://schemas.microsoft.com/office/powerpoint/2010/main" val="40552722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43E216E2-32BE-4B35-ABCC-5A54D9198713}" type="slidenum">
              <a:rPr lang="ko-KR" altLang="en-US" sz="1400">
                <a:solidFill>
                  <a:srgbClr val="000000"/>
                </a:solidFill>
                <a:latin typeface="-윤고딕120" pitchFamily="2" charset="-127"/>
                <a:ea typeface="-윤고딕120" pitchFamily="2" charset="-127"/>
              </a:rPr>
              <a:pPr eaLnBrk="1" hangingPunct="1"/>
              <a:t>23</a:t>
            </a:fld>
            <a:endParaRPr lang="en-US" altLang="ko-KR" sz="1400">
              <a:solidFill>
                <a:srgbClr val="000000"/>
              </a:solidFill>
              <a:latin typeface="-윤고딕120" pitchFamily="2" charset="-127"/>
              <a:ea typeface="-윤고딕120" pitchFamily="2" charset="-127"/>
            </a:endParaRPr>
          </a:p>
        </p:txBody>
      </p:sp>
      <p:sp>
        <p:nvSpPr>
          <p:cNvPr id="22531" name="Rectangle 2"/>
          <p:cNvSpPr>
            <a:spLocks noGrp="1" noChangeArrowheads="1"/>
          </p:cNvSpPr>
          <p:nvPr>
            <p:ph type="title"/>
          </p:nvPr>
        </p:nvSpPr>
        <p:spPr/>
        <p:txBody>
          <a:bodyPr/>
          <a:lstStyle/>
          <a:p>
            <a:pPr eaLnBrk="1" hangingPunct="1"/>
            <a:r>
              <a:rPr lang="en-US" altLang="zh-CN" sz="4400" smtClean="0"/>
              <a:t>Auto transformers (continue)</a:t>
            </a:r>
          </a:p>
        </p:txBody>
      </p:sp>
      <p:sp>
        <p:nvSpPr>
          <p:cNvPr id="22532" name="Rectangle 3"/>
          <p:cNvSpPr>
            <a:spLocks noGrp="1" noChangeArrowheads="1"/>
          </p:cNvSpPr>
          <p:nvPr>
            <p:ph type="body" idx="1"/>
          </p:nvPr>
        </p:nvSpPr>
        <p:spPr>
          <a:xfrm>
            <a:off x="323850" y="1752600"/>
            <a:ext cx="8351838" cy="4343400"/>
          </a:xfrm>
        </p:spPr>
        <p:txBody>
          <a:bodyPr/>
          <a:lstStyle/>
          <a:p>
            <a:pPr eaLnBrk="1" hangingPunct="1"/>
            <a:r>
              <a:rPr lang="en-US" altLang="zh-CN" sz="2400" smtClean="0"/>
              <a:t>   Conversely, in a </a:t>
            </a:r>
            <a:r>
              <a:rPr lang="en-US" altLang="zh-CN" sz="2400" smtClean="0">
                <a:solidFill>
                  <a:srgbClr val="FF0000"/>
                </a:solidFill>
              </a:rPr>
              <a:t>step-up</a:t>
            </a:r>
            <a:r>
              <a:rPr lang="en-US" altLang="zh-CN" sz="2400" smtClean="0"/>
              <a:t> auto transformer, the lower half of the coil is used as the primary, and the entire coil is used as the secondary. In this case, the secondary has more turns than the primary, so the transformer steps-up the voltage and steps-down the current. On aircraft, this arrangement is typically used in windshield anti-icing systems. </a:t>
            </a:r>
          </a:p>
        </p:txBody>
      </p:sp>
    </p:spTree>
    <p:extLst>
      <p:ext uri="{BB962C8B-B14F-4D97-AF65-F5344CB8AC3E}">
        <p14:creationId xmlns:p14="http://schemas.microsoft.com/office/powerpoint/2010/main" val="17427122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24</a:t>
            </a:fld>
            <a:endParaRPr lang="en-US" altLang="ko-KR" sz="1400">
              <a:solidFill>
                <a:srgbClr val="000000"/>
              </a:solidFill>
              <a:latin typeface="-윤고딕120" pitchFamily="2" charset="-127"/>
              <a:ea typeface="-윤고딕120" pitchFamily="2" charset="-127"/>
            </a:endParaRPr>
          </a:p>
        </p:txBody>
      </p:sp>
      <p:sp>
        <p:nvSpPr>
          <p:cNvPr id="23555" name="Rectangle 2"/>
          <p:cNvSpPr>
            <a:spLocks noGrp="1" noChangeArrowheads="1"/>
          </p:cNvSpPr>
          <p:nvPr>
            <p:ph type="title"/>
          </p:nvPr>
        </p:nvSpPr>
        <p:spPr/>
        <p:txBody>
          <a:bodyPr/>
          <a:lstStyle/>
          <a:p>
            <a:pPr eaLnBrk="1" hangingPunct="1"/>
            <a:r>
              <a:rPr lang="en-US" altLang="zh-CN" sz="4400" smtClean="0"/>
              <a:t>Auto transformers (continue)</a:t>
            </a:r>
          </a:p>
        </p:txBody>
      </p:sp>
      <p:sp>
        <p:nvSpPr>
          <p:cNvPr id="23556" name="Rectangle 3"/>
          <p:cNvSpPr>
            <a:spLocks noGrp="1" noChangeArrowheads="1"/>
          </p:cNvSpPr>
          <p:nvPr>
            <p:ph type="body" idx="1"/>
          </p:nvPr>
        </p:nvSpPr>
        <p:spPr>
          <a:xfrm>
            <a:off x="323850" y="1484313"/>
            <a:ext cx="8351838" cy="4611687"/>
          </a:xfrm>
        </p:spPr>
        <p:txBody>
          <a:bodyPr/>
          <a:lstStyle/>
          <a:p>
            <a:pPr eaLnBrk="1" hangingPunct="1"/>
            <a:r>
              <a:rPr lang="en-US" altLang="zh-CN" smtClean="0"/>
              <a:t>If the output from the auto transformer can be varied via a moveable tapping, as shown below, it is also known as a </a:t>
            </a:r>
            <a:r>
              <a:rPr lang="en-US" altLang="zh-CN" smtClean="0">
                <a:solidFill>
                  <a:srgbClr val="FF0000"/>
                </a:solidFill>
              </a:rPr>
              <a:t>variac</a:t>
            </a:r>
            <a:r>
              <a:rPr lang="en-US" altLang="zh-CN" smtClean="0"/>
              <a:t> and </a:t>
            </a:r>
            <a:r>
              <a:rPr lang="en-US" altLang="zh-CN" smtClean="0">
                <a:solidFill>
                  <a:srgbClr val="FF9900"/>
                </a:solidFill>
              </a:rPr>
              <a:t>is typically used on the flight deck to control the intensity of ultra-violet lighting.</a:t>
            </a:r>
          </a:p>
          <a:p>
            <a:pPr eaLnBrk="1" hangingPunct="1"/>
            <a:endParaRPr lang="en-US" altLang="zh-CN" smtClean="0">
              <a:solidFill>
                <a:srgbClr val="FF9900"/>
              </a:solidFill>
            </a:endParaRPr>
          </a:p>
        </p:txBody>
      </p:sp>
      <p:pic>
        <p:nvPicPr>
          <p:cNvPr id="235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192588"/>
            <a:ext cx="308451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8212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25</a:t>
            </a:fld>
            <a:endParaRPr lang="en-US" altLang="ko-KR" sz="1400">
              <a:solidFill>
                <a:srgbClr val="000000"/>
              </a:solidFill>
              <a:latin typeface="-윤고딕120" pitchFamily="2" charset="-127"/>
              <a:ea typeface="-윤고딕120" pitchFamily="2" charset="-127"/>
            </a:endParaRPr>
          </a:p>
        </p:txBody>
      </p:sp>
      <p:sp>
        <p:nvSpPr>
          <p:cNvPr id="23555" name="Rectangle 2"/>
          <p:cNvSpPr>
            <a:spLocks noGrp="1" noChangeArrowheads="1"/>
          </p:cNvSpPr>
          <p:nvPr>
            <p:ph type="title"/>
          </p:nvPr>
        </p:nvSpPr>
        <p:spPr/>
        <p:txBody>
          <a:bodyPr/>
          <a:lstStyle/>
          <a:p>
            <a:pPr eaLnBrk="1" hangingPunct="1"/>
            <a:r>
              <a:rPr lang="en-US" altLang="zh-CN" sz="4000" dirty="0" smtClean="0"/>
              <a:t>Auto transformers </a:t>
            </a:r>
          </a:p>
        </p:txBody>
      </p:sp>
      <p:sp>
        <p:nvSpPr>
          <p:cNvPr id="3" name="Content Placeholder 2"/>
          <p:cNvSpPr>
            <a:spLocks noGrp="1"/>
          </p:cNvSpPr>
          <p:nvPr>
            <p:ph idx="1"/>
          </p:nvPr>
        </p:nvSpPr>
        <p:spPr/>
        <p:txBody>
          <a:bodyPr/>
          <a:lstStyle/>
          <a:p>
            <a:r>
              <a:rPr lang="en-US" dirty="0"/>
              <a:t>Auto transformer is kind of </a:t>
            </a:r>
            <a:r>
              <a:rPr lang="en-US" u="sng" dirty="0">
                <a:hlinkClick r:id="rId2" tooltip="Electrical Transformer"/>
              </a:rPr>
              <a:t>electrical transformer</a:t>
            </a:r>
            <a:r>
              <a:rPr lang="en-US" dirty="0"/>
              <a:t> where primary and secondary shares same common single winding.</a:t>
            </a:r>
          </a:p>
          <a:p>
            <a:r>
              <a:rPr lang="en-US" dirty="0"/>
              <a:t>Theory of Auto Transformer</a:t>
            </a:r>
          </a:p>
          <a:p>
            <a:endParaRPr lang="en-US" dirty="0"/>
          </a:p>
        </p:txBody>
      </p:sp>
    </p:spTree>
    <p:extLst>
      <p:ext uri="{BB962C8B-B14F-4D97-AF65-F5344CB8AC3E}">
        <p14:creationId xmlns:p14="http://schemas.microsoft.com/office/powerpoint/2010/main" val="301128300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26</a:t>
            </a:fld>
            <a:endParaRPr lang="en-US" altLang="ko-KR" sz="1400">
              <a:solidFill>
                <a:srgbClr val="000000"/>
              </a:solidFill>
              <a:latin typeface="-윤고딕120" pitchFamily="2" charset="-127"/>
              <a:ea typeface="-윤고딕120" pitchFamily="2" charset="-127"/>
            </a:endParaRPr>
          </a:p>
        </p:txBody>
      </p:sp>
      <p:sp>
        <p:nvSpPr>
          <p:cNvPr id="3" name="Content Placeholder 2"/>
          <p:cNvSpPr>
            <a:spLocks noGrp="1"/>
          </p:cNvSpPr>
          <p:nvPr>
            <p:ph idx="1"/>
          </p:nvPr>
        </p:nvSpPr>
        <p:spPr>
          <a:xfrm>
            <a:off x="228600" y="1463675"/>
            <a:ext cx="8229600" cy="5165725"/>
          </a:xfrm>
        </p:spPr>
        <p:txBody>
          <a:bodyPr/>
          <a:lstStyle/>
          <a:p>
            <a:pPr marL="0" indent="0">
              <a:buNone/>
            </a:pPr>
            <a:r>
              <a:rPr lang="en-US" sz="3200" dirty="0"/>
              <a:t>In Auto Transformer, one single winding is used as primary winding as well as secondary winding. But in two windings transformer two different windings are used for primary and secondary purpose. A diagram of auto transformer is shown below</a:t>
            </a:r>
            <a:r>
              <a:rPr lang="en-US" sz="3200" dirty="0" smtClean="0"/>
              <a:t>.</a:t>
            </a:r>
            <a:endParaRPr lang="en-US" sz="3200" dirty="0"/>
          </a:p>
        </p:txBody>
      </p:sp>
      <p:sp>
        <p:nvSpPr>
          <p:cNvPr id="2" name="Title 1"/>
          <p:cNvSpPr>
            <a:spLocks noGrp="1"/>
          </p:cNvSpPr>
          <p:nvPr>
            <p:ph type="title"/>
          </p:nvPr>
        </p:nvSpPr>
        <p:spPr>
          <a:xfrm>
            <a:off x="685800" y="295275"/>
            <a:ext cx="7772400" cy="771525"/>
          </a:xfrm>
        </p:spPr>
        <p:txBody>
          <a:bodyPr/>
          <a:lstStyle/>
          <a:p>
            <a:r>
              <a:rPr lang="en-US" altLang="zh-CN" sz="3600" dirty="0"/>
              <a:t>Auto transformers </a:t>
            </a:r>
            <a:endParaRPr lang="en-US" sz="3600" dirty="0"/>
          </a:p>
        </p:txBody>
      </p:sp>
    </p:spTree>
    <p:extLst>
      <p:ext uri="{BB962C8B-B14F-4D97-AF65-F5344CB8AC3E}">
        <p14:creationId xmlns:p14="http://schemas.microsoft.com/office/powerpoint/2010/main" val="131619404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27</a:t>
            </a:fld>
            <a:endParaRPr lang="en-US" altLang="ko-KR" sz="1400">
              <a:solidFill>
                <a:srgbClr val="000000"/>
              </a:solidFill>
              <a:latin typeface="-윤고딕120" pitchFamily="2" charset="-127"/>
              <a:ea typeface="-윤고딕120" pitchFamily="2" charset="-127"/>
            </a:endParaRPr>
          </a:p>
        </p:txBody>
      </p:sp>
      <p:sp>
        <p:nvSpPr>
          <p:cNvPr id="3" name="Content Placeholder 2"/>
          <p:cNvSpPr>
            <a:spLocks noGrp="1"/>
          </p:cNvSpPr>
          <p:nvPr>
            <p:ph idx="1"/>
          </p:nvPr>
        </p:nvSpPr>
        <p:spPr>
          <a:xfrm>
            <a:off x="228600" y="1463675"/>
            <a:ext cx="8229600" cy="5165725"/>
          </a:xfrm>
        </p:spPr>
        <p:txBody>
          <a:bodyPr/>
          <a:lstStyle/>
          <a:p>
            <a:r>
              <a:rPr lang="en-US" dirty="0" smtClean="0"/>
              <a:t>The </a:t>
            </a:r>
            <a:r>
              <a:rPr lang="en-US" dirty="0"/>
              <a:t>winding AB of total turns N</a:t>
            </a:r>
            <a:r>
              <a:rPr lang="en-US" baseline="-25000" dirty="0"/>
              <a:t>1</a:t>
            </a:r>
            <a:r>
              <a:rPr lang="en-US" dirty="0"/>
              <a:t> is considered as primary winding. This winding is tapped from point ′C′ and the portion BC is considered as secondary. Let’s assume the number of turns in between points ′B′ and ′C′ is </a:t>
            </a:r>
            <a:r>
              <a:rPr lang="en-US" dirty="0" smtClean="0"/>
              <a:t>N</a:t>
            </a:r>
            <a:r>
              <a:rPr lang="en-US" baseline="-25000" dirty="0" smtClean="0"/>
              <a:t>2</a:t>
            </a:r>
            <a:r>
              <a:rPr lang="en-US" dirty="0" smtClean="0"/>
              <a:t>.  If </a:t>
            </a:r>
            <a:r>
              <a:rPr lang="en-US" dirty="0"/>
              <a:t>V</a:t>
            </a:r>
            <a:r>
              <a:rPr lang="en-US" baseline="-25000" dirty="0"/>
              <a:t>1</a:t>
            </a:r>
            <a:r>
              <a:rPr lang="en-US" dirty="0"/>
              <a:t> </a:t>
            </a:r>
            <a:r>
              <a:rPr lang="en-US" u="sng" dirty="0">
                <a:hlinkClick r:id="rId2" tooltip="Voltage or Electric Potential Difference"/>
              </a:rPr>
              <a:t>voltage</a:t>
            </a:r>
            <a:r>
              <a:rPr lang="en-US" dirty="0"/>
              <a:t> is applied across the winding i.e. in between ′A′ and ′C′.</a:t>
            </a:r>
            <a:endParaRPr lang="en-US" sz="3600" dirty="0"/>
          </a:p>
        </p:txBody>
      </p:sp>
      <p:sp>
        <p:nvSpPr>
          <p:cNvPr id="2" name="Title 1"/>
          <p:cNvSpPr>
            <a:spLocks noGrp="1"/>
          </p:cNvSpPr>
          <p:nvPr>
            <p:ph type="title"/>
          </p:nvPr>
        </p:nvSpPr>
        <p:spPr>
          <a:xfrm>
            <a:off x="685800" y="295275"/>
            <a:ext cx="7772400" cy="771525"/>
          </a:xfrm>
        </p:spPr>
        <p:txBody>
          <a:bodyPr/>
          <a:lstStyle/>
          <a:p>
            <a:r>
              <a:rPr lang="en-US" altLang="zh-CN" sz="3600" dirty="0"/>
              <a:t>Auto transformers </a:t>
            </a:r>
            <a:endParaRPr lang="en-US" sz="3600" dirty="0"/>
          </a:p>
        </p:txBody>
      </p:sp>
      <p:pic>
        <p:nvPicPr>
          <p:cNvPr id="5" name="Picture 4" descr="http://www.electrical4u.com/equations/at1.gif"/>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4800600" cy="838200"/>
          </a:xfrm>
          <a:prstGeom prst="rect">
            <a:avLst/>
          </a:prstGeom>
          <a:noFill/>
          <a:ln>
            <a:noFill/>
          </a:ln>
        </p:spPr>
      </p:pic>
    </p:spTree>
    <p:extLst>
      <p:ext uri="{BB962C8B-B14F-4D97-AF65-F5344CB8AC3E}">
        <p14:creationId xmlns:p14="http://schemas.microsoft.com/office/powerpoint/2010/main" val="148056199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28</a:t>
            </a:fld>
            <a:endParaRPr lang="en-US" altLang="ko-KR" sz="1400">
              <a:solidFill>
                <a:srgbClr val="000000"/>
              </a:solidFill>
              <a:latin typeface="-윤고딕120" pitchFamily="2" charset="-127"/>
              <a:ea typeface="-윤고딕120" pitchFamily="2" charset="-127"/>
            </a:endParaRPr>
          </a:p>
        </p:txBody>
      </p:sp>
      <p:sp>
        <p:nvSpPr>
          <p:cNvPr id="2" name="Title 1"/>
          <p:cNvSpPr>
            <a:spLocks noGrp="1"/>
          </p:cNvSpPr>
          <p:nvPr>
            <p:ph type="title"/>
          </p:nvPr>
        </p:nvSpPr>
        <p:spPr>
          <a:xfrm>
            <a:off x="685800" y="295275"/>
            <a:ext cx="7772400" cy="771525"/>
          </a:xfrm>
        </p:spPr>
        <p:txBody>
          <a:bodyPr/>
          <a:lstStyle/>
          <a:p>
            <a:r>
              <a:rPr lang="en-US" sz="3200" dirty="0"/>
              <a:t>Hence, the </a:t>
            </a:r>
            <a:r>
              <a:rPr lang="en-US" sz="3200" u="sng" dirty="0">
                <a:hlinkClick r:id="rId2" tooltip="Voltage or Electric Potential Difference"/>
              </a:rPr>
              <a:t>voltage</a:t>
            </a:r>
            <a:r>
              <a:rPr lang="en-US" sz="3200" dirty="0"/>
              <a:t> across the portion BC of the winding, will be,</a:t>
            </a:r>
          </a:p>
        </p:txBody>
      </p:sp>
      <p:pic>
        <p:nvPicPr>
          <p:cNvPr id="6" name="Content Placeholder 5" descr="http://www.electrical4u.com/equations/at2.gif"/>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3657600" cy="990600"/>
          </a:xfrm>
          <a:prstGeom prst="rect">
            <a:avLst/>
          </a:prstGeom>
          <a:noFill/>
          <a:ln>
            <a:noFill/>
          </a:ln>
        </p:spPr>
      </p:pic>
      <p:pic>
        <p:nvPicPr>
          <p:cNvPr id="7" name="Picture 6" descr="http://www.electrical4u.com/equations/at3.gif"/>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3657600" cy="1447799"/>
          </a:xfrm>
          <a:prstGeom prst="rect">
            <a:avLst/>
          </a:prstGeom>
          <a:noFill/>
          <a:ln>
            <a:noFill/>
          </a:ln>
        </p:spPr>
      </p:pic>
      <p:sp>
        <p:nvSpPr>
          <p:cNvPr id="4" name="Rectangle 3"/>
          <p:cNvSpPr/>
          <p:nvPr/>
        </p:nvSpPr>
        <p:spPr>
          <a:xfrm>
            <a:off x="4267200" y="1371600"/>
            <a:ext cx="4814455" cy="3108543"/>
          </a:xfrm>
          <a:prstGeom prst="rect">
            <a:avLst/>
          </a:prstGeom>
        </p:spPr>
        <p:txBody>
          <a:bodyPr wrap="square">
            <a:spAutoFit/>
          </a:bodyPr>
          <a:lstStyle/>
          <a:p>
            <a:pPr fontAlgn="base"/>
            <a:r>
              <a:rPr lang="en-US" sz="2800" dirty="0"/>
              <a:t>As BC portion of the winding is considered as secondary, it can easily be understood that value of constant ′k′ is nothing but turns ratio or </a:t>
            </a:r>
            <a:r>
              <a:rPr lang="en-US" sz="2800" u="sng" dirty="0">
                <a:hlinkClick r:id="rId2" tooltip="Voltage or Electric Potential Difference"/>
              </a:rPr>
              <a:t>voltage</a:t>
            </a:r>
            <a:r>
              <a:rPr lang="en-US" sz="2800" dirty="0"/>
              <a:t> ratio of that auto transformer</a:t>
            </a:r>
            <a:r>
              <a:rPr lang="en-US" sz="2800" dirty="0" smtClean="0"/>
              <a:t>.</a:t>
            </a:r>
            <a:endParaRPr lang="en-US" sz="2800" dirty="0"/>
          </a:p>
        </p:txBody>
      </p:sp>
      <p:sp>
        <p:nvSpPr>
          <p:cNvPr id="8" name="Rectangle 7"/>
          <p:cNvSpPr/>
          <p:nvPr/>
        </p:nvSpPr>
        <p:spPr>
          <a:xfrm>
            <a:off x="381000" y="4480143"/>
            <a:ext cx="8382000" cy="1938992"/>
          </a:xfrm>
          <a:prstGeom prst="rect">
            <a:avLst/>
          </a:prstGeom>
        </p:spPr>
        <p:txBody>
          <a:bodyPr wrap="square">
            <a:spAutoFit/>
          </a:bodyPr>
          <a:lstStyle/>
          <a:p>
            <a:r>
              <a:rPr lang="en-US" sz="2400" dirty="0"/>
              <a:t>When load is connected between secondary terminals </a:t>
            </a:r>
            <a:r>
              <a:rPr lang="en-US" sz="2400" dirty="0" err="1"/>
              <a:t>i.e.between</a:t>
            </a:r>
            <a:r>
              <a:rPr lang="en-US" sz="2400" dirty="0"/>
              <a:t> ′B′ and ′C′, load current I</a:t>
            </a:r>
            <a:r>
              <a:rPr lang="en-US" sz="2400" baseline="-25000" dirty="0"/>
              <a:t>2</a:t>
            </a:r>
            <a:r>
              <a:rPr lang="en-US" sz="2400" dirty="0"/>
              <a:t>starts flowing. The </a:t>
            </a:r>
            <a:r>
              <a:rPr lang="en-US" sz="2400" u="sng" dirty="0">
                <a:hlinkClick r:id="rId5" tooltip="Electric Current"/>
              </a:rPr>
              <a:t>current</a:t>
            </a:r>
            <a:r>
              <a:rPr lang="en-US" sz="2400" dirty="0"/>
              <a:t> in the secondary winding or common winding is the difference of I</a:t>
            </a:r>
            <a:r>
              <a:rPr lang="en-US" sz="2400" baseline="-25000" dirty="0"/>
              <a:t>2</a:t>
            </a:r>
            <a:r>
              <a:rPr lang="en-US" sz="2400" dirty="0"/>
              <a:t> &amp; I</a:t>
            </a:r>
            <a:r>
              <a:rPr lang="en-US" sz="2400" baseline="-25000" dirty="0"/>
              <a:t>1</a:t>
            </a:r>
            <a:r>
              <a:rPr lang="en-US" sz="2400" dirty="0"/>
              <a:t>.</a:t>
            </a:r>
            <a:br>
              <a:rPr lang="en-US" sz="2400" dirty="0"/>
            </a:br>
            <a:endParaRPr lang="en-US" sz="2400" dirty="0"/>
          </a:p>
        </p:txBody>
      </p:sp>
    </p:spTree>
    <p:extLst>
      <p:ext uri="{BB962C8B-B14F-4D97-AF65-F5344CB8AC3E}">
        <p14:creationId xmlns:p14="http://schemas.microsoft.com/office/powerpoint/2010/main" val="30150626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29</a:t>
            </a:fld>
            <a:endParaRPr lang="en-US" altLang="ko-KR" sz="1400">
              <a:solidFill>
                <a:srgbClr val="000000"/>
              </a:solidFill>
              <a:latin typeface="-윤고딕120" pitchFamily="2" charset="-127"/>
              <a:ea typeface="-윤고딕120" pitchFamily="2" charset="-127"/>
            </a:endParaRPr>
          </a:p>
        </p:txBody>
      </p:sp>
      <p:sp>
        <p:nvSpPr>
          <p:cNvPr id="2" name="Title 1"/>
          <p:cNvSpPr>
            <a:spLocks noGrp="1"/>
          </p:cNvSpPr>
          <p:nvPr>
            <p:ph type="title"/>
          </p:nvPr>
        </p:nvSpPr>
        <p:spPr>
          <a:xfrm>
            <a:off x="685800" y="295275"/>
            <a:ext cx="7772400" cy="771525"/>
          </a:xfrm>
        </p:spPr>
        <p:txBody>
          <a:bodyPr/>
          <a:lstStyle/>
          <a:p>
            <a:r>
              <a:rPr lang="en-US" altLang="zh-CN" sz="3600" dirty="0"/>
              <a:t>Auto transformers </a:t>
            </a:r>
            <a:endParaRPr lang="en-US" sz="3600" dirty="0"/>
          </a:p>
        </p:txBody>
      </p:sp>
      <p:pic>
        <p:nvPicPr>
          <p:cNvPr id="6" name="Content Placeholder 5" descr="auto transforme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781800" cy="4953000"/>
          </a:xfrm>
          <a:prstGeom prst="rect">
            <a:avLst/>
          </a:prstGeom>
          <a:noFill/>
          <a:ln>
            <a:noFill/>
          </a:ln>
        </p:spPr>
      </p:pic>
    </p:spTree>
    <p:extLst>
      <p:ext uri="{BB962C8B-B14F-4D97-AF65-F5344CB8AC3E}">
        <p14:creationId xmlns:p14="http://schemas.microsoft.com/office/powerpoint/2010/main" val="38103517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315200" cy="457201"/>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a:t> </a:t>
            </a:r>
            <a:r>
              <a:rPr lang="bn-BD" sz="2200" dirty="0" smtClean="0">
                <a:latin typeface="GangaMJ" pitchFamily="2" charset="0"/>
              </a:rPr>
              <a:t>এসি মেসিন-১</a:t>
            </a:r>
            <a:r>
              <a:rPr lang="en-US" sz="2200" dirty="0" smtClean="0">
                <a:latin typeface="GangaMJ" pitchFamily="2" charset="0"/>
              </a:rPr>
              <a:t> (</a:t>
            </a:r>
            <a:r>
              <a:rPr lang="bn-BD" sz="2200" dirty="0" smtClean="0">
                <a:latin typeface="GangaMJ" pitchFamily="2" charset="0"/>
              </a:rPr>
              <a:t>বিষয় কোড-৬</a:t>
            </a:r>
            <a:r>
              <a:rPr lang="bn-BD" sz="2200" dirty="0">
                <a:solidFill>
                  <a:prstClr val="white"/>
                </a:solidFill>
                <a:latin typeface="GangaMJ" pitchFamily="2" charset="0"/>
              </a:rPr>
              <a:t>৬</a:t>
            </a:r>
            <a:r>
              <a:rPr lang="bn-BD" sz="2200" dirty="0" smtClean="0">
                <a:latin typeface="GangaMJ" pitchFamily="2" charset="0"/>
              </a:rPr>
              <a:t>৭৬</a:t>
            </a:r>
            <a:r>
              <a:rPr lang="en-US" sz="2700" dirty="0" smtClean="0">
                <a:latin typeface="GangaMJ" pitchFamily="2" charset="0"/>
              </a:rPr>
              <a:t>1</a:t>
            </a:r>
            <a:r>
              <a:rPr lang="en-US" sz="3100" dirty="0" smtClean="0">
                <a:latin typeface="GangaMJ" pitchFamily="2" charset="0"/>
              </a:rPr>
              <a:t> </a:t>
            </a:r>
            <a:r>
              <a:rPr lang="en-US" sz="2700" dirty="0" smtClean="0">
                <a:latin typeface="GangaMJ" pitchFamily="2" charset="0"/>
              </a:rPr>
              <a:t>)</a:t>
            </a:r>
            <a:r>
              <a:rPr lang="en-US" sz="2000" dirty="0">
                <a:latin typeface="GangaMJ" pitchFamily="2" charset="0"/>
              </a:rPr>
              <a:t> </a:t>
            </a:r>
            <a:r>
              <a:rPr lang="en-US" sz="2800" dirty="0" err="1">
                <a:latin typeface="SumeshwariMJ" pitchFamily="2" charset="0"/>
                <a:cs typeface="SumeshwariMJ" pitchFamily="2" charset="0"/>
              </a:rPr>
              <a:t>UªvÝdigvi</a:t>
            </a:r>
            <a:r>
              <a:rPr lang="en-US" sz="2800" dirty="0">
                <a:latin typeface="SumeshwariMJ" pitchFamily="2" charset="0"/>
                <a:cs typeface="SumeshwariMJ" pitchFamily="2" charset="0"/>
              </a:rPr>
              <a:t>   : 8g </a:t>
            </a:r>
            <a:r>
              <a:rPr lang="en-US" sz="2800" dirty="0">
                <a:solidFill>
                  <a:schemeClr val="bg2"/>
                </a:solidFill>
                <a:latin typeface="SumeshwariMJ" pitchFamily="2" charset="0"/>
                <a:cs typeface="SumeshwariMJ" pitchFamily="2" charset="0"/>
              </a:rPr>
              <a:t> </a:t>
            </a:r>
            <a:r>
              <a:rPr lang="en-US" sz="2800" dirty="0" err="1">
                <a:solidFill>
                  <a:schemeClr val="bg2"/>
                </a:solidFill>
                <a:latin typeface="SumeshwariMJ" pitchFamily="2" charset="0"/>
                <a:cs typeface="SumeshwariMJ" pitchFamily="2" charset="0"/>
              </a:rPr>
              <a:t>Aa¨vq</a:t>
            </a:r>
            <a:r>
              <a:rPr lang="en-US" sz="3200" dirty="0">
                <a:solidFill>
                  <a:srgbClr val="FF0000"/>
                </a:solidFill>
              </a:rPr>
              <a:t/>
            </a:r>
            <a:br>
              <a:rPr lang="en-US" sz="3200" dirty="0">
                <a:solidFill>
                  <a:srgbClr val="FF0000"/>
                </a:solidFill>
              </a:rPr>
            </a:br>
            <a:r>
              <a:rPr lang="en-US" sz="2700" dirty="0" smtClean="0">
                <a:latin typeface="GangaMJ" pitchFamily="2" charset="0"/>
              </a:rPr>
              <a:t/>
            </a:r>
            <a:br>
              <a:rPr lang="en-US" sz="2700" dirty="0" smtClean="0">
                <a:latin typeface="GangaMJ" pitchFamily="2" charset="0"/>
              </a:rPr>
            </a:br>
            <a:r>
              <a:rPr lang="en-US" sz="4000" dirty="0" smtClean="0">
                <a:solidFill>
                  <a:srgbClr val="FF0000"/>
                </a:solidFill>
                <a:latin typeface="Algerian" panose="04020705040A02060702" pitchFamily="82" charset="0"/>
              </a:rPr>
              <a:t>AUTO-TRANSFORMER</a:t>
            </a:r>
            <a:r>
              <a:rPr lang="en-US" sz="2200" dirty="0" smtClean="0">
                <a:solidFill>
                  <a:schemeClr val="tx1"/>
                </a:solidFill>
                <a:latin typeface="Algerian" panose="04020705040A02060702" pitchFamily="82" charset="0"/>
              </a:rPr>
              <a:t>  </a:t>
            </a:r>
            <a:r>
              <a:rPr lang="en-US" sz="3600" dirty="0" smtClean="0">
                <a:solidFill>
                  <a:schemeClr val="tx1"/>
                </a:solidFill>
              </a:rPr>
              <a:t/>
            </a:r>
            <a:br>
              <a:rPr lang="en-US" sz="3600" dirty="0" smtClean="0">
                <a:solidFill>
                  <a:schemeClr val="tx1"/>
                </a:solidFill>
              </a:rPr>
            </a:br>
            <a:r>
              <a:rPr lang="en-US" dirty="0"/>
              <a:t/>
            </a:r>
            <a:br>
              <a:rPr lang="en-US" dirty="0"/>
            </a:br>
            <a:endParaRPr lang="en-US" dirty="0"/>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0"/>
            <a:ext cx="824344" cy="1181100"/>
          </a:xfrm>
          <a:prstGeom prst="rect">
            <a:avLst/>
          </a:prstGeom>
        </p:spPr>
      </p:pic>
      <p:sp>
        <p:nvSpPr>
          <p:cNvPr id="6" name="Rectangle 5"/>
          <p:cNvSpPr/>
          <p:nvPr/>
        </p:nvSpPr>
        <p:spPr>
          <a:xfrm>
            <a:off x="152400" y="6608275"/>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JESSORE POLYTECHNIC INSTITUTE</a:t>
            </a:r>
          </a:p>
        </p:txBody>
      </p:sp>
      <p:sp>
        <p:nvSpPr>
          <p:cNvPr id="8" name="Content Placeholder 7"/>
          <p:cNvSpPr>
            <a:spLocks noGrp="1"/>
          </p:cNvSpPr>
          <p:nvPr>
            <p:ph idx="1"/>
          </p:nvPr>
        </p:nvSpPr>
        <p:spPr>
          <a:xfrm>
            <a:off x="13856" y="1828800"/>
            <a:ext cx="9130144" cy="4800600"/>
          </a:xfrm>
        </p:spPr>
        <p:txBody>
          <a:bodyPr>
            <a:normAutofit/>
          </a:bodyPr>
          <a:lstStyle/>
          <a:p>
            <a:pPr marL="0" lvl="0" indent="-256032">
              <a:spcBef>
                <a:spcPts val="0"/>
              </a:spcBef>
              <a:buClr>
                <a:srgbClr val="2DA2BF"/>
              </a:buClr>
              <a:buSzPct val="68000"/>
              <a:buFont typeface="Wingdings 3"/>
              <a:buChar char=""/>
            </a:pPr>
            <a:r>
              <a:rPr lang="en-US" dirty="0" smtClean="0">
                <a:solidFill>
                  <a:srgbClr val="002060"/>
                </a:solidFill>
                <a:ea typeface="Calibri"/>
                <a:cs typeface="Times New Roman"/>
              </a:rPr>
              <a:t> </a:t>
            </a:r>
            <a:r>
              <a:rPr lang="en-US" sz="3600" dirty="0">
                <a:solidFill>
                  <a:srgbClr val="0070C0"/>
                </a:solidFill>
                <a:latin typeface="Agency FB" panose="020B0503020202020204" pitchFamily="34" charset="0"/>
                <a:ea typeface="Calibri"/>
                <a:cs typeface="Times New Roman"/>
              </a:rPr>
              <a:t>8</a:t>
            </a:r>
            <a:r>
              <a:rPr lang="en-US" sz="3600" dirty="0" smtClean="0">
                <a:solidFill>
                  <a:srgbClr val="0070C0"/>
                </a:solidFill>
                <a:latin typeface="Agency FB" panose="020B0503020202020204" pitchFamily="34" charset="0"/>
                <a:ea typeface="Calibri"/>
                <a:cs typeface="Times New Roman"/>
              </a:rPr>
              <a:t>.  </a:t>
            </a:r>
            <a:r>
              <a:rPr lang="en-US" sz="3600" dirty="0">
                <a:latin typeface="Agency FB" panose="020B0503020202020204" pitchFamily="34" charset="0"/>
                <a:ea typeface="Calibri"/>
                <a:cs typeface="Times New Roman"/>
              </a:rPr>
              <a:t>Introduction .</a:t>
            </a:r>
            <a:r>
              <a:rPr lang="en-US" sz="5400" dirty="0">
                <a:latin typeface="Agency FB" panose="020B0503020202020204" pitchFamily="34" charset="0"/>
                <a:ea typeface="Calibri"/>
                <a:cs typeface="Times New Roman"/>
              </a:rPr>
              <a:t> </a:t>
            </a:r>
            <a:r>
              <a:rPr lang="en-US" sz="2400" dirty="0" smtClean="0">
                <a:latin typeface="SutonnyMJ"/>
                <a:ea typeface="Calibri"/>
                <a:cs typeface="Times New Roman"/>
              </a:rPr>
              <a:t>(</a:t>
            </a:r>
            <a:r>
              <a:rPr lang="en-US" sz="4000" dirty="0" err="1" smtClean="0">
                <a:latin typeface="SumeshwariMJ" pitchFamily="2" charset="0"/>
                <a:cs typeface="SumeshwariMJ" pitchFamily="2" charset="0"/>
              </a:rPr>
              <a:t>f‚wgKv</a:t>
            </a:r>
            <a:r>
              <a:rPr lang="en-US" sz="1800" dirty="0" smtClean="0">
                <a:latin typeface="SutonnyMJ"/>
                <a:ea typeface="Calibri"/>
                <a:cs typeface="Times New Roman"/>
              </a:rPr>
              <a:t>)</a:t>
            </a:r>
            <a:endParaRPr lang="en-US" sz="300" dirty="0">
              <a:ea typeface="Calibri"/>
              <a:cs typeface="Times New Roman"/>
            </a:endParaRPr>
          </a:p>
          <a:p>
            <a:pPr marL="0" lvl="0">
              <a:lnSpc>
                <a:spcPct val="115000"/>
              </a:lnSpc>
              <a:spcBef>
                <a:spcPts val="0"/>
              </a:spcBef>
              <a:spcAft>
                <a:spcPts val="1000"/>
              </a:spcAft>
            </a:pPr>
            <a:r>
              <a:rPr lang="en-US" sz="3600" b="1" dirty="0">
                <a:latin typeface="Agency FB" panose="020B0503020202020204" pitchFamily="34" charset="0"/>
                <a:ea typeface="Calibri"/>
                <a:cs typeface="Times New Roman"/>
              </a:rPr>
              <a:t>8</a:t>
            </a:r>
            <a:r>
              <a:rPr lang="en-US" sz="3600" b="1" dirty="0" smtClean="0">
                <a:latin typeface="Agency FB" panose="020B0503020202020204" pitchFamily="34" charset="0"/>
                <a:ea typeface="Calibri"/>
                <a:cs typeface="Times New Roman"/>
              </a:rPr>
              <a:t>.1 Describe the Auto-Transformer :</a:t>
            </a:r>
          </a:p>
          <a:p>
            <a:pPr marL="0" lvl="0">
              <a:lnSpc>
                <a:spcPct val="115000"/>
              </a:lnSpc>
              <a:spcBef>
                <a:spcPts val="0"/>
              </a:spcBef>
              <a:spcAft>
                <a:spcPts val="1000"/>
              </a:spcAft>
            </a:pPr>
            <a:r>
              <a:rPr lang="en-US" sz="3600" b="1" dirty="0">
                <a:latin typeface="Agency FB" panose="020B0503020202020204" pitchFamily="34" charset="0"/>
                <a:ea typeface="Calibri"/>
                <a:cs typeface="Times New Roman"/>
              </a:rPr>
              <a:t> 8</a:t>
            </a:r>
            <a:r>
              <a:rPr lang="en-US" sz="3600" b="1" dirty="0" smtClean="0">
                <a:latin typeface="Agency FB" panose="020B0503020202020204" pitchFamily="34" charset="0"/>
                <a:ea typeface="Calibri"/>
                <a:cs typeface="Times New Roman"/>
              </a:rPr>
              <a:t>.2 Explanation of The Terms Transformer     </a:t>
            </a:r>
          </a:p>
          <a:p>
            <a:pPr marL="0" lvl="0">
              <a:lnSpc>
                <a:spcPct val="115000"/>
              </a:lnSpc>
              <a:spcBef>
                <a:spcPts val="0"/>
              </a:spcBef>
              <a:spcAft>
                <a:spcPts val="1000"/>
              </a:spcAft>
            </a:pPr>
            <a:r>
              <a:rPr lang="en-US" sz="3600" b="1" dirty="0">
                <a:latin typeface="Agency FB" panose="020B0503020202020204" pitchFamily="34" charset="0"/>
                <a:ea typeface="Calibri"/>
                <a:cs typeface="Times New Roman"/>
              </a:rPr>
              <a:t> </a:t>
            </a:r>
            <a:r>
              <a:rPr lang="en-US" sz="3600" b="1" dirty="0" smtClean="0">
                <a:latin typeface="Agency FB" panose="020B0503020202020204" pitchFamily="34" charset="0"/>
                <a:ea typeface="Calibri"/>
                <a:cs typeface="Times New Roman"/>
              </a:rPr>
              <a:t>    Power and Conducted Power :</a:t>
            </a:r>
          </a:p>
          <a:p>
            <a:pPr marL="0" lvl="0">
              <a:lnSpc>
                <a:spcPct val="115000"/>
              </a:lnSpc>
              <a:spcBef>
                <a:spcPts val="0"/>
              </a:spcBef>
              <a:spcAft>
                <a:spcPts val="1000"/>
              </a:spcAft>
            </a:pPr>
            <a:r>
              <a:rPr lang="en-US" sz="3600" b="1" dirty="0">
                <a:latin typeface="Agency FB" panose="020B0503020202020204" pitchFamily="34" charset="0"/>
                <a:ea typeface="Calibri"/>
                <a:cs typeface="Times New Roman"/>
              </a:rPr>
              <a:t>8</a:t>
            </a:r>
            <a:r>
              <a:rPr lang="en-US" sz="3600" b="1" dirty="0" smtClean="0">
                <a:latin typeface="Agency FB" panose="020B0503020202020204" pitchFamily="34" charset="0"/>
                <a:ea typeface="Calibri"/>
                <a:cs typeface="Times New Roman"/>
              </a:rPr>
              <a:t>.3 Advantages and Disadvantage Auto-</a:t>
            </a:r>
            <a:r>
              <a:rPr lang="en-US" sz="3600" b="1" dirty="0" err="1" smtClean="0">
                <a:latin typeface="Agency FB" panose="020B0503020202020204" pitchFamily="34" charset="0"/>
                <a:ea typeface="Calibri"/>
                <a:cs typeface="Times New Roman"/>
              </a:rPr>
              <a:t>Txr</a:t>
            </a:r>
            <a:r>
              <a:rPr lang="en-US" sz="3600" b="1" dirty="0" smtClean="0">
                <a:latin typeface="Agency FB" panose="020B0503020202020204" pitchFamily="34" charset="0"/>
                <a:ea typeface="Calibri"/>
                <a:cs typeface="Times New Roman"/>
              </a:rPr>
              <a:t>.</a:t>
            </a:r>
          </a:p>
        </p:txBody>
      </p:sp>
    </p:spTree>
    <p:extLst>
      <p:ext uri="{BB962C8B-B14F-4D97-AF65-F5344CB8AC3E}">
        <p14:creationId xmlns:p14="http://schemas.microsoft.com/office/powerpoint/2010/main" val="146016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30</a:t>
            </a:fld>
            <a:endParaRPr lang="en-US" altLang="ko-KR" sz="1400">
              <a:solidFill>
                <a:srgbClr val="000000"/>
              </a:solidFill>
              <a:latin typeface="-윤고딕120" pitchFamily="2" charset="-127"/>
              <a:ea typeface="-윤고딕120" pitchFamily="2" charset="-127"/>
            </a:endParaRPr>
          </a:p>
        </p:txBody>
      </p:sp>
      <p:sp>
        <p:nvSpPr>
          <p:cNvPr id="3" name="Content Placeholder 2"/>
          <p:cNvSpPr>
            <a:spLocks noGrp="1"/>
          </p:cNvSpPr>
          <p:nvPr>
            <p:ph idx="1"/>
          </p:nvPr>
        </p:nvSpPr>
        <p:spPr>
          <a:xfrm>
            <a:off x="228600" y="1463675"/>
            <a:ext cx="8229600" cy="5165725"/>
          </a:xfrm>
        </p:spPr>
        <p:txBody>
          <a:bodyPr/>
          <a:lstStyle/>
          <a:p>
            <a:r>
              <a:rPr lang="en-US" sz="3600" dirty="0"/>
              <a:t>Now we will discuss the savings of copper in auto transformer compared to conventional two winding transformer.</a:t>
            </a:r>
          </a:p>
          <a:p>
            <a:r>
              <a:rPr lang="en-US" sz="3600" dirty="0" smtClean="0"/>
              <a:t>We know that weight of copper of any winding depends upon its length and cross – sectional area..</a:t>
            </a:r>
          </a:p>
          <a:p>
            <a:endParaRPr lang="en-US" sz="3600" dirty="0"/>
          </a:p>
        </p:txBody>
      </p:sp>
      <p:sp>
        <p:nvSpPr>
          <p:cNvPr id="2" name="Title 1"/>
          <p:cNvSpPr>
            <a:spLocks noGrp="1"/>
          </p:cNvSpPr>
          <p:nvPr>
            <p:ph type="title"/>
          </p:nvPr>
        </p:nvSpPr>
        <p:spPr>
          <a:xfrm>
            <a:off x="685800" y="295275"/>
            <a:ext cx="7772400" cy="771525"/>
          </a:xfrm>
        </p:spPr>
        <p:txBody>
          <a:bodyPr/>
          <a:lstStyle/>
          <a:p>
            <a:r>
              <a:rPr lang="en-US" sz="3200" dirty="0"/>
              <a:t>Copper Savings in Auto Transformer</a:t>
            </a:r>
          </a:p>
        </p:txBody>
      </p:sp>
    </p:spTree>
    <p:extLst>
      <p:ext uri="{BB962C8B-B14F-4D97-AF65-F5344CB8AC3E}">
        <p14:creationId xmlns:p14="http://schemas.microsoft.com/office/powerpoint/2010/main" val="16691102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31</a:t>
            </a:fld>
            <a:endParaRPr lang="en-US" altLang="ko-KR" sz="1400">
              <a:solidFill>
                <a:srgbClr val="000000"/>
              </a:solidFill>
              <a:latin typeface="-윤고딕120" pitchFamily="2" charset="-127"/>
              <a:ea typeface="-윤고딕120" pitchFamily="2" charset="-127"/>
            </a:endParaRPr>
          </a:p>
        </p:txBody>
      </p:sp>
      <p:sp>
        <p:nvSpPr>
          <p:cNvPr id="3" name="Content Placeholder 2"/>
          <p:cNvSpPr>
            <a:spLocks noGrp="1"/>
          </p:cNvSpPr>
          <p:nvPr>
            <p:ph idx="1"/>
          </p:nvPr>
        </p:nvSpPr>
        <p:spPr>
          <a:xfrm>
            <a:off x="228600" y="1463675"/>
            <a:ext cx="8229600" cy="5165725"/>
          </a:xfrm>
        </p:spPr>
        <p:txBody>
          <a:bodyPr/>
          <a:lstStyle/>
          <a:p>
            <a:r>
              <a:rPr lang="en-US" sz="3600" dirty="0" smtClean="0"/>
              <a:t>Again length of conductor in winding is proportional to its number of turns and cross – sectional area varies with rated current.</a:t>
            </a:r>
          </a:p>
          <a:p>
            <a:r>
              <a:rPr lang="en-US" sz="3600" dirty="0" smtClean="0"/>
              <a:t>Therefore, weight of copper in the section AC proportional to,</a:t>
            </a:r>
          </a:p>
          <a:p>
            <a:endParaRPr lang="en-US" sz="3600" dirty="0"/>
          </a:p>
        </p:txBody>
      </p:sp>
      <p:sp>
        <p:nvSpPr>
          <p:cNvPr id="2" name="Title 1"/>
          <p:cNvSpPr>
            <a:spLocks noGrp="1"/>
          </p:cNvSpPr>
          <p:nvPr>
            <p:ph type="title"/>
          </p:nvPr>
        </p:nvSpPr>
        <p:spPr>
          <a:xfrm>
            <a:off x="685800" y="295275"/>
            <a:ext cx="7772400" cy="771525"/>
          </a:xfrm>
        </p:spPr>
        <p:txBody>
          <a:bodyPr/>
          <a:lstStyle/>
          <a:p>
            <a:r>
              <a:rPr lang="en-US" sz="3200" dirty="0"/>
              <a:t>Copper Savings in Auto Transformer</a:t>
            </a:r>
          </a:p>
        </p:txBody>
      </p:sp>
    </p:spTree>
    <p:extLst>
      <p:ext uri="{BB962C8B-B14F-4D97-AF65-F5344CB8AC3E}">
        <p14:creationId xmlns:p14="http://schemas.microsoft.com/office/powerpoint/2010/main" val="183248529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32</a:t>
            </a:fld>
            <a:endParaRPr lang="en-US" altLang="ko-KR" sz="1400">
              <a:solidFill>
                <a:srgbClr val="000000"/>
              </a:solidFill>
              <a:latin typeface="-윤고딕120" pitchFamily="2" charset="-127"/>
              <a:ea typeface="-윤고딕120" pitchFamily="2" charset="-127"/>
            </a:endParaRPr>
          </a:p>
        </p:txBody>
      </p:sp>
      <p:sp>
        <p:nvSpPr>
          <p:cNvPr id="3" name="Content Placeholder 2"/>
          <p:cNvSpPr>
            <a:spLocks noGrp="1"/>
          </p:cNvSpPr>
          <p:nvPr>
            <p:ph idx="1"/>
          </p:nvPr>
        </p:nvSpPr>
        <p:spPr>
          <a:xfrm>
            <a:off x="228600" y="1463675"/>
            <a:ext cx="8229600" cy="5165725"/>
          </a:xfrm>
        </p:spPr>
        <p:txBody>
          <a:bodyPr/>
          <a:lstStyle/>
          <a:p>
            <a:r>
              <a:rPr lang="en-US" sz="3600" dirty="0" smtClean="0"/>
              <a:t>So weight of copper in winding is directly proportional to product of number of turns and </a:t>
            </a:r>
            <a:r>
              <a:rPr lang="en-US" sz="3600" dirty="0" err="1" smtClean="0"/>
              <a:t>rated</a:t>
            </a:r>
            <a:r>
              <a:rPr lang="en-US" sz="3600" u="sng" dirty="0" err="1" smtClean="0">
                <a:hlinkClick r:id="rId2" tooltip="Electric Current"/>
              </a:rPr>
              <a:t>current</a:t>
            </a:r>
            <a:r>
              <a:rPr lang="en-US" sz="3600" dirty="0" smtClean="0"/>
              <a:t> of the winding.</a:t>
            </a:r>
          </a:p>
          <a:p>
            <a:r>
              <a:rPr lang="en-US" sz="3600" dirty="0" smtClean="0"/>
              <a:t>Therefore, weight of copper in the section AC proportional to,</a:t>
            </a:r>
          </a:p>
          <a:p>
            <a:endParaRPr lang="en-US" sz="3600" dirty="0"/>
          </a:p>
        </p:txBody>
      </p:sp>
      <p:sp>
        <p:nvSpPr>
          <p:cNvPr id="2" name="Title 1"/>
          <p:cNvSpPr>
            <a:spLocks noGrp="1"/>
          </p:cNvSpPr>
          <p:nvPr>
            <p:ph type="title"/>
          </p:nvPr>
        </p:nvSpPr>
        <p:spPr>
          <a:xfrm>
            <a:off x="685800" y="295275"/>
            <a:ext cx="7772400" cy="771525"/>
          </a:xfrm>
        </p:spPr>
        <p:txBody>
          <a:bodyPr/>
          <a:lstStyle/>
          <a:p>
            <a:r>
              <a:rPr lang="en-US" sz="3200" dirty="0"/>
              <a:t>Copper Savings in Auto Transformer</a:t>
            </a:r>
          </a:p>
        </p:txBody>
      </p:sp>
    </p:spTree>
    <p:extLst>
      <p:ext uri="{BB962C8B-B14F-4D97-AF65-F5344CB8AC3E}">
        <p14:creationId xmlns:p14="http://schemas.microsoft.com/office/powerpoint/2010/main" val="146297618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33</a:t>
            </a:fld>
            <a:endParaRPr lang="en-US" altLang="ko-KR" sz="1400">
              <a:solidFill>
                <a:srgbClr val="000000"/>
              </a:solidFill>
              <a:latin typeface="-윤고딕120" pitchFamily="2" charset="-127"/>
              <a:ea typeface="-윤고딕120" pitchFamily="2" charset="-127"/>
            </a:endParaRPr>
          </a:p>
        </p:txBody>
      </p:sp>
      <p:sp>
        <p:nvSpPr>
          <p:cNvPr id="3" name="Content Placeholder 2"/>
          <p:cNvSpPr>
            <a:spLocks noGrp="1"/>
          </p:cNvSpPr>
          <p:nvPr>
            <p:ph idx="1"/>
          </p:nvPr>
        </p:nvSpPr>
        <p:spPr>
          <a:xfrm>
            <a:off x="228600" y="1463675"/>
            <a:ext cx="8229600" cy="5165725"/>
          </a:xfrm>
        </p:spPr>
        <p:txBody>
          <a:bodyPr/>
          <a:lstStyle/>
          <a:p>
            <a:pPr algn="l"/>
            <a:r>
              <a:rPr lang="en-US" dirty="0"/>
              <a:t>and similarly, weight of copper in the section </a:t>
            </a:r>
            <a:r>
              <a:rPr lang="en-US" dirty="0" smtClean="0"/>
              <a:t>BC proportional </a:t>
            </a:r>
            <a:r>
              <a:rPr lang="en-US" dirty="0"/>
              <a:t>to,</a:t>
            </a:r>
            <a:br>
              <a:rPr lang="en-US" dirty="0"/>
            </a:br>
            <a:endParaRPr lang="en-US" dirty="0"/>
          </a:p>
          <a:p>
            <a:endParaRPr lang="en-US" sz="3600" dirty="0"/>
          </a:p>
        </p:txBody>
      </p:sp>
      <p:sp>
        <p:nvSpPr>
          <p:cNvPr id="2" name="Title 1"/>
          <p:cNvSpPr>
            <a:spLocks noGrp="1"/>
          </p:cNvSpPr>
          <p:nvPr>
            <p:ph type="title"/>
          </p:nvPr>
        </p:nvSpPr>
        <p:spPr>
          <a:xfrm>
            <a:off x="685800" y="295275"/>
            <a:ext cx="7772400" cy="771525"/>
          </a:xfrm>
        </p:spPr>
        <p:txBody>
          <a:bodyPr/>
          <a:lstStyle/>
          <a:p>
            <a:r>
              <a:rPr lang="en-US" altLang="zh-CN" sz="3600" dirty="0" smtClean="0"/>
              <a:t> </a:t>
            </a:r>
            <a:endParaRPr lang="en-US" sz="3600" dirty="0"/>
          </a:p>
        </p:txBody>
      </p:sp>
      <p:pic>
        <p:nvPicPr>
          <p:cNvPr id="6" name="Picture 5" descr="http://www.electrical4u.com/transformer-equation/at-01-14-05-14.gif"/>
          <p:cNvPicPr/>
          <p:nvPr/>
        </p:nvPicPr>
        <p:blipFill>
          <a:blip r:embed="rId2">
            <a:extLst>
              <a:ext uri="{28A0092B-C50C-407E-A947-70E740481C1C}">
                <a14:useLocalDpi xmlns:a14="http://schemas.microsoft.com/office/drawing/2010/main" val="0"/>
              </a:ext>
            </a:extLst>
          </a:blip>
          <a:srcRect/>
          <a:stretch>
            <a:fillRect/>
          </a:stretch>
        </p:blipFill>
        <p:spPr bwMode="auto">
          <a:xfrm>
            <a:off x="3519055" y="457198"/>
            <a:ext cx="3124200" cy="762001"/>
          </a:xfrm>
          <a:prstGeom prst="rect">
            <a:avLst/>
          </a:prstGeom>
          <a:noFill/>
          <a:ln>
            <a:noFill/>
          </a:ln>
        </p:spPr>
      </p:pic>
      <p:pic>
        <p:nvPicPr>
          <p:cNvPr id="7" name="Picture 6" descr="http://www.electrical4u.com/transformer-equation/at-02-14-05-14.gif"/>
          <p:cNvPicPr/>
          <p:nvPr/>
        </p:nvPicPr>
        <p:blipFill>
          <a:blip r:embed="rId3">
            <a:extLst>
              <a:ext uri="{28A0092B-C50C-407E-A947-70E740481C1C}">
                <a14:useLocalDpi xmlns:a14="http://schemas.microsoft.com/office/drawing/2010/main" val="0"/>
              </a:ext>
            </a:extLst>
          </a:blip>
          <a:srcRect/>
          <a:stretch>
            <a:fillRect/>
          </a:stretch>
        </p:blipFill>
        <p:spPr bwMode="auto">
          <a:xfrm>
            <a:off x="3519056" y="2562225"/>
            <a:ext cx="3124199" cy="666750"/>
          </a:xfrm>
          <a:prstGeom prst="rect">
            <a:avLst/>
          </a:prstGeom>
          <a:noFill/>
          <a:ln>
            <a:noFill/>
          </a:ln>
        </p:spPr>
      </p:pic>
      <p:sp>
        <p:nvSpPr>
          <p:cNvPr id="4" name="Rectangle 3"/>
          <p:cNvSpPr/>
          <p:nvPr/>
        </p:nvSpPr>
        <p:spPr>
          <a:xfrm>
            <a:off x="166255" y="3222048"/>
            <a:ext cx="8763000" cy="1231106"/>
          </a:xfrm>
          <a:prstGeom prst="rect">
            <a:avLst/>
          </a:prstGeom>
        </p:spPr>
        <p:txBody>
          <a:bodyPr wrap="square">
            <a:spAutoFit/>
          </a:bodyPr>
          <a:lstStyle/>
          <a:p>
            <a:r>
              <a:rPr lang="en-US" sz="2800" dirty="0">
                <a:solidFill>
                  <a:schemeClr val="accent3"/>
                </a:solidFill>
              </a:rPr>
              <a:t>Hence, total weight of copper in the winding of auto transformer proportional to,</a:t>
            </a:r>
            <a:br>
              <a:rPr lang="en-US" sz="2800" dirty="0">
                <a:solidFill>
                  <a:schemeClr val="accent3"/>
                </a:solidFill>
              </a:rPr>
            </a:br>
            <a:endParaRPr lang="en-US" dirty="0">
              <a:solidFill>
                <a:schemeClr val="accent3"/>
              </a:solidFill>
            </a:endParaRPr>
          </a:p>
        </p:txBody>
      </p:sp>
      <p:pic>
        <p:nvPicPr>
          <p:cNvPr id="9" name="Picture 8" descr="http://www.electrical4u.com/transformer-equation/at-03-14-05-14.gif"/>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210916"/>
            <a:ext cx="4800600" cy="2381250"/>
          </a:xfrm>
          <a:prstGeom prst="rect">
            <a:avLst/>
          </a:prstGeom>
          <a:noFill/>
          <a:ln>
            <a:noFill/>
          </a:ln>
        </p:spPr>
      </p:pic>
    </p:spTree>
    <p:extLst>
      <p:ext uri="{BB962C8B-B14F-4D97-AF65-F5344CB8AC3E}">
        <p14:creationId xmlns:p14="http://schemas.microsoft.com/office/powerpoint/2010/main" val="179898701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34</a:t>
            </a:fld>
            <a:endParaRPr lang="en-US" altLang="ko-KR" sz="1400">
              <a:solidFill>
                <a:srgbClr val="000000"/>
              </a:solidFill>
              <a:latin typeface="-윤고딕120" pitchFamily="2" charset="-127"/>
              <a:ea typeface="-윤고딕120" pitchFamily="2" charset="-127"/>
            </a:endParaRPr>
          </a:p>
        </p:txBody>
      </p:sp>
      <p:sp>
        <p:nvSpPr>
          <p:cNvPr id="3" name="Content Placeholder 2"/>
          <p:cNvSpPr>
            <a:spLocks noGrp="1"/>
          </p:cNvSpPr>
          <p:nvPr>
            <p:ph idx="1"/>
          </p:nvPr>
        </p:nvSpPr>
        <p:spPr>
          <a:xfrm>
            <a:off x="228600" y="1463675"/>
            <a:ext cx="8229600" cy="5165725"/>
          </a:xfrm>
        </p:spPr>
        <p:txBody>
          <a:bodyPr/>
          <a:lstStyle/>
          <a:p>
            <a:pPr algn="l"/>
            <a:r>
              <a:rPr lang="en-US" dirty="0"/>
              <a:t>In similar way it can be proved, the weight of copper in two winding transformer is proportional to,</a:t>
            </a:r>
            <a:br>
              <a:rPr lang="en-US" dirty="0"/>
            </a:br>
            <a:r>
              <a:rPr lang="en-US" dirty="0"/>
              <a:t>N</a:t>
            </a:r>
            <a:r>
              <a:rPr lang="en-US" baseline="-25000" dirty="0"/>
              <a:t>1</a:t>
            </a:r>
            <a:r>
              <a:rPr lang="en-US" dirty="0"/>
              <a:t>I</a:t>
            </a:r>
            <a:r>
              <a:rPr lang="en-US" baseline="-25000" dirty="0"/>
              <a:t>1</a:t>
            </a:r>
            <a:r>
              <a:rPr lang="en-US" dirty="0"/>
              <a:t> + </a:t>
            </a:r>
            <a:r>
              <a:rPr lang="en-US" dirty="0" smtClean="0"/>
              <a:t>N</a:t>
            </a:r>
            <a:r>
              <a:rPr lang="en-US" baseline="-25000" dirty="0" smtClean="0"/>
              <a:t>2</a:t>
            </a:r>
            <a:r>
              <a:rPr lang="en-US" dirty="0" smtClean="0"/>
              <a:t>I</a:t>
            </a:r>
            <a:r>
              <a:rPr lang="en-US" baseline="-25000" dirty="0" smtClean="0"/>
              <a:t>2</a:t>
            </a:r>
            <a:endParaRPr lang="en-US" baseline="-25000" dirty="0"/>
          </a:p>
          <a:p>
            <a:pPr algn="l"/>
            <a:r>
              <a:rPr lang="en-US" dirty="0"/>
              <a:t>⇒ 2N</a:t>
            </a:r>
            <a:r>
              <a:rPr lang="en-US" baseline="-25000" dirty="0"/>
              <a:t>1</a:t>
            </a:r>
            <a:r>
              <a:rPr lang="en-US" dirty="0"/>
              <a:t>I</a:t>
            </a:r>
            <a:r>
              <a:rPr lang="en-US" baseline="-25000" dirty="0"/>
              <a:t>1</a:t>
            </a:r>
            <a:r>
              <a:rPr lang="en-US" dirty="0"/>
              <a:t>    (Since, in a transformer N</a:t>
            </a:r>
            <a:r>
              <a:rPr lang="en-US" baseline="-25000" dirty="0"/>
              <a:t>1</a:t>
            </a:r>
            <a:r>
              <a:rPr lang="en-US" dirty="0"/>
              <a:t>I</a:t>
            </a:r>
            <a:r>
              <a:rPr lang="en-US" baseline="-25000" dirty="0"/>
              <a:t>1</a:t>
            </a:r>
            <a:r>
              <a:rPr lang="en-US" dirty="0"/>
              <a:t> = N</a:t>
            </a:r>
            <a:r>
              <a:rPr lang="en-US" baseline="-25000" dirty="0"/>
              <a:t>2</a:t>
            </a:r>
            <a:r>
              <a:rPr lang="en-US" dirty="0"/>
              <a:t>I</a:t>
            </a:r>
            <a:r>
              <a:rPr lang="en-US" baseline="-25000" dirty="0"/>
              <a:t>2</a:t>
            </a:r>
            <a:r>
              <a:rPr lang="en-US" dirty="0" smtClean="0"/>
              <a:t>)</a:t>
            </a:r>
            <a:r>
              <a:rPr lang="en-US" dirty="0"/>
              <a:t/>
            </a:r>
            <a:br>
              <a:rPr lang="en-US" dirty="0"/>
            </a:br>
            <a:r>
              <a:rPr lang="en-US" dirty="0"/>
              <a:t>Let’s assume, </a:t>
            </a:r>
            <a:r>
              <a:rPr lang="en-US" dirty="0" err="1"/>
              <a:t>W</a:t>
            </a:r>
            <a:r>
              <a:rPr lang="en-US" baseline="-25000" dirty="0" err="1"/>
              <a:t>a</a:t>
            </a:r>
            <a:r>
              <a:rPr lang="en-US" dirty="0"/>
              <a:t> and </a:t>
            </a:r>
            <a:r>
              <a:rPr lang="en-US" dirty="0" err="1"/>
              <a:t>W</a:t>
            </a:r>
            <a:r>
              <a:rPr lang="en-US" baseline="-25000" dirty="0" err="1"/>
              <a:t>tw</a:t>
            </a:r>
            <a:r>
              <a:rPr lang="en-US" dirty="0"/>
              <a:t> are weight of copper in auto transformer and two winding transformer respectively,</a:t>
            </a:r>
            <a:br>
              <a:rPr lang="en-US" dirty="0"/>
            </a:br>
            <a:endParaRPr lang="en-US" dirty="0"/>
          </a:p>
        </p:txBody>
      </p:sp>
      <p:sp>
        <p:nvSpPr>
          <p:cNvPr id="2" name="Title 1"/>
          <p:cNvSpPr>
            <a:spLocks noGrp="1"/>
          </p:cNvSpPr>
          <p:nvPr>
            <p:ph type="title"/>
          </p:nvPr>
        </p:nvSpPr>
        <p:spPr>
          <a:xfrm>
            <a:off x="685800" y="295275"/>
            <a:ext cx="7772400" cy="771525"/>
          </a:xfrm>
        </p:spPr>
        <p:txBody>
          <a:bodyPr/>
          <a:lstStyle/>
          <a:p>
            <a:endParaRPr lang="en-US" sz="3600" dirty="0"/>
          </a:p>
        </p:txBody>
      </p:sp>
    </p:spTree>
    <p:extLst>
      <p:ext uri="{BB962C8B-B14F-4D97-AF65-F5344CB8AC3E}">
        <p14:creationId xmlns:p14="http://schemas.microsoft.com/office/powerpoint/2010/main" val="51185427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6000">
                <a:solidFill>
                  <a:schemeClr val="tx1"/>
                </a:solidFill>
                <a:latin typeface="Arial" pitchFamily="34" charset="0"/>
                <a:ea typeface="宋体" pitchFamily="2" charset="-122"/>
              </a:defRPr>
            </a:lvl1pPr>
            <a:lvl2pPr marL="742950" indent="-285750" eaLnBrk="0" hangingPunct="0">
              <a:defRPr sz="6000">
                <a:solidFill>
                  <a:schemeClr val="tx1"/>
                </a:solidFill>
                <a:latin typeface="Arial" pitchFamily="34" charset="0"/>
                <a:ea typeface="宋体" pitchFamily="2" charset="-122"/>
              </a:defRPr>
            </a:lvl2pPr>
            <a:lvl3pPr marL="1143000" indent="-228600" eaLnBrk="0" hangingPunct="0">
              <a:defRPr sz="6000">
                <a:solidFill>
                  <a:schemeClr val="tx1"/>
                </a:solidFill>
                <a:latin typeface="Arial" pitchFamily="34" charset="0"/>
                <a:ea typeface="宋体" pitchFamily="2" charset="-122"/>
              </a:defRPr>
            </a:lvl3pPr>
            <a:lvl4pPr marL="1600200" indent="-228600" eaLnBrk="0" hangingPunct="0">
              <a:defRPr sz="6000">
                <a:solidFill>
                  <a:schemeClr val="tx1"/>
                </a:solidFill>
                <a:latin typeface="Arial" pitchFamily="34" charset="0"/>
                <a:ea typeface="宋体" pitchFamily="2" charset="-122"/>
              </a:defRPr>
            </a:lvl4pPr>
            <a:lvl5pPr marL="2057400" indent="-228600" eaLnBrk="0" hangingPunct="0">
              <a:defRPr sz="6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6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6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6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6000">
                <a:solidFill>
                  <a:schemeClr val="tx1"/>
                </a:solidFill>
                <a:latin typeface="Arial" pitchFamily="34" charset="0"/>
                <a:ea typeface="宋体" pitchFamily="2" charset="-122"/>
              </a:defRPr>
            </a:lvl9pPr>
          </a:lstStyle>
          <a:p>
            <a:pPr eaLnBrk="1" hangingPunct="1"/>
            <a:fld id="{953A02B9-01C0-4958-9E7B-11BBD5B73D2E}" type="slidenum">
              <a:rPr lang="ko-KR" altLang="en-US" sz="1400">
                <a:solidFill>
                  <a:srgbClr val="000000"/>
                </a:solidFill>
                <a:latin typeface="-윤고딕120" pitchFamily="2" charset="-127"/>
                <a:ea typeface="-윤고딕120" pitchFamily="2" charset="-127"/>
              </a:rPr>
              <a:pPr eaLnBrk="1" hangingPunct="1"/>
              <a:t>35</a:t>
            </a:fld>
            <a:endParaRPr lang="en-US" altLang="ko-KR" sz="1400">
              <a:solidFill>
                <a:srgbClr val="000000"/>
              </a:solidFill>
              <a:latin typeface="-윤고딕120" pitchFamily="2" charset="-127"/>
              <a:ea typeface="-윤고딕120" pitchFamily="2" charset="-127"/>
            </a:endParaRPr>
          </a:p>
        </p:txBody>
      </p:sp>
      <p:sp>
        <p:nvSpPr>
          <p:cNvPr id="2" name="Title 1"/>
          <p:cNvSpPr>
            <a:spLocks noGrp="1"/>
          </p:cNvSpPr>
          <p:nvPr>
            <p:ph type="title"/>
          </p:nvPr>
        </p:nvSpPr>
        <p:spPr>
          <a:xfrm>
            <a:off x="685800" y="295275"/>
            <a:ext cx="7772400" cy="771525"/>
          </a:xfrm>
        </p:spPr>
        <p:txBody>
          <a:bodyPr/>
          <a:lstStyle/>
          <a:p>
            <a:r>
              <a:rPr lang="en-US" altLang="zh-CN" sz="3600" dirty="0"/>
              <a:t>Auto transformers </a:t>
            </a:r>
            <a:endParaRPr lang="en-US" sz="3600" dirty="0"/>
          </a:p>
        </p:txBody>
      </p:sp>
      <p:pic>
        <p:nvPicPr>
          <p:cNvPr id="5" name="Content Placeholder 4" descr="http://www.electrical4u.com/equations/at4.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5105400"/>
          </a:xfrm>
          <a:prstGeom prst="rect">
            <a:avLst/>
          </a:prstGeom>
          <a:noFill/>
          <a:ln>
            <a:noFill/>
          </a:ln>
        </p:spPr>
      </p:pic>
      <p:sp>
        <p:nvSpPr>
          <p:cNvPr id="4" name="Rectangle 3"/>
          <p:cNvSpPr/>
          <p:nvPr/>
        </p:nvSpPr>
        <p:spPr>
          <a:xfrm>
            <a:off x="152400" y="5334000"/>
            <a:ext cx="8763000" cy="1200329"/>
          </a:xfrm>
          <a:prstGeom prst="rect">
            <a:avLst/>
          </a:prstGeom>
        </p:spPr>
        <p:txBody>
          <a:bodyPr wrap="square">
            <a:spAutoFit/>
          </a:bodyPr>
          <a:lstStyle/>
          <a:p>
            <a:r>
              <a:rPr lang="en-US" sz="2400" dirty="0">
                <a:solidFill>
                  <a:schemeClr val="accent3"/>
                </a:solidFill>
              </a:rPr>
              <a:t>∴ Saving of copper in auto transformer compared to two winding transformer,</a:t>
            </a:r>
            <a:br>
              <a:rPr lang="en-US" sz="2400" dirty="0">
                <a:solidFill>
                  <a:schemeClr val="accent3"/>
                </a:solidFill>
              </a:rPr>
            </a:br>
            <a:endParaRPr lang="en-US" sz="2400" dirty="0">
              <a:solidFill>
                <a:schemeClr val="accent3"/>
              </a:solidFill>
            </a:endParaRPr>
          </a:p>
        </p:txBody>
      </p:sp>
      <p:pic>
        <p:nvPicPr>
          <p:cNvPr id="7" name="Picture 6" descr="http://www.electrical4u.com/transformer-equation/at-04-14-05-14.gif"/>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791200"/>
            <a:ext cx="4800600" cy="640951"/>
          </a:xfrm>
          <a:prstGeom prst="rect">
            <a:avLst/>
          </a:prstGeom>
          <a:noFill/>
          <a:ln>
            <a:noFill/>
          </a:ln>
        </p:spPr>
      </p:pic>
    </p:spTree>
    <p:extLst>
      <p:ext uri="{BB962C8B-B14F-4D97-AF65-F5344CB8AC3E}">
        <p14:creationId xmlns:p14="http://schemas.microsoft.com/office/powerpoint/2010/main" val="19706041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2" name="Group 12"/>
          <p:cNvGrpSpPr>
            <a:grpSpLocks/>
          </p:cNvGrpSpPr>
          <p:nvPr/>
        </p:nvGrpSpPr>
        <p:grpSpPr bwMode="auto">
          <a:xfrm>
            <a:off x="1376363" y="3886200"/>
            <a:ext cx="6624637" cy="2895600"/>
            <a:chOff x="144" y="2448"/>
            <a:chExt cx="4173" cy="1824"/>
          </a:xfrm>
        </p:grpSpPr>
        <p:grpSp>
          <p:nvGrpSpPr>
            <p:cNvPr id="153609" name="Group 9"/>
            <p:cNvGrpSpPr>
              <a:grpSpLocks/>
            </p:cNvGrpSpPr>
            <p:nvPr/>
          </p:nvGrpSpPr>
          <p:grpSpPr bwMode="auto">
            <a:xfrm>
              <a:off x="144" y="2448"/>
              <a:ext cx="2040" cy="1818"/>
              <a:chOff x="336" y="576"/>
              <a:chExt cx="2040" cy="1818"/>
            </a:xfrm>
          </p:grpSpPr>
          <p:pic>
            <p:nvPicPr>
              <p:cNvPr id="153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576"/>
                <a:ext cx="2040" cy="1818"/>
              </a:xfrm>
              <a:prstGeom prst="rect">
                <a:avLst/>
              </a:prstGeom>
              <a:noFill/>
              <a:extLst>
                <a:ext uri="{909E8E84-426E-40DD-AFC4-6F175D3DCCD1}">
                  <a14:hiddenFill xmlns:a14="http://schemas.microsoft.com/office/drawing/2010/main">
                    <a:solidFill>
                      <a:srgbClr val="FFFFFF"/>
                    </a:solidFill>
                  </a14:hiddenFill>
                </a:ext>
              </a:extLst>
            </p:spPr>
          </p:pic>
          <p:sp>
            <p:nvSpPr>
              <p:cNvPr id="153606" name="Text Box 6"/>
              <p:cNvSpPr txBox="1">
                <a:spLocks noChangeArrowheads="1"/>
              </p:cNvSpPr>
              <p:nvPr/>
            </p:nvSpPr>
            <p:spPr bwMode="auto">
              <a:xfrm>
                <a:off x="1008" y="864"/>
                <a:ext cx="12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smtClean="0">
                    <a:solidFill>
                      <a:srgbClr val="000000"/>
                    </a:solidFill>
                    <a:latin typeface="Times New Roman" pitchFamily="18" charset="0"/>
                  </a:rPr>
                  <a:t>Fig. 32.60 (a)</a:t>
                </a:r>
              </a:p>
            </p:txBody>
          </p:sp>
        </p:grpSp>
        <p:grpSp>
          <p:nvGrpSpPr>
            <p:cNvPr id="153608" name="Group 8"/>
            <p:cNvGrpSpPr>
              <a:grpSpLocks/>
            </p:cNvGrpSpPr>
            <p:nvPr/>
          </p:nvGrpSpPr>
          <p:grpSpPr bwMode="auto">
            <a:xfrm>
              <a:off x="2112" y="2448"/>
              <a:ext cx="2205" cy="1824"/>
              <a:chOff x="2727" y="1536"/>
              <a:chExt cx="2205" cy="1824"/>
            </a:xfrm>
          </p:grpSpPr>
          <p:pic>
            <p:nvPicPr>
              <p:cNvPr id="153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536"/>
                <a:ext cx="2052" cy="1824"/>
              </a:xfrm>
              <a:prstGeom prst="rect">
                <a:avLst/>
              </a:prstGeom>
              <a:solidFill>
                <a:schemeClr val="bg1"/>
              </a:solidFill>
            </p:spPr>
          </p:pic>
          <p:sp>
            <p:nvSpPr>
              <p:cNvPr id="153607" name="Text Box 7"/>
              <p:cNvSpPr txBox="1">
                <a:spLocks noChangeArrowheads="1"/>
              </p:cNvSpPr>
              <p:nvPr/>
            </p:nvSpPr>
            <p:spPr bwMode="auto">
              <a:xfrm>
                <a:off x="2727" y="1872"/>
                <a:ext cx="12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smtClean="0">
                    <a:solidFill>
                      <a:srgbClr val="000000"/>
                    </a:solidFill>
                    <a:latin typeface="Times New Roman" pitchFamily="18" charset="0"/>
                  </a:rPr>
                  <a:t>Fig. 32.60 (b)</a:t>
                </a:r>
              </a:p>
            </p:txBody>
          </p:sp>
        </p:grpSp>
      </p:grpSp>
      <p:sp>
        <p:nvSpPr>
          <p:cNvPr id="153610" name="Text Box 10"/>
          <p:cNvSpPr txBox="1">
            <a:spLocks noChangeArrowheads="1"/>
          </p:cNvSpPr>
          <p:nvPr/>
        </p:nvSpPr>
        <p:spPr bwMode="auto">
          <a:xfrm>
            <a:off x="2286000" y="76200"/>
            <a:ext cx="4114800" cy="6413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b="1" smtClean="0">
                <a:solidFill>
                  <a:srgbClr val="FFFFFF"/>
                </a:solidFill>
                <a:latin typeface="Times New Roman" pitchFamily="18" charset="0"/>
              </a:rPr>
              <a:t>Auto-Transformer</a:t>
            </a:r>
          </a:p>
        </p:txBody>
      </p:sp>
      <p:sp>
        <p:nvSpPr>
          <p:cNvPr id="153611" name="Text Box 11"/>
          <p:cNvSpPr txBox="1">
            <a:spLocks noChangeArrowheads="1"/>
          </p:cNvSpPr>
          <p:nvPr/>
        </p:nvSpPr>
        <p:spPr bwMode="auto">
          <a:xfrm>
            <a:off x="152400" y="644525"/>
            <a:ext cx="8839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400" smtClean="0">
                <a:solidFill>
                  <a:srgbClr val="FF3399"/>
                </a:solidFill>
                <a:latin typeface="Times New Roman" pitchFamily="18" charset="0"/>
              </a:rPr>
              <a:t>The transformer with one winding only, part of this being common to both primary and secondary, is called auto transformer.</a:t>
            </a:r>
          </a:p>
          <a:p>
            <a:pPr algn="just" fontAlgn="base">
              <a:spcBef>
                <a:spcPct val="0"/>
              </a:spcBef>
              <a:spcAft>
                <a:spcPct val="0"/>
              </a:spcAft>
            </a:pPr>
            <a:r>
              <a:rPr lang="en-US" sz="2400" smtClean="0">
                <a:solidFill>
                  <a:srgbClr val="0000FF"/>
                </a:solidFill>
                <a:latin typeface="Times New Roman" pitchFamily="18" charset="0"/>
              </a:rPr>
              <a:t>In this transformer the primary and secondary are not electrically </a:t>
            </a:r>
            <a:r>
              <a:rPr lang="en-US" sz="2400" i="1" smtClean="0">
                <a:solidFill>
                  <a:srgbClr val="0000FF"/>
                </a:solidFill>
                <a:latin typeface="Times New Roman" pitchFamily="18" charset="0"/>
              </a:rPr>
              <a:t>isolated</a:t>
            </a:r>
            <a:r>
              <a:rPr lang="en-US" sz="2400" smtClean="0">
                <a:solidFill>
                  <a:srgbClr val="0000FF"/>
                </a:solidFill>
                <a:latin typeface="Times New Roman" pitchFamily="18" charset="0"/>
              </a:rPr>
              <a:t> from each other as is the case with a 2-winding transformer.</a:t>
            </a:r>
          </a:p>
          <a:p>
            <a:pPr algn="just" fontAlgn="base">
              <a:spcBef>
                <a:spcPct val="0"/>
              </a:spcBef>
              <a:spcAft>
                <a:spcPct val="0"/>
              </a:spcAft>
            </a:pPr>
            <a:r>
              <a:rPr lang="en-US" sz="2400" smtClean="0">
                <a:solidFill>
                  <a:srgbClr val="FF3399"/>
                </a:solidFill>
                <a:latin typeface="Times New Roman" pitchFamily="18" charset="0"/>
              </a:rPr>
              <a:t>But its theory and operation are similar to those of a two winding transformer.</a:t>
            </a:r>
          </a:p>
          <a:p>
            <a:pPr algn="just" fontAlgn="base">
              <a:spcBef>
                <a:spcPct val="0"/>
              </a:spcBef>
              <a:spcAft>
                <a:spcPct val="0"/>
              </a:spcAft>
            </a:pPr>
            <a:r>
              <a:rPr lang="en-US" sz="2400" smtClean="0">
                <a:solidFill>
                  <a:srgbClr val="0000FF"/>
                </a:solidFill>
                <a:latin typeface="Times New Roman" pitchFamily="18" charset="0"/>
              </a:rPr>
              <a:t>Because of one winding, it uses less copper and hence is cheaper.</a:t>
            </a:r>
            <a:endParaRPr lang="en-US" sz="2400" b="1" smtClean="0">
              <a:solidFill>
                <a:srgbClr val="0000FF"/>
              </a:solidFill>
              <a:latin typeface="Times New Roman" pitchFamily="18" charset="0"/>
            </a:endParaRPr>
          </a:p>
          <a:p>
            <a:pPr algn="just" fontAlgn="base">
              <a:spcBef>
                <a:spcPct val="0"/>
              </a:spcBef>
              <a:spcAft>
                <a:spcPct val="0"/>
              </a:spcAft>
            </a:pPr>
            <a:r>
              <a:rPr lang="en-US" sz="2400" b="1" smtClean="0">
                <a:solidFill>
                  <a:srgbClr val="FF3399"/>
                </a:solidFill>
                <a:latin typeface="Times New Roman" pitchFamily="18" charset="0"/>
              </a:rPr>
              <a:t>Fig. 32.60</a:t>
            </a:r>
            <a:r>
              <a:rPr lang="en-US" sz="2400" smtClean="0">
                <a:solidFill>
                  <a:srgbClr val="FF3399"/>
                </a:solidFill>
                <a:latin typeface="Times New Roman" pitchFamily="18" charset="0"/>
              </a:rPr>
              <a:t> shows both step-down and step-up auto- transformer.</a:t>
            </a:r>
          </a:p>
        </p:txBody>
      </p:sp>
    </p:spTree>
    <p:extLst>
      <p:ext uri="{BB962C8B-B14F-4D97-AF65-F5344CB8AC3E}">
        <p14:creationId xmlns:p14="http://schemas.microsoft.com/office/powerpoint/2010/main" val="75352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11">
                                            <p:txEl>
                                              <p:pRg st="0" end="0"/>
                                            </p:txEl>
                                          </p:spTgt>
                                        </p:tgtEl>
                                        <p:attrNameLst>
                                          <p:attrName>style.visibility</p:attrName>
                                        </p:attrNameLst>
                                      </p:cBhvr>
                                      <p:to>
                                        <p:strVal val="visible"/>
                                      </p:to>
                                    </p:set>
                                    <p:animEffect transition="in" filter="box(in)">
                                      <p:cBhvr>
                                        <p:cTn id="7" dur="500"/>
                                        <p:tgtEl>
                                          <p:spTgt spid="153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11">
                                            <p:txEl>
                                              <p:pRg st="1" end="1"/>
                                            </p:txEl>
                                          </p:spTgt>
                                        </p:tgtEl>
                                        <p:attrNameLst>
                                          <p:attrName>style.visibility</p:attrName>
                                        </p:attrNameLst>
                                      </p:cBhvr>
                                      <p:to>
                                        <p:strVal val="visible"/>
                                      </p:to>
                                    </p:set>
                                    <p:animEffect transition="in" filter="box(in)">
                                      <p:cBhvr>
                                        <p:cTn id="12" dur="500"/>
                                        <p:tgtEl>
                                          <p:spTgt spid="153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11">
                                            <p:txEl>
                                              <p:pRg st="2" end="2"/>
                                            </p:txEl>
                                          </p:spTgt>
                                        </p:tgtEl>
                                        <p:attrNameLst>
                                          <p:attrName>style.visibility</p:attrName>
                                        </p:attrNameLst>
                                      </p:cBhvr>
                                      <p:to>
                                        <p:strVal val="visible"/>
                                      </p:to>
                                    </p:set>
                                    <p:animEffect transition="in" filter="box(in)">
                                      <p:cBhvr>
                                        <p:cTn id="17" dur="500"/>
                                        <p:tgtEl>
                                          <p:spTgt spid="153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11">
                                            <p:txEl>
                                              <p:pRg st="3" end="3"/>
                                            </p:txEl>
                                          </p:spTgt>
                                        </p:tgtEl>
                                        <p:attrNameLst>
                                          <p:attrName>style.visibility</p:attrName>
                                        </p:attrNameLst>
                                      </p:cBhvr>
                                      <p:to>
                                        <p:strVal val="visible"/>
                                      </p:to>
                                    </p:set>
                                    <p:animEffect transition="in" filter="box(in)">
                                      <p:cBhvr>
                                        <p:cTn id="22" dur="500"/>
                                        <p:tgtEl>
                                          <p:spTgt spid="1536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611">
                                            <p:txEl>
                                              <p:pRg st="4" end="4"/>
                                            </p:txEl>
                                          </p:spTgt>
                                        </p:tgtEl>
                                        <p:attrNameLst>
                                          <p:attrName>style.visibility</p:attrName>
                                        </p:attrNameLst>
                                      </p:cBhvr>
                                      <p:to>
                                        <p:strVal val="visible"/>
                                      </p:to>
                                    </p:set>
                                    <p:animEffect transition="in" filter="box(in)">
                                      <p:cBhvr>
                                        <p:cTn id="27" dur="500"/>
                                        <p:tgtEl>
                                          <p:spTgt spid="153611">
                                            <p:txEl>
                                              <p:pRg st="4" end="4"/>
                                            </p:txEl>
                                          </p:spTgt>
                                        </p:tgtEl>
                                      </p:cBhvr>
                                    </p:animEffect>
                                  </p:childTnLst>
                                </p:cTn>
                              </p:par>
                            </p:childTnLst>
                          </p:cTn>
                        </p:par>
                        <p:par>
                          <p:cTn id="28" fill="hold" nodeType="afterGroup">
                            <p:stCondLst>
                              <p:cond delay="500"/>
                            </p:stCondLst>
                            <p:childTnLst>
                              <p:par>
                                <p:cTn id="29" presetID="4" presetClass="entr" presetSubtype="16" fill="hold" nodeType="afterEffect">
                                  <p:stCondLst>
                                    <p:cond delay="0"/>
                                  </p:stCondLst>
                                  <p:childTnLst>
                                    <p:set>
                                      <p:cBhvr>
                                        <p:cTn id="30" dur="1" fill="hold">
                                          <p:stCondLst>
                                            <p:cond delay="0"/>
                                          </p:stCondLst>
                                        </p:cTn>
                                        <p:tgtEl>
                                          <p:spTgt spid="153612"/>
                                        </p:tgtEl>
                                        <p:attrNameLst>
                                          <p:attrName>style.visibility</p:attrName>
                                        </p:attrNameLst>
                                      </p:cBhvr>
                                      <p:to>
                                        <p:strVal val="visible"/>
                                      </p:to>
                                    </p:set>
                                    <p:animEffect transition="in" filter="box(in)">
                                      <p:cBhvr>
                                        <p:cTn id="31" dur="500"/>
                                        <p:tgtEl>
                                          <p:spTgt spid="153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700" name="Group 4"/>
          <p:cNvGrpSpPr>
            <a:grpSpLocks/>
          </p:cNvGrpSpPr>
          <p:nvPr/>
        </p:nvGrpSpPr>
        <p:grpSpPr bwMode="auto">
          <a:xfrm>
            <a:off x="1376363" y="3914775"/>
            <a:ext cx="6624637" cy="2895600"/>
            <a:chOff x="144" y="2448"/>
            <a:chExt cx="4173" cy="1824"/>
          </a:xfrm>
        </p:grpSpPr>
        <p:grpSp>
          <p:nvGrpSpPr>
            <p:cNvPr id="157701" name="Group 5"/>
            <p:cNvGrpSpPr>
              <a:grpSpLocks/>
            </p:cNvGrpSpPr>
            <p:nvPr/>
          </p:nvGrpSpPr>
          <p:grpSpPr bwMode="auto">
            <a:xfrm>
              <a:off x="144" y="2448"/>
              <a:ext cx="2040" cy="1818"/>
              <a:chOff x="336" y="576"/>
              <a:chExt cx="2040" cy="1818"/>
            </a:xfrm>
          </p:grpSpPr>
          <p:pic>
            <p:nvPicPr>
              <p:cNvPr id="157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576"/>
                <a:ext cx="2040" cy="1818"/>
              </a:xfrm>
              <a:prstGeom prst="rect">
                <a:avLst/>
              </a:prstGeom>
              <a:solidFill>
                <a:srgbClr val="FF99CC"/>
              </a:solidFill>
            </p:spPr>
          </p:pic>
          <p:sp>
            <p:nvSpPr>
              <p:cNvPr id="157703" name="Text Box 7"/>
              <p:cNvSpPr txBox="1">
                <a:spLocks noChangeArrowheads="1"/>
              </p:cNvSpPr>
              <p:nvPr/>
            </p:nvSpPr>
            <p:spPr bwMode="auto">
              <a:xfrm>
                <a:off x="1008" y="864"/>
                <a:ext cx="1200" cy="25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smtClean="0">
                    <a:solidFill>
                      <a:srgbClr val="000000"/>
                    </a:solidFill>
                    <a:latin typeface="Times New Roman" pitchFamily="18" charset="0"/>
                  </a:rPr>
                  <a:t>Fig. 32.60 (a)</a:t>
                </a:r>
              </a:p>
            </p:txBody>
          </p:sp>
        </p:grpSp>
        <p:grpSp>
          <p:nvGrpSpPr>
            <p:cNvPr id="157704" name="Group 8"/>
            <p:cNvGrpSpPr>
              <a:grpSpLocks/>
            </p:cNvGrpSpPr>
            <p:nvPr/>
          </p:nvGrpSpPr>
          <p:grpSpPr bwMode="auto">
            <a:xfrm>
              <a:off x="2112" y="2448"/>
              <a:ext cx="2205" cy="1824"/>
              <a:chOff x="2727" y="1536"/>
              <a:chExt cx="2205" cy="1824"/>
            </a:xfrm>
          </p:grpSpPr>
          <p:pic>
            <p:nvPicPr>
              <p:cNvPr id="1577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536"/>
                <a:ext cx="2052" cy="1824"/>
              </a:xfrm>
              <a:prstGeom prst="rect">
                <a:avLst/>
              </a:prstGeom>
              <a:solidFill>
                <a:srgbClr val="FF99CC"/>
              </a:solidFill>
            </p:spPr>
          </p:pic>
          <p:sp>
            <p:nvSpPr>
              <p:cNvPr id="157706" name="Text Box 10"/>
              <p:cNvSpPr txBox="1">
                <a:spLocks noChangeArrowheads="1"/>
              </p:cNvSpPr>
              <p:nvPr/>
            </p:nvSpPr>
            <p:spPr bwMode="auto">
              <a:xfrm>
                <a:off x="2727" y="1872"/>
                <a:ext cx="1200" cy="25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smtClean="0">
                    <a:solidFill>
                      <a:srgbClr val="000000"/>
                    </a:solidFill>
                    <a:latin typeface="Times New Roman" pitchFamily="18" charset="0"/>
                  </a:rPr>
                  <a:t>Fig. 32.60 (b)</a:t>
                </a:r>
              </a:p>
            </p:txBody>
          </p:sp>
        </p:grpSp>
      </p:grpSp>
      <p:sp>
        <p:nvSpPr>
          <p:cNvPr id="157707" name="Text Box 11"/>
          <p:cNvSpPr txBox="1">
            <a:spLocks noChangeArrowheads="1"/>
          </p:cNvSpPr>
          <p:nvPr/>
        </p:nvSpPr>
        <p:spPr bwMode="auto">
          <a:xfrm>
            <a:off x="228600" y="136525"/>
            <a:ext cx="89154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000" smtClean="0">
                <a:solidFill>
                  <a:srgbClr val="FF3300"/>
                </a:solidFill>
                <a:latin typeface="Times New Roman" pitchFamily="18" charset="0"/>
              </a:rPr>
              <a:t>As shown in Fig. 30.60(a), </a:t>
            </a:r>
            <a:r>
              <a:rPr lang="en-US" sz="2000" i="1" smtClean="0">
                <a:solidFill>
                  <a:srgbClr val="FF3300"/>
                </a:solidFill>
                <a:latin typeface="Times New Roman" pitchFamily="18" charset="0"/>
              </a:rPr>
              <a:t>AB</a:t>
            </a:r>
            <a:r>
              <a:rPr lang="en-US" sz="2000" smtClean="0">
                <a:solidFill>
                  <a:srgbClr val="FF3300"/>
                </a:solidFill>
                <a:latin typeface="Times New Roman" pitchFamily="18" charset="0"/>
              </a:rPr>
              <a:t> is primary winding having </a:t>
            </a:r>
            <a:r>
              <a:rPr lang="en-US" sz="2000" i="1" smtClean="0">
                <a:solidFill>
                  <a:srgbClr val="FF3300"/>
                </a:solidFill>
                <a:latin typeface="Times New Roman" pitchFamily="18" charset="0"/>
              </a:rPr>
              <a:t>N</a:t>
            </a:r>
            <a:r>
              <a:rPr lang="en-US" sz="2000" baseline="-25000" smtClean="0">
                <a:solidFill>
                  <a:srgbClr val="FF3300"/>
                </a:solidFill>
                <a:latin typeface="Times New Roman" pitchFamily="18" charset="0"/>
              </a:rPr>
              <a:t>1</a:t>
            </a:r>
            <a:r>
              <a:rPr lang="en-US" sz="2000" smtClean="0">
                <a:solidFill>
                  <a:srgbClr val="FF3300"/>
                </a:solidFill>
                <a:latin typeface="Times New Roman" pitchFamily="18" charset="0"/>
              </a:rPr>
              <a:t> turns and </a:t>
            </a:r>
            <a:r>
              <a:rPr lang="en-US" sz="2000" i="1" smtClean="0">
                <a:solidFill>
                  <a:srgbClr val="FF3300"/>
                </a:solidFill>
                <a:latin typeface="Times New Roman" pitchFamily="18" charset="0"/>
              </a:rPr>
              <a:t>BC</a:t>
            </a:r>
            <a:r>
              <a:rPr lang="en-US" sz="2000" smtClean="0">
                <a:solidFill>
                  <a:srgbClr val="FF3300"/>
                </a:solidFill>
                <a:latin typeface="Times New Roman" pitchFamily="18" charset="0"/>
              </a:rPr>
              <a:t> is secondary winding having </a:t>
            </a:r>
            <a:r>
              <a:rPr lang="en-US" sz="2000" i="1" smtClean="0">
                <a:solidFill>
                  <a:srgbClr val="FF3300"/>
                </a:solidFill>
                <a:latin typeface="Times New Roman" pitchFamily="18" charset="0"/>
              </a:rPr>
              <a:t>N</a:t>
            </a:r>
            <a:r>
              <a:rPr lang="en-US" sz="2000" baseline="-25000" smtClean="0">
                <a:solidFill>
                  <a:srgbClr val="FF3300"/>
                </a:solidFill>
                <a:latin typeface="Times New Roman" pitchFamily="18" charset="0"/>
              </a:rPr>
              <a:t>2</a:t>
            </a:r>
            <a:r>
              <a:rPr lang="en-US" sz="2000" smtClean="0">
                <a:solidFill>
                  <a:srgbClr val="FF3300"/>
                </a:solidFill>
                <a:latin typeface="Times New Roman" pitchFamily="18" charset="0"/>
              </a:rPr>
              <a:t> turns.</a:t>
            </a:r>
          </a:p>
          <a:p>
            <a:pPr algn="just" fontAlgn="base">
              <a:spcBef>
                <a:spcPct val="50000"/>
              </a:spcBef>
              <a:spcAft>
                <a:spcPct val="0"/>
              </a:spcAft>
            </a:pPr>
            <a:r>
              <a:rPr lang="en-US" sz="2000" smtClean="0">
                <a:solidFill>
                  <a:srgbClr val="0000FF"/>
                </a:solidFill>
                <a:latin typeface="Times New Roman" pitchFamily="18" charset="0"/>
              </a:rPr>
              <a:t>Neglecting iron losses and no-load current:</a:t>
            </a:r>
          </a:p>
        </p:txBody>
      </p:sp>
      <p:sp>
        <p:nvSpPr>
          <p:cNvPr id="157708" name="Text Box 12"/>
          <p:cNvSpPr txBox="1">
            <a:spLocks noChangeArrowheads="1"/>
          </p:cNvSpPr>
          <p:nvPr/>
        </p:nvSpPr>
        <p:spPr bwMode="auto">
          <a:xfrm>
            <a:off x="76200" y="1508125"/>
            <a:ext cx="8915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000" smtClean="0">
                <a:solidFill>
                  <a:srgbClr val="FF3300"/>
                </a:solidFill>
                <a:latin typeface="Times New Roman" pitchFamily="18" charset="0"/>
              </a:rPr>
              <a:t>The current in section </a:t>
            </a:r>
            <a:r>
              <a:rPr lang="en-US" sz="2000" i="1" smtClean="0">
                <a:solidFill>
                  <a:srgbClr val="FF3300"/>
                </a:solidFill>
                <a:latin typeface="Times New Roman" pitchFamily="18" charset="0"/>
              </a:rPr>
              <a:t>CB</a:t>
            </a:r>
            <a:r>
              <a:rPr lang="en-US" sz="2000" smtClean="0">
                <a:solidFill>
                  <a:srgbClr val="FF3300"/>
                </a:solidFill>
                <a:latin typeface="Times New Roman" pitchFamily="18" charset="0"/>
              </a:rPr>
              <a:t> is vector difference of </a:t>
            </a:r>
            <a:r>
              <a:rPr lang="en-US" sz="2000" i="1" smtClean="0">
                <a:solidFill>
                  <a:srgbClr val="FF3300"/>
                </a:solidFill>
                <a:latin typeface="Times New Roman" pitchFamily="18" charset="0"/>
              </a:rPr>
              <a:t>I</a:t>
            </a:r>
            <a:r>
              <a:rPr lang="en-US" sz="2000" baseline="-25000" smtClean="0">
                <a:solidFill>
                  <a:srgbClr val="FF3300"/>
                </a:solidFill>
                <a:latin typeface="Times New Roman" pitchFamily="18" charset="0"/>
              </a:rPr>
              <a:t>2</a:t>
            </a:r>
            <a:r>
              <a:rPr lang="en-US" sz="2000" smtClean="0">
                <a:solidFill>
                  <a:srgbClr val="FF3300"/>
                </a:solidFill>
                <a:latin typeface="Times New Roman" pitchFamily="18" charset="0"/>
              </a:rPr>
              <a:t> and </a:t>
            </a:r>
            <a:r>
              <a:rPr lang="en-US" sz="2000" i="1" smtClean="0">
                <a:solidFill>
                  <a:srgbClr val="FF3300"/>
                </a:solidFill>
                <a:latin typeface="Times New Roman" pitchFamily="18" charset="0"/>
              </a:rPr>
              <a:t>I</a:t>
            </a:r>
            <a:r>
              <a:rPr lang="en-US" sz="2000" baseline="-25000" smtClean="0">
                <a:solidFill>
                  <a:srgbClr val="FF3300"/>
                </a:solidFill>
                <a:latin typeface="Times New Roman" pitchFamily="18" charset="0"/>
              </a:rPr>
              <a:t>1</a:t>
            </a:r>
            <a:r>
              <a:rPr lang="en-US" sz="2000" smtClean="0">
                <a:solidFill>
                  <a:srgbClr val="FF3300"/>
                </a:solidFill>
                <a:latin typeface="Times New Roman" pitchFamily="18" charset="0"/>
              </a:rPr>
              <a:t>.</a:t>
            </a:r>
          </a:p>
          <a:p>
            <a:pPr algn="just" fontAlgn="base">
              <a:spcBef>
                <a:spcPct val="50000"/>
              </a:spcBef>
              <a:spcAft>
                <a:spcPct val="0"/>
              </a:spcAft>
            </a:pPr>
            <a:r>
              <a:rPr lang="en-US" sz="2000" smtClean="0">
                <a:solidFill>
                  <a:srgbClr val="0000FF"/>
                </a:solidFill>
                <a:latin typeface="Times New Roman" pitchFamily="18" charset="0"/>
              </a:rPr>
              <a:t>But as the two currents are practically in phase opposition, the resultant current is (</a:t>
            </a:r>
            <a:r>
              <a:rPr lang="en-US" sz="2000" i="1" smtClean="0">
                <a:solidFill>
                  <a:srgbClr val="0000FF"/>
                </a:solidFill>
                <a:latin typeface="Times New Roman" pitchFamily="18" charset="0"/>
              </a:rPr>
              <a:t>I</a:t>
            </a:r>
            <a:r>
              <a:rPr lang="en-US" sz="2000" baseline="-25000" smtClean="0">
                <a:solidFill>
                  <a:srgbClr val="0000FF"/>
                </a:solidFill>
                <a:latin typeface="Times New Roman" pitchFamily="18" charset="0"/>
              </a:rPr>
              <a:t>2</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I</a:t>
            </a:r>
            <a:r>
              <a:rPr lang="en-US" sz="2000" baseline="-25000" smtClean="0">
                <a:solidFill>
                  <a:srgbClr val="0000FF"/>
                </a:solidFill>
                <a:latin typeface="Times New Roman" pitchFamily="18" charset="0"/>
              </a:rPr>
              <a:t>1</a:t>
            </a:r>
            <a:r>
              <a:rPr lang="en-US" sz="2000" smtClean="0">
                <a:solidFill>
                  <a:srgbClr val="0000FF"/>
                </a:solidFill>
                <a:latin typeface="Times New Roman" pitchFamily="18" charset="0"/>
              </a:rPr>
              <a:t>) where </a:t>
            </a:r>
            <a:r>
              <a:rPr lang="en-US" sz="2000" i="1" smtClean="0">
                <a:solidFill>
                  <a:srgbClr val="0000FF"/>
                </a:solidFill>
                <a:latin typeface="Times New Roman" pitchFamily="18" charset="0"/>
              </a:rPr>
              <a:t>I</a:t>
            </a:r>
            <a:r>
              <a:rPr lang="en-US" sz="2000" baseline="-25000" smtClean="0">
                <a:solidFill>
                  <a:srgbClr val="0000FF"/>
                </a:solidFill>
                <a:latin typeface="Times New Roman" pitchFamily="18" charset="0"/>
              </a:rPr>
              <a:t>2</a:t>
            </a:r>
            <a:r>
              <a:rPr lang="en-US" sz="2000" smtClean="0">
                <a:solidFill>
                  <a:srgbClr val="0000FF"/>
                </a:solidFill>
                <a:latin typeface="Times New Roman" pitchFamily="18" charset="0"/>
              </a:rPr>
              <a:t> is greater than </a:t>
            </a:r>
            <a:r>
              <a:rPr lang="en-US" sz="2000" i="1" smtClean="0">
                <a:solidFill>
                  <a:srgbClr val="0000FF"/>
                </a:solidFill>
                <a:latin typeface="Times New Roman" pitchFamily="18" charset="0"/>
              </a:rPr>
              <a:t>I</a:t>
            </a:r>
            <a:r>
              <a:rPr lang="en-US" sz="2000" baseline="-25000" smtClean="0">
                <a:solidFill>
                  <a:srgbClr val="0000FF"/>
                </a:solidFill>
                <a:latin typeface="Times New Roman" pitchFamily="18" charset="0"/>
              </a:rPr>
              <a:t>1</a:t>
            </a:r>
            <a:r>
              <a:rPr lang="en-US" sz="2000" smtClean="0">
                <a:solidFill>
                  <a:srgbClr val="0000FF"/>
                </a:solidFill>
                <a:latin typeface="Times New Roman" pitchFamily="18" charset="0"/>
              </a:rPr>
              <a:t>.</a:t>
            </a:r>
          </a:p>
          <a:p>
            <a:pPr fontAlgn="base">
              <a:spcBef>
                <a:spcPct val="50000"/>
              </a:spcBef>
              <a:spcAft>
                <a:spcPct val="0"/>
              </a:spcAft>
            </a:pPr>
            <a:r>
              <a:rPr lang="en-US" sz="2000" smtClean="0">
                <a:solidFill>
                  <a:srgbClr val="FF3300"/>
                </a:solidFill>
                <a:latin typeface="Times New Roman" pitchFamily="18" charset="0"/>
              </a:rPr>
              <a:t>As compared to an ordinary 2-winding transformer of same output, an auto-transformer has higher efficiency but smaller size.</a:t>
            </a:r>
          </a:p>
          <a:p>
            <a:pPr fontAlgn="base">
              <a:spcBef>
                <a:spcPct val="50000"/>
              </a:spcBef>
              <a:spcAft>
                <a:spcPct val="0"/>
              </a:spcAft>
            </a:pPr>
            <a:r>
              <a:rPr lang="en-US" sz="2000" smtClean="0">
                <a:solidFill>
                  <a:srgbClr val="0000FF"/>
                </a:solidFill>
                <a:latin typeface="Times New Roman" pitchFamily="18" charset="0"/>
              </a:rPr>
              <a:t>Moreover, its voltage regulation is also superior.</a:t>
            </a:r>
            <a:endParaRPr lang="en-US" sz="2400" smtClean="0">
              <a:solidFill>
                <a:srgbClr val="0000FF"/>
              </a:solidFill>
              <a:latin typeface="Times New Roman" pitchFamily="18" charset="0"/>
            </a:endParaRPr>
          </a:p>
        </p:txBody>
      </p:sp>
      <p:sp>
        <p:nvSpPr>
          <p:cNvPr id="157710" name="Rectangle 14"/>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2400" smtClean="0">
              <a:solidFill>
                <a:srgbClr val="000000"/>
              </a:solidFill>
              <a:latin typeface="Times New Roman" pitchFamily="18" charset="0"/>
            </a:endParaRPr>
          </a:p>
        </p:txBody>
      </p:sp>
      <p:graphicFrame>
        <p:nvGraphicFramePr>
          <p:cNvPr id="157709" name="Object 13"/>
          <p:cNvGraphicFramePr>
            <a:graphicFrameLocks noChangeAspect="1"/>
          </p:cNvGraphicFramePr>
          <p:nvPr/>
        </p:nvGraphicFramePr>
        <p:xfrm>
          <a:off x="4876800" y="762000"/>
          <a:ext cx="1752600" cy="730250"/>
        </p:xfrm>
        <a:graphic>
          <a:graphicData uri="http://schemas.openxmlformats.org/presentationml/2006/ole">
            <mc:AlternateContent xmlns:mc="http://schemas.openxmlformats.org/markup-compatibility/2006">
              <mc:Choice xmlns:v="urn:schemas-microsoft-com:vml" Requires="v">
                <p:oleObj spid="_x0000_s1036" name="Equation" r:id="rId5" imgW="1752480" imgH="736560" progId="Equation.3">
                  <p:embed/>
                </p:oleObj>
              </mc:Choice>
              <mc:Fallback>
                <p:oleObj name="Equation" r:id="rId5" imgW="1752480" imgH="736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762000"/>
                        <a:ext cx="17526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2463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box(in)">
                                      <p:cBhvr>
                                        <p:cTn id="7" dur="500"/>
                                        <p:tgtEl>
                                          <p:spTgt spid="157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7707">
                                            <p:txEl>
                                              <p:pRg st="0" end="0"/>
                                            </p:txEl>
                                          </p:spTgt>
                                        </p:tgtEl>
                                        <p:attrNameLst>
                                          <p:attrName>style.visibility</p:attrName>
                                        </p:attrNameLst>
                                      </p:cBhvr>
                                      <p:to>
                                        <p:strVal val="visible"/>
                                      </p:to>
                                    </p:set>
                                    <p:animEffect transition="in" filter="box(in)">
                                      <p:cBhvr>
                                        <p:cTn id="12" dur="500"/>
                                        <p:tgtEl>
                                          <p:spTgt spid="1577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7707">
                                            <p:txEl>
                                              <p:pRg st="1" end="1"/>
                                            </p:txEl>
                                          </p:spTgt>
                                        </p:tgtEl>
                                        <p:attrNameLst>
                                          <p:attrName>style.visibility</p:attrName>
                                        </p:attrNameLst>
                                      </p:cBhvr>
                                      <p:to>
                                        <p:strVal val="visible"/>
                                      </p:to>
                                    </p:set>
                                    <p:animEffect transition="in" filter="box(in)">
                                      <p:cBhvr>
                                        <p:cTn id="17" dur="500"/>
                                        <p:tgtEl>
                                          <p:spTgt spid="157707">
                                            <p:txEl>
                                              <p:pRg st="1" end="1"/>
                                            </p:txEl>
                                          </p:spTgt>
                                        </p:tgtEl>
                                      </p:cBhvr>
                                    </p:animEffect>
                                  </p:childTnLst>
                                </p:cTn>
                              </p:par>
                            </p:childTnLst>
                          </p:cTn>
                        </p:par>
                        <p:par>
                          <p:cTn id="18" fill="hold" nodeType="afterGroup">
                            <p:stCondLst>
                              <p:cond delay="500"/>
                            </p:stCondLst>
                            <p:childTnLst>
                              <p:par>
                                <p:cTn id="19" presetID="4" presetClass="entr" presetSubtype="16" fill="hold" nodeType="afterEffect">
                                  <p:stCondLst>
                                    <p:cond delay="0"/>
                                  </p:stCondLst>
                                  <p:childTnLst>
                                    <p:set>
                                      <p:cBhvr>
                                        <p:cTn id="20" dur="1" fill="hold">
                                          <p:stCondLst>
                                            <p:cond delay="0"/>
                                          </p:stCondLst>
                                        </p:cTn>
                                        <p:tgtEl>
                                          <p:spTgt spid="157709"/>
                                        </p:tgtEl>
                                        <p:attrNameLst>
                                          <p:attrName>style.visibility</p:attrName>
                                        </p:attrNameLst>
                                      </p:cBhvr>
                                      <p:to>
                                        <p:strVal val="visible"/>
                                      </p:to>
                                    </p:set>
                                    <p:animEffect transition="in" filter="box(in)">
                                      <p:cBhvr>
                                        <p:cTn id="21" dur="500"/>
                                        <p:tgtEl>
                                          <p:spTgt spid="1577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7708">
                                            <p:txEl>
                                              <p:pRg st="0" end="0"/>
                                            </p:txEl>
                                          </p:spTgt>
                                        </p:tgtEl>
                                        <p:attrNameLst>
                                          <p:attrName>style.visibility</p:attrName>
                                        </p:attrNameLst>
                                      </p:cBhvr>
                                      <p:to>
                                        <p:strVal val="visible"/>
                                      </p:to>
                                    </p:set>
                                    <p:animEffect transition="in" filter="box(in)">
                                      <p:cBhvr>
                                        <p:cTn id="26" dur="500"/>
                                        <p:tgtEl>
                                          <p:spTgt spid="15770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7708">
                                            <p:txEl>
                                              <p:pRg st="1" end="1"/>
                                            </p:txEl>
                                          </p:spTgt>
                                        </p:tgtEl>
                                        <p:attrNameLst>
                                          <p:attrName>style.visibility</p:attrName>
                                        </p:attrNameLst>
                                      </p:cBhvr>
                                      <p:to>
                                        <p:strVal val="visible"/>
                                      </p:to>
                                    </p:set>
                                    <p:animEffect transition="in" filter="box(in)">
                                      <p:cBhvr>
                                        <p:cTn id="31" dur="500"/>
                                        <p:tgtEl>
                                          <p:spTgt spid="157708">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57708">
                                            <p:txEl>
                                              <p:pRg st="2" end="2"/>
                                            </p:txEl>
                                          </p:spTgt>
                                        </p:tgtEl>
                                        <p:attrNameLst>
                                          <p:attrName>style.visibility</p:attrName>
                                        </p:attrNameLst>
                                      </p:cBhvr>
                                      <p:to>
                                        <p:strVal val="visible"/>
                                      </p:to>
                                    </p:set>
                                    <p:animEffect transition="in" filter="box(in)">
                                      <p:cBhvr>
                                        <p:cTn id="36" dur="500"/>
                                        <p:tgtEl>
                                          <p:spTgt spid="157708">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57708">
                                            <p:txEl>
                                              <p:pRg st="3" end="3"/>
                                            </p:txEl>
                                          </p:spTgt>
                                        </p:tgtEl>
                                        <p:attrNameLst>
                                          <p:attrName>style.visibility</p:attrName>
                                        </p:attrNameLst>
                                      </p:cBhvr>
                                      <p:to>
                                        <p:strVal val="visible"/>
                                      </p:to>
                                    </p:set>
                                    <p:animEffect transition="in" filter="box(in)">
                                      <p:cBhvr>
                                        <p:cTn id="41" dur="500"/>
                                        <p:tgtEl>
                                          <p:spTgt spid="1577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7" grpId="0" build="p"/>
      <p:bldP spid="15770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Text Box 4"/>
          <p:cNvSpPr txBox="1">
            <a:spLocks noChangeArrowheads="1"/>
          </p:cNvSpPr>
          <p:nvPr/>
        </p:nvSpPr>
        <p:spPr bwMode="auto">
          <a:xfrm>
            <a:off x="2743200" y="106363"/>
            <a:ext cx="3276600" cy="579437"/>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smtClean="0">
                <a:solidFill>
                  <a:srgbClr val="FFFFFF"/>
                </a:solidFill>
                <a:latin typeface="Times New Roman" pitchFamily="18" charset="0"/>
              </a:rPr>
              <a:t>Saving of Copper</a:t>
            </a:r>
            <a:endParaRPr lang="en-US" sz="3200" smtClean="0">
              <a:solidFill>
                <a:srgbClr val="FFFFFF"/>
              </a:solidFill>
              <a:latin typeface="Times New Roman" pitchFamily="18" charset="0"/>
            </a:endParaRPr>
          </a:p>
        </p:txBody>
      </p:sp>
      <p:sp>
        <p:nvSpPr>
          <p:cNvPr id="155653" name="Text Box 5"/>
          <p:cNvSpPr txBox="1">
            <a:spLocks noChangeArrowheads="1"/>
          </p:cNvSpPr>
          <p:nvPr/>
        </p:nvSpPr>
        <p:spPr bwMode="auto">
          <a:xfrm>
            <a:off x="228600" y="898525"/>
            <a:ext cx="87630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000" smtClean="0">
                <a:solidFill>
                  <a:srgbClr val="FF3300"/>
                </a:solidFill>
                <a:latin typeface="Times New Roman" pitchFamily="18" charset="0"/>
              </a:rPr>
              <a:t>Volume and hence weight of Cu, is proportional to the length and area of cross-section of the conductors.</a:t>
            </a:r>
          </a:p>
          <a:p>
            <a:pPr algn="just" fontAlgn="base">
              <a:spcBef>
                <a:spcPct val="50000"/>
              </a:spcBef>
              <a:spcAft>
                <a:spcPct val="0"/>
              </a:spcAft>
            </a:pPr>
            <a:r>
              <a:rPr lang="en-US" sz="2000" smtClean="0">
                <a:solidFill>
                  <a:srgbClr val="0000FF"/>
                </a:solidFill>
                <a:latin typeface="Times New Roman" pitchFamily="18" charset="0"/>
              </a:rPr>
              <a:t>Length of conductor is proportional to the number of turns and cross section depends on current.</a:t>
            </a:r>
          </a:p>
          <a:p>
            <a:pPr algn="just" fontAlgn="base">
              <a:spcBef>
                <a:spcPct val="50000"/>
              </a:spcBef>
              <a:spcAft>
                <a:spcPct val="0"/>
              </a:spcAft>
            </a:pPr>
            <a:r>
              <a:rPr lang="en-US" sz="2000" smtClean="0">
                <a:solidFill>
                  <a:srgbClr val="FF3300"/>
                </a:solidFill>
                <a:latin typeface="Times New Roman" pitchFamily="18" charset="0"/>
              </a:rPr>
              <a:t>Hence, weight is proportional to the product of the current and number of turns.</a:t>
            </a:r>
          </a:p>
          <a:p>
            <a:pPr algn="just" fontAlgn="base">
              <a:spcBef>
                <a:spcPct val="50000"/>
              </a:spcBef>
              <a:spcAft>
                <a:spcPct val="0"/>
              </a:spcAft>
            </a:pPr>
            <a:r>
              <a:rPr lang="en-US" sz="2000" smtClean="0">
                <a:solidFill>
                  <a:srgbClr val="FF3300"/>
                </a:solidFill>
                <a:latin typeface="Times New Roman" pitchFamily="18" charset="0"/>
              </a:rPr>
              <a:t>With reference to Fig. 32.60</a:t>
            </a:r>
          </a:p>
          <a:p>
            <a:pPr algn="just" fontAlgn="base">
              <a:spcBef>
                <a:spcPct val="50000"/>
              </a:spcBef>
              <a:spcAft>
                <a:spcPct val="0"/>
              </a:spcAft>
            </a:pPr>
            <a:r>
              <a:rPr lang="en-US" sz="2000" smtClean="0">
                <a:solidFill>
                  <a:srgbClr val="0000FF"/>
                </a:solidFill>
                <a:latin typeface="Times New Roman" pitchFamily="18" charset="0"/>
              </a:rPr>
              <a:t>Weight of Cu in section </a:t>
            </a:r>
            <a:r>
              <a:rPr lang="en-US" sz="2000" i="1" smtClean="0">
                <a:solidFill>
                  <a:srgbClr val="0000FF"/>
                </a:solidFill>
                <a:latin typeface="Times New Roman" pitchFamily="18" charset="0"/>
              </a:rPr>
              <a:t>AC</a:t>
            </a:r>
            <a:r>
              <a:rPr lang="en-US" sz="2000" smtClean="0">
                <a:solidFill>
                  <a:srgbClr val="0000FF"/>
                </a:solidFill>
                <a:latin typeface="Times New Roman" pitchFamily="18" charset="0"/>
                <a:sym typeface="Symbol" pitchFamily="18" charset="2"/>
              </a:rPr>
              <a:t></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N</a:t>
            </a:r>
            <a:r>
              <a:rPr lang="en-US" sz="2000" baseline="-25000" smtClean="0">
                <a:solidFill>
                  <a:srgbClr val="0000FF"/>
                </a:solidFill>
                <a:latin typeface="Times New Roman" pitchFamily="18" charset="0"/>
              </a:rPr>
              <a:t>1</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 N</a:t>
            </a:r>
            <a:r>
              <a:rPr lang="en-US" sz="2000" baseline="-25000" smtClean="0">
                <a:solidFill>
                  <a:srgbClr val="0000FF"/>
                </a:solidFill>
                <a:latin typeface="Times New Roman" pitchFamily="18" charset="0"/>
              </a:rPr>
              <a:t>2</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I</a:t>
            </a:r>
            <a:r>
              <a:rPr lang="en-US" sz="2000" baseline="-25000" smtClean="0">
                <a:solidFill>
                  <a:srgbClr val="0000FF"/>
                </a:solidFill>
                <a:latin typeface="Times New Roman" pitchFamily="18" charset="0"/>
              </a:rPr>
              <a:t>1</a:t>
            </a:r>
            <a:r>
              <a:rPr lang="en-US" sz="2000" smtClean="0">
                <a:solidFill>
                  <a:srgbClr val="0000FF"/>
                </a:solidFill>
                <a:latin typeface="Times New Roman" pitchFamily="18" charset="0"/>
              </a:rPr>
              <a:t>;</a:t>
            </a:r>
          </a:p>
          <a:p>
            <a:pPr algn="just" fontAlgn="base">
              <a:spcBef>
                <a:spcPct val="50000"/>
              </a:spcBef>
              <a:spcAft>
                <a:spcPct val="0"/>
              </a:spcAft>
            </a:pPr>
            <a:r>
              <a:rPr lang="en-US" sz="2000" smtClean="0">
                <a:solidFill>
                  <a:srgbClr val="FF3300"/>
                </a:solidFill>
                <a:latin typeface="Times New Roman" pitchFamily="18" charset="0"/>
              </a:rPr>
              <a:t>Weight of Cu in section </a:t>
            </a:r>
            <a:r>
              <a:rPr lang="en-US" sz="2000" i="1" smtClean="0">
                <a:solidFill>
                  <a:srgbClr val="FF3300"/>
                </a:solidFill>
                <a:latin typeface="Times New Roman" pitchFamily="18" charset="0"/>
              </a:rPr>
              <a:t>BC</a:t>
            </a:r>
            <a:r>
              <a:rPr lang="en-US" sz="2000" smtClean="0">
                <a:solidFill>
                  <a:srgbClr val="FF3300"/>
                </a:solidFill>
                <a:latin typeface="Times New Roman" pitchFamily="18" charset="0"/>
                <a:sym typeface="Symbol" pitchFamily="18" charset="2"/>
              </a:rPr>
              <a:t></a:t>
            </a:r>
            <a:r>
              <a:rPr lang="en-US" sz="2000" smtClean="0">
                <a:solidFill>
                  <a:srgbClr val="FF3300"/>
                </a:solidFill>
                <a:latin typeface="Times New Roman" pitchFamily="18" charset="0"/>
              </a:rPr>
              <a:t>(</a:t>
            </a:r>
            <a:r>
              <a:rPr lang="en-US" sz="2000" i="1" smtClean="0">
                <a:solidFill>
                  <a:srgbClr val="FF3300"/>
                </a:solidFill>
                <a:latin typeface="Times New Roman" pitchFamily="18" charset="0"/>
              </a:rPr>
              <a:t>I</a:t>
            </a:r>
            <a:r>
              <a:rPr lang="en-US" sz="2000" baseline="-25000" smtClean="0">
                <a:solidFill>
                  <a:srgbClr val="FF3300"/>
                </a:solidFill>
                <a:latin typeface="Times New Roman" pitchFamily="18" charset="0"/>
              </a:rPr>
              <a:t>2</a:t>
            </a:r>
            <a:r>
              <a:rPr lang="en-US" sz="2000" smtClean="0">
                <a:solidFill>
                  <a:srgbClr val="FF3300"/>
                </a:solidFill>
                <a:latin typeface="Times New Roman" pitchFamily="18" charset="0"/>
              </a:rPr>
              <a:t>-</a:t>
            </a:r>
            <a:r>
              <a:rPr lang="en-US" sz="2000" i="1" smtClean="0">
                <a:solidFill>
                  <a:srgbClr val="FF3300"/>
                </a:solidFill>
                <a:latin typeface="Times New Roman" pitchFamily="18" charset="0"/>
              </a:rPr>
              <a:t> I</a:t>
            </a:r>
            <a:r>
              <a:rPr lang="en-US" sz="2000" baseline="-25000" smtClean="0">
                <a:solidFill>
                  <a:srgbClr val="FF3300"/>
                </a:solidFill>
                <a:latin typeface="Times New Roman" pitchFamily="18" charset="0"/>
              </a:rPr>
              <a:t>1</a:t>
            </a:r>
            <a:r>
              <a:rPr lang="en-US" sz="2000" smtClean="0">
                <a:solidFill>
                  <a:srgbClr val="FF3300"/>
                </a:solidFill>
                <a:latin typeface="Times New Roman" pitchFamily="18" charset="0"/>
              </a:rPr>
              <a:t>)</a:t>
            </a:r>
            <a:r>
              <a:rPr lang="en-US" sz="2000" i="1" smtClean="0">
                <a:solidFill>
                  <a:srgbClr val="FF3300"/>
                </a:solidFill>
                <a:latin typeface="Times New Roman" pitchFamily="18" charset="0"/>
              </a:rPr>
              <a:t>N</a:t>
            </a:r>
            <a:r>
              <a:rPr lang="en-US" sz="2000" baseline="-25000" smtClean="0">
                <a:solidFill>
                  <a:srgbClr val="FF3300"/>
                </a:solidFill>
                <a:latin typeface="Times New Roman" pitchFamily="18" charset="0"/>
              </a:rPr>
              <a:t>2</a:t>
            </a:r>
            <a:r>
              <a:rPr lang="en-US" sz="2000" smtClean="0">
                <a:solidFill>
                  <a:srgbClr val="FF3300"/>
                </a:solidFill>
                <a:latin typeface="Times New Roman" pitchFamily="18" charset="0"/>
              </a:rPr>
              <a:t>;</a:t>
            </a:r>
          </a:p>
          <a:p>
            <a:pPr algn="just" fontAlgn="base">
              <a:spcBef>
                <a:spcPct val="50000"/>
              </a:spcBef>
              <a:spcAft>
                <a:spcPct val="0"/>
              </a:spcAft>
            </a:pPr>
            <a:r>
              <a:rPr lang="en-US" sz="2000" smtClean="0">
                <a:solidFill>
                  <a:srgbClr val="0000FF"/>
                </a:solidFill>
                <a:latin typeface="Times New Roman" pitchFamily="18" charset="0"/>
              </a:rPr>
              <a:t>So, total weight of Cu in auto-transformer (</a:t>
            </a:r>
            <a:r>
              <a:rPr lang="en-US" sz="2000" i="1" smtClean="0">
                <a:solidFill>
                  <a:srgbClr val="0000FF"/>
                </a:solidFill>
                <a:latin typeface="Times New Roman" pitchFamily="18" charset="0"/>
              </a:rPr>
              <a:t>W</a:t>
            </a:r>
            <a:r>
              <a:rPr lang="en-US" sz="2000" i="1" baseline="-25000" smtClean="0">
                <a:solidFill>
                  <a:srgbClr val="0000FF"/>
                </a:solidFill>
                <a:latin typeface="Times New Roman" pitchFamily="18" charset="0"/>
              </a:rPr>
              <a:t>a</a:t>
            </a:r>
            <a:r>
              <a:rPr lang="en-US" sz="2000" smtClean="0">
                <a:solidFill>
                  <a:srgbClr val="0000FF"/>
                </a:solidFill>
                <a:latin typeface="Times New Roman" pitchFamily="18" charset="0"/>
              </a:rPr>
              <a:t>) </a:t>
            </a:r>
            <a:r>
              <a:rPr lang="en-US" sz="2000" smtClean="0">
                <a:solidFill>
                  <a:srgbClr val="0000FF"/>
                </a:solidFill>
                <a:latin typeface="Times New Roman" pitchFamily="18" charset="0"/>
                <a:sym typeface="Symbol" pitchFamily="18" charset="2"/>
              </a:rPr>
              <a:t></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N</a:t>
            </a:r>
            <a:r>
              <a:rPr lang="en-US" sz="2000" baseline="-25000" smtClean="0">
                <a:solidFill>
                  <a:srgbClr val="0000FF"/>
                </a:solidFill>
                <a:latin typeface="Times New Roman" pitchFamily="18" charset="0"/>
              </a:rPr>
              <a:t>1</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 N</a:t>
            </a:r>
            <a:r>
              <a:rPr lang="en-US" sz="2000" baseline="-25000" smtClean="0">
                <a:solidFill>
                  <a:srgbClr val="0000FF"/>
                </a:solidFill>
                <a:latin typeface="Times New Roman" pitchFamily="18" charset="0"/>
              </a:rPr>
              <a:t>2</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I</a:t>
            </a:r>
            <a:r>
              <a:rPr lang="en-US" sz="2000" baseline="-25000" smtClean="0">
                <a:solidFill>
                  <a:srgbClr val="0000FF"/>
                </a:solidFill>
                <a:latin typeface="Times New Roman" pitchFamily="18" charset="0"/>
              </a:rPr>
              <a:t>1</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I</a:t>
            </a:r>
            <a:r>
              <a:rPr lang="en-US" sz="2000" baseline="-25000" smtClean="0">
                <a:solidFill>
                  <a:srgbClr val="0000FF"/>
                </a:solidFill>
                <a:latin typeface="Times New Roman" pitchFamily="18" charset="0"/>
              </a:rPr>
              <a:t>2</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 I</a:t>
            </a:r>
            <a:r>
              <a:rPr lang="en-US" sz="2000" baseline="-25000" smtClean="0">
                <a:solidFill>
                  <a:srgbClr val="0000FF"/>
                </a:solidFill>
                <a:latin typeface="Times New Roman" pitchFamily="18" charset="0"/>
              </a:rPr>
              <a:t>1</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N</a:t>
            </a:r>
            <a:r>
              <a:rPr lang="en-US" sz="2000" baseline="-25000" smtClean="0">
                <a:solidFill>
                  <a:srgbClr val="0000FF"/>
                </a:solidFill>
                <a:latin typeface="Times New Roman" pitchFamily="18" charset="0"/>
              </a:rPr>
              <a:t>2</a:t>
            </a:r>
            <a:r>
              <a:rPr lang="en-US" sz="2000" smtClean="0">
                <a:solidFill>
                  <a:srgbClr val="0000FF"/>
                </a:solidFill>
                <a:latin typeface="Times New Roman" pitchFamily="18" charset="0"/>
              </a:rPr>
              <a:t>;</a:t>
            </a:r>
          </a:p>
          <a:p>
            <a:pPr algn="just" fontAlgn="base">
              <a:spcBef>
                <a:spcPct val="50000"/>
              </a:spcBef>
              <a:spcAft>
                <a:spcPct val="0"/>
              </a:spcAft>
            </a:pPr>
            <a:r>
              <a:rPr lang="en-US" sz="2000" smtClean="0">
                <a:solidFill>
                  <a:srgbClr val="FF3300"/>
                </a:solidFill>
                <a:latin typeface="Times New Roman" pitchFamily="18" charset="0"/>
              </a:rPr>
              <a:t>If a two winding transformer were to perform the same duty, then</a:t>
            </a:r>
          </a:p>
          <a:p>
            <a:pPr algn="just" fontAlgn="base">
              <a:spcBef>
                <a:spcPct val="50000"/>
              </a:spcBef>
              <a:spcAft>
                <a:spcPct val="0"/>
              </a:spcAft>
            </a:pPr>
            <a:r>
              <a:rPr lang="en-US" sz="2000" smtClean="0">
                <a:solidFill>
                  <a:srgbClr val="0000FF"/>
                </a:solidFill>
                <a:latin typeface="Times New Roman" pitchFamily="18" charset="0"/>
              </a:rPr>
              <a:t>Weight of Cu in primary</a:t>
            </a:r>
            <a:r>
              <a:rPr lang="en-US" sz="2000" smtClean="0">
                <a:solidFill>
                  <a:srgbClr val="0000FF"/>
                </a:solidFill>
                <a:latin typeface="Times New Roman" pitchFamily="18" charset="0"/>
                <a:sym typeface="Symbol" pitchFamily="18" charset="2"/>
              </a:rPr>
              <a:t></a:t>
            </a:r>
            <a:r>
              <a:rPr lang="en-US" sz="2000" i="1" smtClean="0">
                <a:solidFill>
                  <a:srgbClr val="0000FF"/>
                </a:solidFill>
                <a:latin typeface="Times New Roman" pitchFamily="18" charset="0"/>
              </a:rPr>
              <a:t>N</a:t>
            </a:r>
            <a:r>
              <a:rPr lang="en-US" sz="2000" baseline="-25000" smtClean="0">
                <a:solidFill>
                  <a:srgbClr val="0000FF"/>
                </a:solidFill>
                <a:latin typeface="Times New Roman" pitchFamily="18" charset="0"/>
              </a:rPr>
              <a:t>1</a:t>
            </a:r>
            <a:r>
              <a:rPr lang="en-US" sz="2000" i="1" smtClean="0">
                <a:solidFill>
                  <a:srgbClr val="0000FF"/>
                </a:solidFill>
                <a:latin typeface="Times New Roman" pitchFamily="18" charset="0"/>
              </a:rPr>
              <a:t>I</a:t>
            </a:r>
            <a:r>
              <a:rPr lang="en-US" sz="2000" baseline="-25000" smtClean="0">
                <a:solidFill>
                  <a:srgbClr val="0000FF"/>
                </a:solidFill>
                <a:latin typeface="Times New Roman" pitchFamily="18" charset="0"/>
              </a:rPr>
              <a:t>1</a:t>
            </a:r>
            <a:r>
              <a:rPr lang="en-US" sz="2000" smtClean="0">
                <a:solidFill>
                  <a:srgbClr val="0000FF"/>
                </a:solidFill>
                <a:latin typeface="Times New Roman" pitchFamily="18" charset="0"/>
              </a:rPr>
              <a:t>;</a:t>
            </a:r>
          </a:p>
          <a:p>
            <a:pPr algn="just" fontAlgn="base">
              <a:spcBef>
                <a:spcPct val="50000"/>
              </a:spcBef>
              <a:spcAft>
                <a:spcPct val="0"/>
              </a:spcAft>
            </a:pPr>
            <a:r>
              <a:rPr lang="en-US" sz="2000" smtClean="0">
                <a:solidFill>
                  <a:srgbClr val="FF3300"/>
                </a:solidFill>
                <a:latin typeface="Times New Roman" pitchFamily="18" charset="0"/>
              </a:rPr>
              <a:t>Weight of Cu in secondary</a:t>
            </a:r>
            <a:r>
              <a:rPr lang="en-US" sz="2000" smtClean="0">
                <a:solidFill>
                  <a:srgbClr val="FF3300"/>
                </a:solidFill>
                <a:latin typeface="Times New Roman" pitchFamily="18" charset="0"/>
                <a:sym typeface="Symbol" pitchFamily="18" charset="2"/>
              </a:rPr>
              <a:t></a:t>
            </a:r>
            <a:r>
              <a:rPr lang="en-US" sz="2000" i="1" smtClean="0">
                <a:solidFill>
                  <a:srgbClr val="FF3300"/>
                </a:solidFill>
                <a:latin typeface="Times New Roman" pitchFamily="18" charset="0"/>
              </a:rPr>
              <a:t>N</a:t>
            </a:r>
            <a:r>
              <a:rPr lang="en-US" sz="2000" baseline="-25000" smtClean="0">
                <a:solidFill>
                  <a:srgbClr val="FF3300"/>
                </a:solidFill>
                <a:latin typeface="Times New Roman" pitchFamily="18" charset="0"/>
              </a:rPr>
              <a:t>2</a:t>
            </a:r>
            <a:r>
              <a:rPr lang="en-US" sz="2000" i="1" smtClean="0">
                <a:solidFill>
                  <a:srgbClr val="FF3300"/>
                </a:solidFill>
                <a:latin typeface="Times New Roman" pitchFamily="18" charset="0"/>
              </a:rPr>
              <a:t>I</a:t>
            </a:r>
            <a:r>
              <a:rPr lang="en-US" sz="2000" baseline="-25000" smtClean="0">
                <a:solidFill>
                  <a:srgbClr val="FF3300"/>
                </a:solidFill>
                <a:latin typeface="Times New Roman" pitchFamily="18" charset="0"/>
              </a:rPr>
              <a:t>2</a:t>
            </a:r>
            <a:r>
              <a:rPr lang="en-US" sz="2000" smtClean="0">
                <a:solidFill>
                  <a:srgbClr val="FF3300"/>
                </a:solidFill>
                <a:latin typeface="Times New Roman" pitchFamily="18" charset="0"/>
              </a:rPr>
              <a:t>;</a:t>
            </a:r>
          </a:p>
          <a:p>
            <a:pPr algn="just" fontAlgn="base">
              <a:spcBef>
                <a:spcPct val="50000"/>
              </a:spcBef>
              <a:spcAft>
                <a:spcPct val="0"/>
              </a:spcAft>
            </a:pPr>
            <a:r>
              <a:rPr lang="en-US" sz="2000" smtClean="0">
                <a:solidFill>
                  <a:srgbClr val="0000FF"/>
                </a:solidFill>
                <a:latin typeface="Times New Roman" pitchFamily="18" charset="0"/>
              </a:rPr>
              <a:t>Total weight of Cu (</a:t>
            </a:r>
            <a:r>
              <a:rPr lang="en-US" sz="2000" i="1" smtClean="0">
                <a:solidFill>
                  <a:srgbClr val="0000FF"/>
                </a:solidFill>
                <a:latin typeface="Times New Roman" pitchFamily="18" charset="0"/>
              </a:rPr>
              <a:t>W</a:t>
            </a:r>
            <a:r>
              <a:rPr lang="en-US" sz="2000" i="1" baseline="-25000" smtClean="0">
                <a:solidFill>
                  <a:srgbClr val="0000FF"/>
                </a:solidFill>
                <a:latin typeface="Times New Roman" pitchFamily="18" charset="0"/>
              </a:rPr>
              <a:t>o</a:t>
            </a:r>
            <a:r>
              <a:rPr lang="en-US" sz="2000" smtClean="0">
                <a:solidFill>
                  <a:srgbClr val="0000FF"/>
                </a:solidFill>
                <a:latin typeface="Times New Roman" pitchFamily="18" charset="0"/>
              </a:rPr>
              <a:t>) </a:t>
            </a:r>
            <a:r>
              <a:rPr lang="en-US" sz="2000" smtClean="0">
                <a:solidFill>
                  <a:srgbClr val="0000FF"/>
                </a:solidFill>
                <a:latin typeface="Times New Roman" pitchFamily="18" charset="0"/>
                <a:sym typeface="Symbol" pitchFamily="18" charset="2"/>
              </a:rPr>
              <a:t></a:t>
            </a:r>
            <a:r>
              <a:rPr lang="en-US" sz="2000" i="1" smtClean="0">
                <a:solidFill>
                  <a:srgbClr val="0000FF"/>
                </a:solidFill>
                <a:latin typeface="Times New Roman" pitchFamily="18" charset="0"/>
              </a:rPr>
              <a:t>N</a:t>
            </a:r>
            <a:r>
              <a:rPr lang="en-US" sz="2000" baseline="-25000" smtClean="0">
                <a:solidFill>
                  <a:srgbClr val="0000FF"/>
                </a:solidFill>
                <a:latin typeface="Times New Roman" pitchFamily="18" charset="0"/>
              </a:rPr>
              <a:t>1</a:t>
            </a:r>
            <a:r>
              <a:rPr lang="en-US" sz="2000" i="1" smtClean="0">
                <a:solidFill>
                  <a:srgbClr val="0000FF"/>
                </a:solidFill>
                <a:latin typeface="Times New Roman" pitchFamily="18" charset="0"/>
              </a:rPr>
              <a:t>I</a:t>
            </a:r>
            <a:r>
              <a:rPr lang="en-US" sz="2000" baseline="-25000" smtClean="0">
                <a:solidFill>
                  <a:srgbClr val="0000FF"/>
                </a:solidFill>
                <a:latin typeface="Times New Roman" pitchFamily="18" charset="0"/>
              </a:rPr>
              <a:t>1</a:t>
            </a:r>
            <a:r>
              <a:rPr lang="en-US" sz="2000" smtClean="0">
                <a:solidFill>
                  <a:srgbClr val="0000FF"/>
                </a:solidFill>
                <a:latin typeface="Times New Roman" pitchFamily="18" charset="0"/>
              </a:rPr>
              <a:t>+</a:t>
            </a:r>
            <a:r>
              <a:rPr lang="en-US" sz="2000" i="1" smtClean="0">
                <a:solidFill>
                  <a:srgbClr val="0000FF"/>
                </a:solidFill>
                <a:latin typeface="Times New Roman" pitchFamily="18" charset="0"/>
              </a:rPr>
              <a:t>N</a:t>
            </a:r>
            <a:r>
              <a:rPr lang="en-US" sz="2000" baseline="-25000" smtClean="0">
                <a:solidFill>
                  <a:srgbClr val="0000FF"/>
                </a:solidFill>
                <a:latin typeface="Times New Roman" pitchFamily="18" charset="0"/>
              </a:rPr>
              <a:t>2</a:t>
            </a:r>
            <a:r>
              <a:rPr lang="en-US" sz="2000" i="1" smtClean="0">
                <a:solidFill>
                  <a:srgbClr val="0000FF"/>
                </a:solidFill>
                <a:latin typeface="Times New Roman" pitchFamily="18" charset="0"/>
              </a:rPr>
              <a:t>I</a:t>
            </a:r>
            <a:r>
              <a:rPr lang="en-US" sz="2000" baseline="-25000" smtClean="0">
                <a:solidFill>
                  <a:srgbClr val="0000FF"/>
                </a:solidFill>
                <a:latin typeface="Times New Roman" pitchFamily="18" charset="0"/>
              </a:rPr>
              <a:t>2</a:t>
            </a:r>
            <a:r>
              <a:rPr lang="en-US" sz="2000" smtClean="0">
                <a:solidFill>
                  <a:srgbClr val="0000FF"/>
                </a:solidFill>
                <a:latin typeface="Times New Roman" pitchFamily="18" charset="0"/>
              </a:rPr>
              <a:t>;</a:t>
            </a:r>
          </a:p>
        </p:txBody>
      </p:sp>
    </p:spTree>
    <p:extLst>
      <p:ext uri="{BB962C8B-B14F-4D97-AF65-F5344CB8AC3E}">
        <p14:creationId xmlns:p14="http://schemas.microsoft.com/office/powerpoint/2010/main" val="2898402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5653">
                                            <p:txEl>
                                              <p:pRg st="0" end="0"/>
                                            </p:txEl>
                                          </p:spTgt>
                                        </p:tgtEl>
                                        <p:attrNameLst>
                                          <p:attrName>style.visibility</p:attrName>
                                        </p:attrNameLst>
                                      </p:cBhvr>
                                      <p:to>
                                        <p:strVal val="visible"/>
                                      </p:to>
                                    </p:set>
                                    <p:animEffect transition="in" filter="box(in)">
                                      <p:cBhvr>
                                        <p:cTn id="7" dur="500"/>
                                        <p:tgtEl>
                                          <p:spTgt spid="155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5653">
                                            <p:txEl>
                                              <p:pRg st="1" end="1"/>
                                            </p:txEl>
                                          </p:spTgt>
                                        </p:tgtEl>
                                        <p:attrNameLst>
                                          <p:attrName>style.visibility</p:attrName>
                                        </p:attrNameLst>
                                      </p:cBhvr>
                                      <p:to>
                                        <p:strVal val="visible"/>
                                      </p:to>
                                    </p:set>
                                    <p:animEffect transition="in" filter="box(in)">
                                      <p:cBhvr>
                                        <p:cTn id="12" dur="500"/>
                                        <p:tgtEl>
                                          <p:spTgt spid="1556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5653">
                                            <p:txEl>
                                              <p:pRg st="2" end="2"/>
                                            </p:txEl>
                                          </p:spTgt>
                                        </p:tgtEl>
                                        <p:attrNameLst>
                                          <p:attrName>style.visibility</p:attrName>
                                        </p:attrNameLst>
                                      </p:cBhvr>
                                      <p:to>
                                        <p:strVal val="visible"/>
                                      </p:to>
                                    </p:set>
                                    <p:animEffect transition="in" filter="box(in)">
                                      <p:cBhvr>
                                        <p:cTn id="17" dur="500"/>
                                        <p:tgtEl>
                                          <p:spTgt spid="1556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5653">
                                            <p:txEl>
                                              <p:pRg st="3" end="3"/>
                                            </p:txEl>
                                          </p:spTgt>
                                        </p:tgtEl>
                                        <p:attrNameLst>
                                          <p:attrName>style.visibility</p:attrName>
                                        </p:attrNameLst>
                                      </p:cBhvr>
                                      <p:to>
                                        <p:strVal val="visible"/>
                                      </p:to>
                                    </p:set>
                                    <p:animEffect transition="in" filter="box(in)">
                                      <p:cBhvr>
                                        <p:cTn id="22" dur="500"/>
                                        <p:tgtEl>
                                          <p:spTgt spid="15565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5653">
                                            <p:txEl>
                                              <p:pRg st="4" end="4"/>
                                            </p:txEl>
                                          </p:spTgt>
                                        </p:tgtEl>
                                        <p:attrNameLst>
                                          <p:attrName>style.visibility</p:attrName>
                                        </p:attrNameLst>
                                      </p:cBhvr>
                                      <p:to>
                                        <p:strVal val="visible"/>
                                      </p:to>
                                    </p:set>
                                    <p:animEffect transition="in" filter="box(in)">
                                      <p:cBhvr>
                                        <p:cTn id="27" dur="500"/>
                                        <p:tgtEl>
                                          <p:spTgt spid="15565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5653">
                                            <p:txEl>
                                              <p:pRg st="5" end="5"/>
                                            </p:txEl>
                                          </p:spTgt>
                                        </p:tgtEl>
                                        <p:attrNameLst>
                                          <p:attrName>style.visibility</p:attrName>
                                        </p:attrNameLst>
                                      </p:cBhvr>
                                      <p:to>
                                        <p:strVal val="visible"/>
                                      </p:to>
                                    </p:set>
                                    <p:animEffect transition="in" filter="box(in)">
                                      <p:cBhvr>
                                        <p:cTn id="32" dur="500"/>
                                        <p:tgtEl>
                                          <p:spTgt spid="15565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5653">
                                            <p:txEl>
                                              <p:pRg st="6" end="6"/>
                                            </p:txEl>
                                          </p:spTgt>
                                        </p:tgtEl>
                                        <p:attrNameLst>
                                          <p:attrName>style.visibility</p:attrName>
                                        </p:attrNameLst>
                                      </p:cBhvr>
                                      <p:to>
                                        <p:strVal val="visible"/>
                                      </p:to>
                                    </p:set>
                                    <p:animEffect transition="in" filter="box(in)">
                                      <p:cBhvr>
                                        <p:cTn id="37" dur="500"/>
                                        <p:tgtEl>
                                          <p:spTgt spid="15565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5653">
                                            <p:txEl>
                                              <p:pRg st="7" end="7"/>
                                            </p:txEl>
                                          </p:spTgt>
                                        </p:tgtEl>
                                        <p:attrNameLst>
                                          <p:attrName>style.visibility</p:attrName>
                                        </p:attrNameLst>
                                      </p:cBhvr>
                                      <p:to>
                                        <p:strVal val="visible"/>
                                      </p:to>
                                    </p:set>
                                    <p:animEffect transition="in" filter="box(in)">
                                      <p:cBhvr>
                                        <p:cTn id="42" dur="500"/>
                                        <p:tgtEl>
                                          <p:spTgt spid="15565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5653">
                                            <p:txEl>
                                              <p:pRg st="8" end="8"/>
                                            </p:txEl>
                                          </p:spTgt>
                                        </p:tgtEl>
                                        <p:attrNameLst>
                                          <p:attrName>style.visibility</p:attrName>
                                        </p:attrNameLst>
                                      </p:cBhvr>
                                      <p:to>
                                        <p:strVal val="visible"/>
                                      </p:to>
                                    </p:set>
                                    <p:animEffect transition="in" filter="box(in)">
                                      <p:cBhvr>
                                        <p:cTn id="47" dur="500"/>
                                        <p:tgtEl>
                                          <p:spTgt spid="15565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55653">
                                            <p:txEl>
                                              <p:pRg st="9" end="9"/>
                                            </p:txEl>
                                          </p:spTgt>
                                        </p:tgtEl>
                                        <p:attrNameLst>
                                          <p:attrName>style.visibility</p:attrName>
                                        </p:attrNameLst>
                                      </p:cBhvr>
                                      <p:to>
                                        <p:strVal val="visible"/>
                                      </p:to>
                                    </p:set>
                                    <p:animEffect transition="in" filter="box(in)">
                                      <p:cBhvr>
                                        <p:cTn id="52" dur="500"/>
                                        <p:tgtEl>
                                          <p:spTgt spid="15565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55653">
                                            <p:txEl>
                                              <p:pRg st="10" end="10"/>
                                            </p:txEl>
                                          </p:spTgt>
                                        </p:tgtEl>
                                        <p:attrNameLst>
                                          <p:attrName>style.visibility</p:attrName>
                                        </p:attrNameLst>
                                      </p:cBhvr>
                                      <p:to>
                                        <p:strVal val="visible"/>
                                      </p:to>
                                    </p:set>
                                    <p:animEffect transition="in" filter="box(in)">
                                      <p:cBhvr>
                                        <p:cTn id="57" dur="500"/>
                                        <p:tgtEl>
                                          <p:spTgt spid="15565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676" name="Object 4"/>
          <p:cNvGraphicFramePr>
            <a:graphicFrameLocks noChangeAspect="1"/>
          </p:cNvGraphicFramePr>
          <p:nvPr/>
        </p:nvGraphicFramePr>
        <p:xfrm>
          <a:off x="207963" y="76200"/>
          <a:ext cx="8783637" cy="741363"/>
        </p:xfrm>
        <a:graphic>
          <a:graphicData uri="http://schemas.openxmlformats.org/presentationml/2006/ole">
            <mc:AlternateContent xmlns:mc="http://schemas.openxmlformats.org/markup-compatibility/2006">
              <mc:Choice xmlns:v="urn:schemas-microsoft-com:vml" Requires="v">
                <p:oleObj spid="_x0000_s2120" name="Equation" r:id="rId3" imgW="8788320" imgH="736560" progId="Equation.3">
                  <p:embed/>
                </p:oleObj>
              </mc:Choice>
              <mc:Fallback>
                <p:oleObj name="Equation" r:id="rId3" imgW="878832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3" y="76200"/>
                        <a:ext cx="8783637" cy="7413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78" name="Object 6"/>
          <p:cNvGraphicFramePr>
            <a:graphicFrameLocks noChangeAspect="1"/>
          </p:cNvGraphicFramePr>
          <p:nvPr/>
        </p:nvGraphicFramePr>
        <p:xfrm>
          <a:off x="685800" y="914400"/>
          <a:ext cx="7700963" cy="731838"/>
        </p:xfrm>
        <a:graphic>
          <a:graphicData uri="http://schemas.openxmlformats.org/presentationml/2006/ole">
            <mc:AlternateContent xmlns:mc="http://schemas.openxmlformats.org/markup-compatibility/2006">
              <mc:Choice xmlns:v="urn:schemas-microsoft-com:vml" Requires="v">
                <p:oleObj spid="_x0000_s2121" name="Equation" r:id="rId5" imgW="7696080" imgH="736560" progId="Equation.3">
                  <p:embed/>
                </p:oleObj>
              </mc:Choice>
              <mc:Fallback>
                <p:oleObj name="Equation" r:id="rId5" imgW="7696080" imgH="736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914400"/>
                        <a:ext cx="7700963" cy="7318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80" name="Object 8"/>
          <p:cNvGraphicFramePr>
            <a:graphicFrameLocks noChangeAspect="1"/>
          </p:cNvGraphicFramePr>
          <p:nvPr/>
        </p:nvGraphicFramePr>
        <p:xfrm>
          <a:off x="381000" y="1752600"/>
          <a:ext cx="4424363" cy="1422400"/>
        </p:xfrm>
        <a:graphic>
          <a:graphicData uri="http://schemas.openxmlformats.org/presentationml/2006/ole">
            <mc:AlternateContent xmlns:mc="http://schemas.openxmlformats.org/markup-compatibility/2006">
              <mc:Choice xmlns:v="urn:schemas-microsoft-com:vml" Requires="v">
                <p:oleObj spid="_x0000_s2122" name="Equation" r:id="rId7" imgW="4419360" imgH="1422360" progId="Equation.3">
                  <p:embed/>
                </p:oleObj>
              </mc:Choice>
              <mc:Fallback>
                <p:oleObj name="Equation" r:id="rId7" imgW="4419360" imgH="14223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752600"/>
                        <a:ext cx="4424363" cy="14224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82" name="Object 10"/>
          <p:cNvGraphicFramePr>
            <a:graphicFrameLocks noChangeAspect="1"/>
          </p:cNvGraphicFramePr>
          <p:nvPr/>
        </p:nvGraphicFramePr>
        <p:xfrm>
          <a:off x="5715000" y="2009775"/>
          <a:ext cx="1882775" cy="733425"/>
        </p:xfrm>
        <a:graphic>
          <a:graphicData uri="http://schemas.openxmlformats.org/presentationml/2006/ole">
            <mc:AlternateContent xmlns:mc="http://schemas.openxmlformats.org/markup-compatibility/2006">
              <mc:Choice xmlns:v="urn:schemas-microsoft-com:vml" Requires="v">
                <p:oleObj spid="_x0000_s2123" name="Equation" r:id="rId9" imgW="1879560" imgH="736560" progId="Equation.3">
                  <p:embed/>
                </p:oleObj>
              </mc:Choice>
              <mc:Fallback>
                <p:oleObj name="Equation" r:id="rId9" imgW="1879560" imgH="7365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2009775"/>
                        <a:ext cx="1882775" cy="733425"/>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84" name="Object 12"/>
          <p:cNvGraphicFramePr>
            <a:graphicFrameLocks noChangeAspect="1"/>
          </p:cNvGraphicFramePr>
          <p:nvPr/>
        </p:nvGraphicFramePr>
        <p:xfrm>
          <a:off x="1524000" y="3276600"/>
          <a:ext cx="6207125" cy="685800"/>
        </p:xfrm>
        <a:graphic>
          <a:graphicData uri="http://schemas.openxmlformats.org/presentationml/2006/ole">
            <mc:AlternateContent xmlns:mc="http://schemas.openxmlformats.org/markup-compatibility/2006">
              <mc:Choice xmlns:v="urn:schemas-microsoft-com:vml" Requires="v">
                <p:oleObj spid="_x0000_s2124" name="Equation" r:id="rId11" imgW="6210000" imgH="685800" progId="Equation.3">
                  <p:embed/>
                </p:oleObj>
              </mc:Choice>
              <mc:Fallback>
                <p:oleObj name="Equation" r:id="rId11" imgW="6210000" imgH="685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3276600"/>
                        <a:ext cx="6207125" cy="68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86" name="Object 14"/>
          <p:cNvGraphicFramePr>
            <a:graphicFrameLocks noChangeAspect="1"/>
          </p:cNvGraphicFramePr>
          <p:nvPr/>
        </p:nvGraphicFramePr>
        <p:xfrm>
          <a:off x="2438400" y="4114800"/>
          <a:ext cx="4386263" cy="342900"/>
        </p:xfrm>
        <a:graphic>
          <a:graphicData uri="http://schemas.openxmlformats.org/presentationml/2006/ole">
            <mc:AlternateContent xmlns:mc="http://schemas.openxmlformats.org/markup-compatibility/2006">
              <mc:Choice xmlns:v="urn:schemas-microsoft-com:vml" Requires="v">
                <p:oleObj spid="_x0000_s2125" name="Equation" r:id="rId13" imgW="4381200" imgH="342720" progId="Equation.3">
                  <p:embed/>
                </p:oleObj>
              </mc:Choice>
              <mc:Fallback>
                <p:oleObj name="Equation" r:id="rId13" imgW="4381200" imgH="3427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4114800"/>
                        <a:ext cx="4386263" cy="342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88" name="Object 16"/>
          <p:cNvGraphicFramePr>
            <a:graphicFrameLocks noChangeAspect="1"/>
          </p:cNvGraphicFramePr>
          <p:nvPr/>
        </p:nvGraphicFramePr>
        <p:xfrm>
          <a:off x="1900238" y="4648200"/>
          <a:ext cx="5414962" cy="304800"/>
        </p:xfrm>
        <a:graphic>
          <a:graphicData uri="http://schemas.openxmlformats.org/presentationml/2006/ole">
            <mc:AlternateContent xmlns:mc="http://schemas.openxmlformats.org/markup-compatibility/2006">
              <mc:Choice xmlns:v="urn:schemas-microsoft-com:vml" Requires="v">
                <p:oleObj spid="_x0000_s2126" name="Equation" r:id="rId15" imgW="5410080" imgH="304560" progId="Equation.3">
                  <p:embed/>
                </p:oleObj>
              </mc:Choice>
              <mc:Fallback>
                <p:oleObj name="Equation" r:id="rId15" imgW="5410080" imgH="3045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0238" y="4648200"/>
                        <a:ext cx="5414962" cy="30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90" name="Text Box 18"/>
          <p:cNvSpPr txBox="1">
            <a:spLocks noChangeArrowheads="1"/>
          </p:cNvSpPr>
          <p:nvPr/>
        </p:nvSpPr>
        <p:spPr bwMode="auto">
          <a:xfrm>
            <a:off x="152400" y="5181600"/>
            <a:ext cx="8839200" cy="155257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400" smtClean="0">
                <a:solidFill>
                  <a:srgbClr val="FF3300"/>
                </a:solidFill>
                <a:latin typeface="Times New Roman" pitchFamily="18" charset="0"/>
              </a:rPr>
              <a:t>Hence, saving will increase as </a:t>
            </a:r>
            <a:r>
              <a:rPr lang="en-US" sz="2400" i="1" smtClean="0">
                <a:solidFill>
                  <a:srgbClr val="FF3300"/>
                </a:solidFill>
                <a:latin typeface="Times New Roman" pitchFamily="18" charset="0"/>
              </a:rPr>
              <a:t>K</a:t>
            </a:r>
            <a:r>
              <a:rPr lang="en-US" sz="2400" smtClean="0">
                <a:solidFill>
                  <a:srgbClr val="FF3300"/>
                </a:solidFill>
                <a:latin typeface="Times New Roman" pitchFamily="18" charset="0"/>
              </a:rPr>
              <a:t> approaches unity.</a:t>
            </a:r>
          </a:p>
          <a:p>
            <a:pPr algn="just" fontAlgn="base">
              <a:spcBef>
                <a:spcPct val="0"/>
              </a:spcBef>
              <a:spcAft>
                <a:spcPct val="0"/>
              </a:spcAft>
            </a:pPr>
            <a:r>
              <a:rPr lang="en-US" sz="2400" smtClean="0">
                <a:solidFill>
                  <a:srgbClr val="0000FF"/>
                </a:solidFill>
                <a:latin typeface="Times New Roman" pitchFamily="18" charset="0"/>
              </a:rPr>
              <a:t>It can be proved that power transform inductively is= input(1-</a:t>
            </a:r>
            <a:r>
              <a:rPr lang="en-US" sz="2400" i="1" smtClean="0">
                <a:solidFill>
                  <a:srgbClr val="0000FF"/>
                </a:solidFill>
                <a:latin typeface="Times New Roman" pitchFamily="18" charset="0"/>
              </a:rPr>
              <a:t>K</a:t>
            </a:r>
            <a:r>
              <a:rPr lang="en-US" sz="2400" smtClean="0">
                <a:solidFill>
                  <a:srgbClr val="0000FF"/>
                </a:solidFill>
                <a:latin typeface="Times New Roman" pitchFamily="18" charset="0"/>
              </a:rPr>
              <a:t>)</a:t>
            </a:r>
          </a:p>
          <a:p>
            <a:pPr algn="just" fontAlgn="base">
              <a:spcBef>
                <a:spcPct val="0"/>
              </a:spcBef>
              <a:spcAft>
                <a:spcPct val="0"/>
              </a:spcAft>
            </a:pPr>
            <a:r>
              <a:rPr lang="en-US" sz="2400" smtClean="0">
                <a:solidFill>
                  <a:srgbClr val="FF3300"/>
                </a:solidFill>
                <a:latin typeface="Times New Roman" pitchFamily="18" charset="0"/>
              </a:rPr>
              <a:t>The rest of the power= (</a:t>
            </a:r>
            <a:r>
              <a:rPr lang="en-US" sz="2400" i="1" smtClean="0">
                <a:solidFill>
                  <a:srgbClr val="FF3300"/>
                </a:solidFill>
                <a:latin typeface="Times New Roman" pitchFamily="18" charset="0"/>
              </a:rPr>
              <a:t>K</a:t>
            </a:r>
            <a:r>
              <a:rPr lang="en-US" sz="2400" smtClean="0">
                <a:solidFill>
                  <a:srgbClr val="FF3300"/>
                </a:solidFill>
                <a:latin typeface="Times New Roman" pitchFamily="18" charset="0"/>
                <a:sym typeface="Symbol" pitchFamily="18" charset="2"/>
              </a:rPr>
              <a:t></a:t>
            </a:r>
            <a:r>
              <a:rPr lang="en-US" sz="2400" smtClean="0">
                <a:solidFill>
                  <a:srgbClr val="FF3300"/>
                </a:solidFill>
                <a:latin typeface="Times New Roman" pitchFamily="18" charset="0"/>
              </a:rPr>
              <a:t>input) is conducted directly from the source to the load i.e. it is transferred conductively to the load.</a:t>
            </a:r>
          </a:p>
        </p:txBody>
      </p:sp>
    </p:spTree>
    <p:extLst>
      <p:ext uri="{BB962C8B-B14F-4D97-AF65-F5344CB8AC3E}">
        <p14:creationId xmlns:p14="http://schemas.microsoft.com/office/powerpoint/2010/main" val="1134510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box(in)">
                                      <p:cBhvr>
                                        <p:cTn id="7" dur="500"/>
                                        <p:tgtEl>
                                          <p:spTgt spid="156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56678"/>
                                        </p:tgtEl>
                                        <p:attrNameLst>
                                          <p:attrName>style.visibility</p:attrName>
                                        </p:attrNameLst>
                                      </p:cBhvr>
                                      <p:to>
                                        <p:strVal val="visible"/>
                                      </p:to>
                                    </p:set>
                                    <p:animEffect transition="in" filter="box(in)">
                                      <p:cBhvr>
                                        <p:cTn id="12" dur="500"/>
                                        <p:tgtEl>
                                          <p:spTgt spid="1566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56680"/>
                                        </p:tgtEl>
                                        <p:attrNameLst>
                                          <p:attrName>style.visibility</p:attrName>
                                        </p:attrNameLst>
                                      </p:cBhvr>
                                      <p:to>
                                        <p:strVal val="visible"/>
                                      </p:to>
                                    </p:set>
                                    <p:animEffect transition="in" filter="box(in)">
                                      <p:cBhvr>
                                        <p:cTn id="17" dur="500"/>
                                        <p:tgtEl>
                                          <p:spTgt spid="1566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56682"/>
                                        </p:tgtEl>
                                        <p:attrNameLst>
                                          <p:attrName>style.visibility</p:attrName>
                                        </p:attrNameLst>
                                      </p:cBhvr>
                                      <p:to>
                                        <p:strVal val="visible"/>
                                      </p:to>
                                    </p:set>
                                    <p:animEffect transition="in" filter="box(in)">
                                      <p:cBhvr>
                                        <p:cTn id="22" dur="500"/>
                                        <p:tgtEl>
                                          <p:spTgt spid="156682"/>
                                        </p:tgtEl>
                                      </p:cBhvr>
                                    </p:animEffect>
                                  </p:childTnLst>
                                </p:cTn>
                              </p:par>
                            </p:childTnLst>
                          </p:cTn>
                        </p:par>
                        <p:par>
                          <p:cTn id="23" fill="hold" nodeType="afterGroup">
                            <p:stCondLst>
                              <p:cond delay="500"/>
                            </p:stCondLst>
                            <p:childTnLst>
                              <p:par>
                                <p:cTn id="24" presetID="4" presetClass="entr" presetSubtype="16" fill="hold" nodeType="afterEffect">
                                  <p:stCondLst>
                                    <p:cond delay="0"/>
                                  </p:stCondLst>
                                  <p:childTnLst>
                                    <p:set>
                                      <p:cBhvr>
                                        <p:cTn id="25" dur="1" fill="hold">
                                          <p:stCondLst>
                                            <p:cond delay="0"/>
                                          </p:stCondLst>
                                        </p:cTn>
                                        <p:tgtEl>
                                          <p:spTgt spid="156684"/>
                                        </p:tgtEl>
                                        <p:attrNameLst>
                                          <p:attrName>style.visibility</p:attrName>
                                        </p:attrNameLst>
                                      </p:cBhvr>
                                      <p:to>
                                        <p:strVal val="visible"/>
                                      </p:to>
                                    </p:set>
                                    <p:animEffect transition="in" filter="box(in)">
                                      <p:cBhvr>
                                        <p:cTn id="26" dur="500"/>
                                        <p:tgtEl>
                                          <p:spTgt spid="1566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56686"/>
                                        </p:tgtEl>
                                        <p:attrNameLst>
                                          <p:attrName>style.visibility</p:attrName>
                                        </p:attrNameLst>
                                      </p:cBhvr>
                                      <p:to>
                                        <p:strVal val="visible"/>
                                      </p:to>
                                    </p:set>
                                    <p:animEffect transition="in" filter="box(in)">
                                      <p:cBhvr>
                                        <p:cTn id="31" dur="500"/>
                                        <p:tgtEl>
                                          <p:spTgt spid="15668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156688"/>
                                        </p:tgtEl>
                                        <p:attrNameLst>
                                          <p:attrName>style.visibility</p:attrName>
                                        </p:attrNameLst>
                                      </p:cBhvr>
                                      <p:to>
                                        <p:strVal val="visible"/>
                                      </p:to>
                                    </p:set>
                                    <p:animEffect transition="in" filter="box(in)">
                                      <p:cBhvr>
                                        <p:cTn id="36" dur="500"/>
                                        <p:tgtEl>
                                          <p:spTgt spid="15668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56690">
                                            <p:bg/>
                                          </p:spTgt>
                                        </p:tgtEl>
                                        <p:attrNameLst>
                                          <p:attrName>style.visibility</p:attrName>
                                        </p:attrNameLst>
                                      </p:cBhvr>
                                      <p:to>
                                        <p:strVal val="visible"/>
                                      </p:to>
                                    </p:set>
                                    <p:animEffect transition="in" filter="box(in)">
                                      <p:cBhvr>
                                        <p:cTn id="41" dur="500"/>
                                        <p:tgtEl>
                                          <p:spTgt spid="156690">
                                            <p:bg/>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56690">
                                            <p:txEl>
                                              <p:pRg st="0" end="0"/>
                                            </p:txEl>
                                          </p:spTgt>
                                        </p:tgtEl>
                                        <p:attrNameLst>
                                          <p:attrName>style.visibility</p:attrName>
                                        </p:attrNameLst>
                                      </p:cBhvr>
                                      <p:to>
                                        <p:strVal val="visible"/>
                                      </p:to>
                                    </p:set>
                                    <p:animEffect transition="in" filter="box(in)">
                                      <p:cBhvr>
                                        <p:cTn id="46" dur="500"/>
                                        <p:tgtEl>
                                          <p:spTgt spid="156690">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6690">
                                            <p:txEl>
                                              <p:pRg st="1" end="1"/>
                                            </p:txEl>
                                          </p:spTgt>
                                        </p:tgtEl>
                                        <p:attrNameLst>
                                          <p:attrName>style.visibility</p:attrName>
                                        </p:attrNameLst>
                                      </p:cBhvr>
                                      <p:to>
                                        <p:strVal val="visible"/>
                                      </p:to>
                                    </p:set>
                                    <p:animEffect transition="in" filter="box(in)">
                                      <p:cBhvr>
                                        <p:cTn id="51" dur="500"/>
                                        <p:tgtEl>
                                          <p:spTgt spid="156690">
                                            <p:txEl>
                                              <p:pRg st="1" end="1"/>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56690">
                                            <p:txEl>
                                              <p:pRg st="2" end="2"/>
                                            </p:txEl>
                                          </p:spTgt>
                                        </p:tgtEl>
                                        <p:attrNameLst>
                                          <p:attrName>style.visibility</p:attrName>
                                        </p:attrNameLst>
                                      </p:cBhvr>
                                      <p:to>
                                        <p:strVal val="visible"/>
                                      </p:to>
                                    </p:set>
                                    <p:animEffect transition="in" filter="box(in)">
                                      <p:cBhvr>
                                        <p:cTn id="56" dur="500"/>
                                        <p:tgtEl>
                                          <p:spTgt spid="1566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JESSORE POLYTECHNIC INSTITUTE</a:t>
            </a:r>
          </a:p>
        </p:txBody>
      </p:sp>
      <p:sp>
        <p:nvSpPr>
          <p:cNvPr id="8" name="Content Placeholder 7"/>
          <p:cNvSpPr>
            <a:spLocks noGrp="1"/>
          </p:cNvSpPr>
          <p:nvPr>
            <p:ph idx="1"/>
          </p:nvPr>
        </p:nvSpPr>
        <p:spPr>
          <a:xfrm>
            <a:off x="13856" y="1981200"/>
            <a:ext cx="9130144" cy="4648200"/>
          </a:xfrm>
        </p:spPr>
        <p:txBody>
          <a:bodyPr>
            <a:normAutofit/>
          </a:bodyPr>
          <a:lstStyle/>
          <a:p>
            <a:pPr marL="0">
              <a:lnSpc>
                <a:spcPct val="115000"/>
              </a:lnSpc>
              <a:spcBef>
                <a:spcPts val="0"/>
              </a:spcBef>
              <a:spcAft>
                <a:spcPts val="1000"/>
              </a:spcAft>
            </a:pPr>
            <a:endParaRPr lang="en-US" sz="700" dirty="0" smtClean="0">
              <a:solidFill>
                <a:srgbClr val="002060"/>
              </a:solidFill>
              <a:ea typeface="Calibri"/>
              <a:cs typeface="Times New Roman"/>
            </a:endParaRPr>
          </a:p>
          <a:p>
            <a:pPr marL="0" lvl="0">
              <a:lnSpc>
                <a:spcPct val="115000"/>
              </a:lnSpc>
              <a:spcBef>
                <a:spcPts val="0"/>
              </a:spcBef>
              <a:spcAft>
                <a:spcPts val="1000"/>
              </a:spcAft>
            </a:pPr>
            <a:r>
              <a:rPr lang="en-US" b="1" dirty="0" smtClean="0">
                <a:solidFill>
                  <a:srgbClr val="0070C0"/>
                </a:solidFill>
                <a:latin typeface="Agency FB" panose="020B0503020202020204" pitchFamily="34" charset="0"/>
                <a:ea typeface="Calibri"/>
                <a:cs typeface="Times New Roman"/>
              </a:rPr>
              <a:t>8.4 </a:t>
            </a:r>
            <a:r>
              <a:rPr lang="en-US" b="1" dirty="0">
                <a:solidFill>
                  <a:srgbClr val="0070C0"/>
                </a:solidFill>
                <a:latin typeface="Agency FB" panose="020B0503020202020204" pitchFamily="34" charset="0"/>
                <a:ea typeface="Calibri"/>
                <a:cs typeface="Times New Roman"/>
              </a:rPr>
              <a:t>Convert a Two-Winding </a:t>
            </a:r>
            <a:r>
              <a:rPr lang="en-US" b="1" dirty="0" err="1">
                <a:solidFill>
                  <a:srgbClr val="0070C0"/>
                </a:solidFill>
                <a:latin typeface="Agency FB" panose="020B0503020202020204" pitchFamily="34" charset="0"/>
                <a:ea typeface="Calibri"/>
                <a:cs typeface="Times New Roman"/>
              </a:rPr>
              <a:t>Convensional</a:t>
            </a:r>
            <a:r>
              <a:rPr lang="en-US" b="1" dirty="0">
                <a:solidFill>
                  <a:srgbClr val="0070C0"/>
                </a:solidFill>
                <a:latin typeface="Agency FB" panose="020B0503020202020204" pitchFamily="34" charset="0"/>
                <a:ea typeface="Calibri"/>
                <a:cs typeface="Times New Roman"/>
              </a:rPr>
              <a:t>  </a:t>
            </a:r>
            <a:r>
              <a:rPr lang="en-US" b="1" dirty="0" err="1" smtClean="0">
                <a:solidFill>
                  <a:srgbClr val="0070C0"/>
                </a:solidFill>
                <a:latin typeface="Agency FB" panose="020B0503020202020204" pitchFamily="34" charset="0"/>
                <a:ea typeface="Calibri"/>
                <a:cs typeface="Times New Roman"/>
              </a:rPr>
              <a:t>Txr</a:t>
            </a:r>
            <a:r>
              <a:rPr lang="en-US" b="1" dirty="0">
                <a:solidFill>
                  <a:srgbClr val="0070C0"/>
                </a:solidFill>
                <a:latin typeface="Agency FB" panose="020B0503020202020204" pitchFamily="34" charset="0"/>
                <a:ea typeface="Calibri"/>
                <a:cs typeface="Times New Roman"/>
              </a:rPr>
              <a:t>. </a:t>
            </a:r>
            <a:r>
              <a:rPr lang="en-US" b="1" dirty="0" smtClean="0">
                <a:solidFill>
                  <a:srgbClr val="0070C0"/>
                </a:solidFill>
                <a:latin typeface="Agency FB" panose="020B0503020202020204" pitchFamily="34" charset="0"/>
                <a:ea typeface="Calibri"/>
                <a:cs typeface="Times New Roman"/>
              </a:rPr>
              <a:t>   To  Auto-</a:t>
            </a:r>
            <a:r>
              <a:rPr lang="en-US" b="1" dirty="0" err="1" smtClean="0">
                <a:solidFill>
                  <a:srgbClr val="0070C0"/>
                </a:solidFill>
                <a:latin typeface="Agency FB" panose="020B0503020202020204" pitchFamily="34" charset="0"/>
                <a:ea typeface="Calibri"/>
                <a:cs typeface="Times New Roman"/>
              </a:rPr>
              <a:t>Txr</a:t>
            </a:r>
            <a:r>
              <a:rPr lang="en-US" b="1" dirty="0">
                <a:solidFill>
                  <a:srgbClr val="0070C0"/>
                </a:solidFill>
                <a:latin typeface="Agency FB" panose="020B0503020202020204" pitchFamily="34" charset="0"/>
                <a:ea typeface="Calibri"/>
                <a:cs typeface="Times New Roman"/>
              </a:rPr>
              <a:t>. </a:t>
            </a:r>
          </a:p>
          <a:p>
            <a:pPr marL="0">
              <a:lnSpc>
                <a:spcPct val="115000"/>
              </a:lnSpc>
              <a:spcBef>
                <a:spcPts val="0"/>
              </a:spcBef>
              <a:spcAft>
                <a:spcPts val="1000"/>
              </a:spcAft>
            </a:pPr>
            <a:r>
              <a:rPr lang="en-US" b="1" dirty="0">
                <a:solidFill>
                  <a:srgbClr val="002060"/>
                </a:solidFill>
                <a:latin typeface="Agency FB" panose="020B0503020202020204" pitchFamily="34" charset="0"/>
                <a:ea typeface="Calibri"/>
                <a:cs typeface="Times New Roman"/>
              </a:rPr>
              <a:t>8</a:t>
            </a:r>
            <a:r>
              <a:rPr lang="en-US" b="1" dirty="0" smtClean="0">
                <a:solidFill>
                  <a:srgbClr val="002060"/>
                </a:solidFill>
                <a:latin typeface="Agency FB" panose="020B0503020202020204" pitchFamily="34" charset="0"/>
                <a:ea typeface="Calibri"/>
                <a:cs typeface="Times New Roman"/>
              </a:rPr>
              <a:t>.5  Uses of Auto-Transformer :</a:t>
            </a:r>
          </a:p>
          <a:p>
            <a:pPr marL="0">
              <a:lnSpc>
                <a:spcPct val="115000"/>
              </a:lnSpc>
              <a:spcBef>
                <a:spcPts val="0"/>
              </a:spcBef>
              <a:spcAft>
                <a:spcPts val="1000"/>
              </a:spcAft>
            </a:pPr>
            <a:r>
              <a:rPr lang="en-US" b="1" dirty="0" smtClean="0">
                <a:solidFill>
                  <a:srgbClr val="002060"/>
                </a:solidFill>
                <a:latin typeface="Agency FB" panose="020B0503020202020204" pitchFamily="34" charset="0"/>
                <a:ea typeface="Calibri"/>
                <a:cs typeface="Times New Roman"/>
              </a:rPr>
              <a:t>8.6  Solve of Problems </a:t>
            </a:r>
            <a:r>
              <a:rPr lang="en-US" b="1" dirty="0">
                <a:solidFill>
                  <a:srgbClr val="002060"/>
                </a:solidFill>
                <a:latin typeface="Agency FB" panose="020B0503020202020204" pitchFamily="34" charset="0"/>
                <a:ea typeface="Calibri"/>
                <a:cs typeface="Times New Roman"/>
              </a:rPr>
              <a:t>Auto-Transformer :</a:t>
            </a:r>
          </a:p>
          <a:p>
            <a:pPr marL="0" lvl="0">
              <a:lnSpc>
                <a:spcPct val="115000"/>
              </a:lnSpc>
              <a:spcBef>
                <a:spcPts val="0"/>
              </a:spcBef>
              <a:spcAft>
                <a:spcPts val="1000"/>
              </a:spcAft>
            </a:pPr>
            <a:endParaRPr lang="en-US" sz="3600" dirty="0" smtClean="0">
              <a:solidFill>
                <a:srgbClr val="002060"/>
              </a:solidFill>
              <a:ea typeface="Calibri"/>
              <a:cs typeface="Times New Roman"/>
            </a:endParaRPr>
          </a:p>
        </p:txBody>
      </p:sp>
      <p:sp>
        <p:nvSpPr>
          <p:cNvPr id="9" name="Title 1"/>
          <p:cNvSpPr>
            <a:spLocks noGrp="1"/>
          </p:cNvSpPr>
          <p:nvPr>
            <p:ph type="title"/>
          </p:nvPr>
        </p:nvSpPr>
        <p:spPr>
          <a:xfrm>
            <a:off x="914400" y="76200"/>
            <a:ext cx="7315200" cy="533400"/>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en-US" dirty="0" smtClean="0"/>
              <a:t/>
            </a:r>
            <a:br>
              <a:rPr lang="en-US" dirty="0" smtClean="0"/>
            </a:br>
            <a:r>
              <a:rPr lang="en-US" dirty="0" smtClean="0"/>
              <a:t/>
            </a:r>
            <a:br>
              <a:rPr lang="en-US" dirty="0" smtClean="0"/>
            </a:br>
            <a:r>
              <a:rPr lang="bn-BD" sz="2200" dirty="0" smtClean="0">
                <a:latin typeface="GangaMJ" pitchFamily="2" charset="0"/>
              </a:rPr>
              <a:t>এসি মেসিন-১</a:t>
            </a:r>
            <a:r>
              <a:rPr lang="en-US" sz="2200" dirty="0" smtClean="0">
                <a:latin typeface="GangaMJ" pitchFamily="2" charset="0"/>
              </a:rPr>
              <a:t> (</a:t>
            </a:r>
            <a:r>
              <a:rPr lang="bn-BD" sz="2200" dirty="0" smtClean="0">
                <a:latin typeface="GangaMJ" pitchFamily="2" charset="0"/>
              </a:rPr>
              <a:t>বিষয় কোড-৬</a:t>
            </a:r>
            <a:r>
              <a:rPr lang="bn-BD" sz="2200" dirty="0">
                <a:solidFill>
                  <a:prstClr val="white"/>
                </a:solidFill>
                <a:latin typeface="GangaMJ" pitchFamily="2" charset="0"/>
              </a:rPr>
              <a:t>৬</a:t>
            </a:r>
            <a:r>
              <a:rPr lang="bn-BD" sz="2200" dirty="0" smtClean="0">
                <a:latin typeface="GangaMJ" pitchFamily="2" charset="0"/>
              </a:rPr>
              <a:t>৭৬</a:t>
            </a:r>
            <a:r>
              <a:rPr lang="en-US" sz="2700" dirty="0" smtClean="0">
                <a:latin typeface="GangaMJ" pitchFamily="2" charset="0"/>
              </a:rPr>
              <a:t>1</a:t>
            </a:r>
            <a:r>
              <a:rPr lang="en-US" sz="3100" dirty="0" smtClean="0">
                <a:latin typeface="GangaMJ" pitchFamily="2" charset="0"/>
              </a:rPr>
              <a:t> </a:t>
            </a:r>
            <a:r>
              <a:rPr lang="en-US" sz="2700" dirty="0" smtClean="0">
                <a:latin typeface="GangaMJ" pitchFamily="2" charset="0"/>
              </a:rPr>
              <a:t>)</a:t>
            </a:r>
            <a:r>
              <a:rPr lang="en-US" sz="2000" dirty="0">
                <a:latin typeface="GangaMJ" pitchFamily="2" charset="0"/>
              </a:rPr>
              <a:t> </a:t>
            </a:r>
            <a:r>
              <a:rPr lang="en-US" sz="2800" dirty="0" err="1">
                <a:latin typeface="SumeshwariMJ" pitchFamily="2" charset="0"/>
                <a:cs typeface="SumeshwariMJ" pitchFamily="2" charset="0"/>
              </a:rPr>
              <a:t>UªvÝdigvi</a:t>
            </a:r>
            <a:r>
              <a:rPr lang="en-US" sz="2800" dirty="0">
                <a:latin typeface="SumeshwariMJ" pitchFamily="2" charset="0"/>
                <a:cs typeface="SumeshwariMJ" pitchFamily="2" charset="0"/>
              </a:rPr>
              <a:t>   : 8g </a:t>
            </a:r>
            <a:r>
              <a:rPr lang="en-US" sz="2800" dirty="0">
                <a:solidFill>
                  <a:schemeClr val="bg2"/>
                </a:solidFill>
                <a:latin typeface="SumeshwariMJ" pitchFamily="2" charset="0"/>
                <a:cs typeface="SumeshwariMJ" pitchFamily="2" charset="0"/>
              </a:rPr>
              <a:t> </a:t>
            </a:r>
            <a:r>
              <a:rPr lang="en-US" sz="2800" dirty="0" err="1">
                <a:solidFill>
                  <a:schemeClr val="bg2"/>
                </a:solidFill>
                <a:latin typeface="SumeshwariMJ" pitchFamily="2" charset="0"/>
                <a:cs typeface="SumeshwariMJ" pitchFamily="2" charset="0"/>
              </a:rPr>
              <a:t>Aa¨vq</a:t>
            </a:r>
            <a:r>
              <a:rPr lang="en-US" sz="3200" dirty="0">
                <a:solidFill>
                  <a:srgbClr val="FF0000"/>
                </a:solidFill>
              </a:rPr>
              <a:t/>
            </a:r>
            <a:br>
              <a:rPr lang="en-US" sz="3200" dirty="0">
                <a:solidFill>
                  <a:srgbClr val="FF0000"/>
                </a:solidFill>
              </a:rPr>
            </a:br>
            <a:r>
              <a:rPr lang="en-US" sz="2700" dirty="0" smtClean="0">
                <a:latin typeface="GangaMJ" pitchFamily="2" charset="0"/>
              </a:rPr>
              <a:t/>
            </a:r>
            <a:br>
              <a:rPr lang="en-US" sz="2700" dirty="0" smtClean="0">
                <a:latin typeface="GangaMJ" pitchFamily="2" charset="0"/>
              </a:rPr>
            </a:br>
            <a:r>
              <a:rPr lang="en-US" sz="4000" dirty="0" smtClean="0">
                <a:solidFill>
                  <a:srgbClr val="FF0000"/>
                </a:solidFill>
                <a:latin typeface="Algerian" panose="04020705040A02060702" pitchFamily="82" charset="0"/>
              </a:rPr>
              <a:t>AUTO-TRANSFORMER</a:t>
            </a:r>
            <a:r>
              <a:rPr lang="en-US" sz="2200" dirty="0" smtClean="0">
                <a:solidFill>
                  <a:schemeClr val="tx1"/>
                </a:solidFill>
                <a:latin typeface="Algerian" panose="04020705040A02060702" pitchFamily="82" charset="0"/>
              </a:rPr>
              <a:t>  </a:t>
            </a:r>
            <a:r>
              <a:rPr lang="en-US" sz="3600" dirty="0" smtClean="0">
                <a:solidFill>
                  <a:schemeClr val="tx1"/>
                </a:solidFill>
              </a:rPr>
              <a:t/>
            </a:r>
            <a:br>
              <a:rPr lang="en-US" sz="3600" dirty="0" smtClean="0">
                <a:solidFill>
                  <a:schemeClr val="tx1"/>
                </a:solidFill>
              </a:rPr>
            </a:br>
            <a:endParaRPr lang="en-US" dirty="0"/>
          </a:p>
        </p:txBody>
      </p:sp>
    </p:spTree>
    <p:extLst>
      <p:ext uri="{BB962C8B-B14F-4D97-AF65-F5344CB8AC3E}">
        <p14:creationId xmlns:p14="http://schemas.microsoft.com/office/powerpoint/2010/main" val="205532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Text Box 4"/>
          <p:cNvSpPr txBox="1">
            <a:spLocks noChangeArrowheads="1"/>
          </p:cNvSpPr>
          <p:nvPr/>
        </p:nvSpPr>
        <p:spPr bwMode="auto">
          <a:xfrm>
            <a:off x="304800" y="1143000"/>
            <a:ext cx="85344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800" smtClean="0">
                <a:solidFill>
                  <a:srgbClr val="FF0066"/>
                </a:solidFill>
                <a:latin typeface="Times New Roman" pitchFamily="18" charset="0"/>
              </a:rPr>
              <a:t>Auto transformers are used:</a:t>
            </a:r>
          </a:p>
          <a:p>
            <a:pPr algn="just" fontAlgn="base">
              <a:spcBef>
                <a:spcPct val="0"/>
              </a:spcBef>
              <a:spcAft>
                <a:spcPct val="0"/>
              </a:spcAft>
            </a:pPr>
            <a:r>
              <a:rPr lang="en-US" sz="2800" smtClean="0">
                <a:solidFill>
                  <a:srgbClr val="FF3300"/>
                </a:solidFill>
                <a:latin typeface="Times New Roman" pitchFamily="18" charset="0"/>
              </a:rPr>
              <a:t>1. To give small boost to a distribution cable for the voltage drop.</a:t>
            </a:r>
          </a:p>
          <a:p>
            <a:pPr algn="just" fontAlgn="base">
              <a:spcBef>
                <a:spcPct val="0"/>
              </a:spcBef>
              <a:spcAft>
                <a:spcPct val="0"/>
              </a:spcAft>
            </a:pPr>
            <a:r>
              <a:rPr lang="en-US" sz="2800" smtClean="0">
                <a:solidFill>
                  <a:srgbClr val="0000FF"/>
                </a:solidFill>
                <a:latin typeface="Times New Roman" pitchFamily="18" charset="0"/>
              </a:rPr>
              <a:t>2. As auto-starter transformers to give up to 50 to 60% of full voltage to an induction motor during starting.</a:t>
            </a:r>
          </a:p>
          <a:p>
            <a:pPr algn="just" fontAlgn="base">
              <a:spcBef>
                <a:spcPct val="0"/>
              </a:spcBef>
              <a:spcAft>
                <a:spcPct val="0"/>
              </a:spcAft>
            </a:pPr>
            <a:r>
              <a:rPr lang="en-US" sz="2800" smtClean="0">
                <a:solidFill>
                  <a:srgbClr val="FF3300"/>
                </a:solidFill>
                <a:latin typeface="Times New Roman" pitchFamily="18" charset="0"/>
              </a:rPr>
              <a:t>3. As furnace transformers for getting a convenient supply to suit the furnace winding from a 230 V supply.</a:t>
            </a:r>
          </a:p>
          <a:p>
            <a:pPr algn="just" fontAlgn="base">
              <a:spcBef>
                <a:spcPct val="0"/>
              </a:spcBef>
              <a:spcAft>
                <a:spcPct val="0"/>
              </a:spcAft>
            </a:pPr>
            <a:r>
              <a:rPr lang="en-US" sz="2800" smtClean="0">
                <a:solidFill>
                  <a:srgbClr val="0000FF"/>
                </a:solidFill>
                <a:latin typeface="Times New Roman" pitchFamily="18" charset="0"/>
              </a:rPr>
              <a:t>4. As interconnecting transformer in 132 kV/330 kV system.</a:t>
            </a:r>
          </a:p>
          <a:p>
            <a:pPr algn="just" fontAlgn="base">
              <a:spcBef>
                <a:spcPct val="0"/>
              </a:spcBef>
              <a:spcAft>
                <a:spcPct val="0"/>
              </a:spcAft>
            </a:pPr>
            <a:r>
              <a:rPr lang="en-US" sz="2800" smtClean="0">
                <a:solidFill>
                  <a:srgbClr val="FF3300"/>
                </a:solidFill>
                <a:latin typeface="Times New Roman" pitchFamily="18" charset="0"/>
              </a:rPr>
              <a:t>5. In control equipment for 1-phase and 3-phase electrical locomotives.</a:t>
            </a:r>
          </a:p>
        </p:txBody>
      </p:sp>
      <p:sp>
        <p:nvSpPr>
          <p:cNvPr id="158725" name="Text Box 5"/>
          <p:cNvSpPr txBox="1">
            <a:spLocks noChangeArrowheads="1"/>
          </p:cNvSpPr>
          <p:nvPr/>
        </p:nvSpPr>
        <p:spPr bwMode="auto">
          <a:xfrm>
            <a:off x="2133600" y="258763"/>
            <a:ext cx="5029200" cy="579437"/>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smtClean="0">
                <a:solidFill>
                  <a:srgbClr val="FFFFFF"/>
                </a:solidFill>
                <a:latin typeface="Times New Roman" pitchFamily="18" charset="0"/>
              </a:rPr>
              <a:t>Uses of Auto-Transformer</a:t>
            </a:r>
            <a:endParaRPr lang="en-US" sz="3200" smtClean="0">
              <a:solidFill>
                <a:srgbClr val="FFFFFF"/>
              </a:solidFill>
              <a:latin typeface="Times New Roman" pitchFamily="18" charset="0"/>
            </a:endParaRPr>
          </a:p>
        </p:txBody>
      </p:sp>
    </p:spTree>
    <p:extLst>
      <p:ext uri="{BB962C8B-B14F-4D97-AF65-F5344CB8AC3E}">
        <p14:creationId xmlns:p14="http://schemas.microsoft.com/office/powerpoint/2010/main" val="3495021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8724">
                                            <p:txEl>
                                              <p:pRg st="0" end="0"/>
                                            </p:txEl>
                                          </p:spTgt>
                                        </p:tgtEl>
                                        <p:attrNameLst>
                                          <p:attrName>style.visibility</p:attrName>
                                        </p:attrNameLst>
                                      </p:cBhvr>
                                      <p:to>
                                        <p:strVal val="visible"/>
                                      </p:to>
                                    </p:set>
                                    <p:animEffect transition="in" filter="box(in)">
                                      <p:cBhvr>
                                        <p:cTn id="7" dur="500"/>
                                        <p:tgtEl>
                                          <p:spTgt spid="1587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8724">
                                            <p:txEl>
                                              <p:pRg st="1" end="1"/>
                                            </p:txEl>
                                          </p:spTgt>
                                        </p:tgtEl>
                                        <p:attrNameLst>
                                          <p:attrName>style.visibility</p:attrName>
                                        </p:attrNameLst>
                                      </p:cBhvr>
                                      <p:to>
                                        <p:strVal val="visible"/>
                                      </p:to>
                                    </p:set>
                                    <p:animEffect transition="in" filter="box(in)">
                                      <p:cBhvr>
                                        <p:cTn id="12" dur="500"/>
                                        <p:tgtEl>
                                          <p:spTgt spid="1587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8724">
                                            <p:txEl>
                                              <p:pRg st="2" end="2"/>
                                            </p:txEl>
                                          </p:spTgt>
                                        </p:tgtEl>
                                        <p:attrNameLst>
                                          <p:attrName>style.visibility</p:attrName>
                                        </p:attrNameLst>
                                      </p:cBhvr>
                                      <p:to>
                                        <p:strVal val="visible"/>
                                      </p:to>
                                    </p:set>
                                    <p:animEffect transition="in" filter="box(in)">
                                      <p:cBhvr>
                                        <p:cTn id="17" dur="500"/>
                                        <p:tgtEl>
                                          <p:spTgt spid="1587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8724">
                                            <p:txEl>
                                              <p:pRg st="3" end="3"/>
                                            </p:txEl>
                                          </p:spTgt>
                                        </p:tgtEl>
                                        <p:attrNameLst>
                                          <p:attrName>style.visibility</p:attrName>
                                        </p:attrNameLst>
                                      </p:cBhvr>
                                      <p:to>
                                        <p:strVal val="visible"/>
                                      </p:to>
                                    </p:set>
                                    <p:animEffect transition="in" filter="box(in)">
                                      <p:cBhvr>
                                        <p:cTn id="22" dur="500"/>
                                        <p:tgtEl>
                                          <p:spTgt spid="15872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8724">
                                            <p:txEl>
                                              <p:pRg st="4" end="4"/>
                                            </p:txEl>
                                          </p:spTgt>
                                        </p:tgtEl>
                                        <p:attrNameLst>
                                          <p:attrName>style.visibility</p:attrName>
                                        </p:attrNameLst>
                                      </p:cBhvr>
                                      <p:to>
                                        <p:strVal val="visible"/>
                                      </p:to>
                                    </p:set>
                                    <p:animEffect transition="in" filter="box(in)">
                                      <p:cBhvr>
                                        <p:cTn id="27" dur="500"/>
                                        <p:tgtEl>
                                          <p:spTgt spid="15872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8724">
                                            <p:txEl>
                                              <p:pRg st="5" end="5"/>
                                            </p:txEl>
                                          </p:spTgt>
                                        </p:tgtEl>
                                        <p:attrNameLst>
                                          <p:attrName>style.visibility</p:attrName>
                                        </p:attrNameLst>
                                      </p:cBhvr>
                                      <p:to>
                                        <p:strVal val="visible"/>
                                      </p:to>
                                    </p:set>
                                    <p:animEffect transition="in" filter="box(in)">
                                      <p:cBhvr>
                                        <p:cTn id="32" dur="500"/>
                                        <p:tgtEl>
                                          <p:spTgt spid="1587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Text Box 4"/>
          <p:cNvSpPr txBox="1">
            <a:spLocks noChangeArrowheads="1"/>
          </p:cNvSpPr>
          <p:nvPr/>
        </p:nvSpPr>
        <p:spPr bwMode="auto">
          <a:xfrm>
            <a:off x="1143000" y="76200"/>
            <a:ext cx="7162800" cy="10668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smtClean="0">
                <a:solidFill>
                  <a:srgbClr val="FFFFFF"/>
                </a:solidFill>
                <a:latin typeface="Times New Roman" pitchFamily="18" charset="0"/>
              </a:rPr>
              <a:t>Conversion of 2-winding Transformer into Auto-Transformer</a:t>
            </a:r>
            <a:endParaRPr lang="en-US" sz="3200" smtClean="0">
              <a:solidFill>
                <a:srgbClr val="FFFFFF"/>
              </a:solidFill>
              <a:latin typeface="Times New Roman" pitchFamily="18" charset="0"/>
            </a:endParaRPr>
          </a:p>
        </p:txBody>
      </p:sp>
      <p:sp>
        <p:nvSpPr>
          <p:cNvPr id="159749" name="Text Box 5"/>
          <p:cNvSpPr txBox="1">
            <a:spLocks noChangeArrowheads="1"/>
          </p:cNvSpPr>
          <p:nvPr/>
        </p:nvSpPr>
        <p:spPr bwMode="auto">
          <a:xfrm>
            <a:off x="152400" y="11430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FF3300"/>
                </a:solidFill>
                <a:latin typeface="Times New Roman" pitchFamily="18" charset="0"/>
              </a:rPr>
              <a:t>Any two-winding transformer can be converted into an auto-transformer either step-down or step-up. </a:t>
            </a:r>
            <a:r>
              <a:rPr lang="en-US" sz="2400" b="1" smtClean="0">
                <a:solidFill>
                  <a:srgbClr val="FF3300"/>
                </a:solidFill>
                <a:latin typeface="Times New Roman" pitchFamily="18" charset="0"/>
              </a:rPr>
              <a:t>Fig. 32.62</a:t>
            </a:r>
            <a:r>
              <a:rPr lang="en-US" sz="2400" smtClean="0">
                <a:solidFill>
                  <a:srgbClr val="FF3300"/>
                </a:solidFill>
                <a:latin typeface="Times New Roman" pitchFamily="18" charset="0"/>
              </a:rPr>
              <a:t>(a) shows such a transformer with its polarity marking.</a:t>
            </a:r>
          </a:p>
        </p:txBody>
      </p:sp>
      <p:sp>
        <p:nvSpPr>
          <p:cNvPr id="159750" name="Text Box 6"/>
          <p:cNvSpPr txBox="1">
            <a:spLocks noChangeArrowheads="1"/>
          </p:cNvSpPr>
          <p:nvPr/>
        </p:nvSpPr>
        <p:spPr bwMode="auto">
          <a:xfrm>
            <a:off x="304800" y="5029200"/>
            <a:ext cx="8610600" cy="1735138"/>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0000FF"/>
                </a:solidFill>
                <a:latin typeface="Times New Roman" pitchFamily="18" charset="0"/>
              </a:rPr>
              <a:t>If we employ </a:t>
            </a:r>
            <a:r>
              <a:rPr lang="en-US" sz="2400" i="1" smtClean="0">
                <a:solidFill>
                  <a:srgbClr val="0000FF"/>
                </a:solidFill>
                <a:latin typeface="Times New Roman" pitchFamily="18" charset="0"/>
              </a:rPr>
              <a:t>additive</a:t>
            </a:r>
            <a:r>
              <a:rPr lang="en-US" sz="2400" smtClean="0">
                <a:solidFill>
                  <a:srgbClr val="0000FF"/>
                </a:solidFill>
                <a:latin typeface="Times New Roman" pitchFamily="18" charset="0"/>
              </a:rPr>
              <a:t> polarity between the high-voltage and low-voltage sides, we get a step-up transformer.</a:t>
            </a:r>
          </a:p>
          <a:p>
            <a:pPr algn="just" fontAlgn="base">
              <a:spcBef>
                <a:spcPct val="50000"/>
              </a:spcBef>
              <a:spcAft>
                <a:spcPct val="0"/>
              </a:spcAft>
            </a:pPr>
            <a:r>
              <a:rPr lang="en-US" sz="2400" smtClean="0">
                <a:solidFill>
                  <a:srgbClr val="FF3300"/>
                </a:solidFill>
                <a:latin typeface="Times New Roman" pitchFamily="18" charset="0"/>
              </a:rPr>
              <a:t>If, however, we use the </a:t>
            </a:r>
            <a:r>
              <a:rPr lang="en-US" sz="2400" i="1" smtClean="0">
                <a:solidFill>
                  <a:srgbClr val="FF3300"/>
                </a:solidFill>
                <a:latin typeface="Times New Roman" pitchFamily="18" charset="0"/>
              </a:rPr>
              <a:t>subtractive</a:t>
            </a:r>
            <a:r>
              <a:rPr lang="en-US" sz="2400" smtClean="0">
                <a:solidFill>
                  <a:srgbClr val="FF3300"/>
                </a:solidFill>
                <a:latin typeface="Times New Roman" pitchFamily="18" charset="0"/>
              </a:rPr>
              <a:t> polarity, we get a step-down auto-transformer.</a:t>
            </a:r>
          </a:p>
        </p:txBody>
      </p:sp>
      <p:pic>
        <p:nvPicPr>
          <p:cNvPr id="1597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62200"/>
            <a:ext cx="5410200" cy="25146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441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box(in)">
                                      <p:cBhvr>
                                        <p:cTn id="7" dur="500"/>
                                        <p:tgtEl>
                                          <p:spTgt spid="159749"/>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59751"/>
                                        </p:tgtEl>
                                        <p:attrNameLst>
                                          <p:attrName>style.visibility</p:attrName>
                                        </p:attrNameLst>
                                      </p:cBhvr>
                                      <p:to>
                                        <p:strVal val="visible"/>
                                      </p:to>
                                    </p:set>
                                    <p:animEffect transition="in" filter="box(in)">
                                      <p:cBhvr>
                                        <p:cTn id="11" dur="500"/>
                                        <p:tgtEl>
                                          <p:spTgt spid="1597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59750">
                                            <p:bg/>
                                          </p:spTgt>
                                        </p:tgtEl>
                                        <p:attrNameLst>
                                          <p:attrName>style.visibility</p:attrName>
                                        </p:attrNameLst>
                                      </p:cBhvr>
                                      <p:to>
                                        <p:strVal val="visible"/>
                                      </p:to>
                                    </p:set>
                                    <p:animEffect transition="in" filter="box(in)">
                                      <p:cBhvr>
                                        <p:cTn id="16" dur="500"/>
                                        <p:tgtEl>
                                          <p:spTgt spid="159750">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59750">
                                            <p:txEl>
                                              <p:pRg st="0" end="0"/>
                                            </p:txEl>
                                          </p:spTgt>
                                        </p:tgtEl>
                                        <p:attrNameLst>
                                          <p:attrName>style.visibility</p:attrName>
                                        </p:attrNameLst>
                                      </p:cBhvr>
                                      <p:to>
                                        <p:strVal val="visible"/>
                                      </p:to>
                                    </p:set>
                                    <p:animEffect transition="in" filter="box(in)">
                                      <p:cBhvr>
                                        <p:cTn id="21" dur="500"/>
                                        <p:tgtEl>
                                          <p:spTgt spid="159750">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9750">
                                            <p:txEl>
                                              <p:pRg st="1" end="1"/>
                                            </p:txEl>
                                          </p:spTgt>
                                        </p:tgtEl>
                                        <p:attrNameLst>
                                          <p:attrName>style.visibility</p:attrName>
                                        </p:attrNameLst>
                                      </p:cBhvr>
                                      <p:to>
                                        <p:strVal val="visible"/>
                                      </p:to>
                                    </p:set>
                                    <p:animEffect transition="in" filter="box(in)">
                                      <p:cBhvr>
                                        <p:cTn id="26" dur="500"/>
                                        <p:tgtEl>
                                          <p:spTgt spid="1597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p:bldP spid="159750"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Text Box 4"/>
          <p:cNvSpPr txBox="1">
            <a:spLocks noChangeArrowheads="1"/>
          </p:cNvSpPr>
          <p:nvPr/>
        </p:nvSpPr>
        <p:spPr bwMode="auto">
          <a:xfrm>
            <a:off x="2667000" y="76200"/>
            <a:ext cx="3657600" cy="57943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sz="3200" b="1" smtClean="0">
                <a:solidFill>
                  <a:srgbClr val="FFFFFF"/>
                </a:solidFill>
                <a:latin typeface="Times New Roman" pitchFamily="18" charset="0"/>
              </a:rPr>
              <a:t>Additive Polarity</a:t>
            </a:r>
          </a:p>
        </p:txBody>
      </p:sp>
      <p:sp>
        <p:nvSpPr>
          <p:cNvPr id="160773" name="Text Box 5"/>
          <p:cNvSpPr txBox="1">
            <a:spLocks noChangeArrowheads="1"/>
          </p:cNvSpPr>
          <p:nvPr/>
        </p:nvSpPr>
        <p:spPr bwMode="auto">
          <a:xfrm>
            <a:off x="152400" y="685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FF3300"/>
                </a:solidFill>
                <a:latin typeface="Times New Roman" pitchFamily="18" charset="0"/>
              </a:rPr>
              <a:t>Connections for such a polarity are shown in </a:t>
            </a:r>
            <a:r>
              <a:rPr lang="en-US" sz="2400" b="1" smtClean="0">
                <a:solidFill>
                  <a:srgbClr val="FF3300"/>
                </a:solidFill>
                <a:latin typeface="Times New Roman" pitchFamily="18" charset="0"/>
              </a:rPr>
              <a:t>Fig. 32.62</a:t>
            </a:r>
            <a:r>
              <a:rPr lang="en-US" sz="2400" smtClean="0">
                <a:solidFill>
                  <a:srgbClr val="FF3300"/>
                </a:solidFill>
                <a:latin typeface="Times New Roman" pitchFamily="18" charset="0"/>
              </a:rPr>
              <a:t>(b).</a:t>
            </a:r>
          </a:p>
        </p:txBody>
      </p:sp>
      <p:pic>
        <p:nvPicPr>
          <p:cNvPr id="1607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5000625"/>
            <a:ext cx="2876550" cy="17526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5" y="4400550"/>
            <a:ext cx="2428875" cy="23812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937" name="Picture 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962400"/>
            <a:ext cx="2590800" cy="2809875"/>
          </a:xfrm>
          <a:prstGeom prst="rect">
            <a:avLst/>
          </a:prstGeom>
          <a:solidFill>
            <a:srgbClr val="CC99FF"/>
          </a:solidFill>
        </p:spPr>
      </p:pic>
      <p:sp>
        <p:nvSpPr>
          <p:cNvPr id="160938" name="Text Box 170"/>
          <p:cNvSpPr txBox="1">
            <a:spLocks noChangeArrowheads="1"/>
          </p:cNvSpPr>
          <p:nvPr/>
        </p:nvSpPr>
        <p:spPr bwMode="auto">
          <a:xfrm>
            <a:off x="152400" y="1387475"/>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336600"/>
                </a:solidFill>
                <a:latin typeface="Times New Roman" pitchFamily="18" charset="0"/>
              </a:rPr>
              <a:t>The circuit is re-drawn in </a:t>
            </a:r>
            <a:r>
              <a:rPr lang="en-US" sz="2400" b="1" smtClean="0">
                <a:solidFill>
                  <a:srgbClr val="336600"/>
                </a:solidFill>
                <a:latin typeface="Times New Roman" pitchFamily="18" charset="0"/>
              </a:rPr>
              <a:t>Fig. 32.62</a:t>
            </a:r>
            <a:r>
              <a:rPr lang="en-US" sz="2400" smtClean="0">
                <a:solidFill>
                  <a:srgbClr val="336600"/>
                </a:solidFill>
                <a:latin typeface="Times New Roman" pitchFamily="18" charset="0"/>
              </a:rPr>
              <a:t>(c) showing common terminal at the bottom.</a:t>
            </a:r>
          </a:p>
        </p:txBody>
      </p:sp>
      <p:sp>
        <p:nvSpPr>
          <p:cNvPr id="160939" name="Text Box 171"/>
          <p:cNvSpPr txBox="1">
            <a:spLocks noChangeArrowheads="1"/>
          </p:cNvSpPr>
          <p:nvPr/>
        </p:nvSpPr>
        <p:spPr bwMode="auto">
          <a:xfrm>
            <a:off x="152400" y="2287588"/>
            <a:ext cx="88392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FF3300"/>
                </a:solidFill>
                <a:latin typeface="Times New Roman" pitchFamily="18" charset="0"/>
              </a:rPr>
              <a:t>Because of additive polarity, </a:t>
            </a:r>
            <a:r>
              <a:rPr lang="en-US" sz="2400" i="1" smtClean="0">
                <a:solidFill>
                  <a:srgbClr val="FF3300"/>
                </a:solidFill>
                <a:latin typeface="Times New Roman" pitchFamily="18" charset="0"/>
              </a:rPr>
              <a:t>V</a:t>
            </a:r>
            <a:r>
              <a:rPr lang="en-US" sz="2400" baseline="-25000" smtClean="0">
                <a:solidFill>
                  <a:srgbClr val="FF3300"/>
                </a:solidFill>
                <a:latin typeface="Times New Roman" pitchFamily="18" charset="0"/>
              </a:rPr>
              <a:t>2</a:t>
            </a:r>
            <a:r>
              <a:rPr lang="en-US" sz="2400" smtClean="0">
                <a:solidFill>
                  <a:srgbClr val="FF3300"/>
                </a:solidFill>
                <a:latin typeface="Times New Roman" pitchFamily="18" charset="0"/>
              </a:rPr>
              <a:t>=2400+240=2640 V and </a:t>
            </a:r>
            <a:r>
              <a:rPr lang="en-US" sz="2400" i="1" smtClean="0">
                <a:solidFill>
                  <a:srgbClr val="FF3300"/>
                </a:solidFill>
                <a:latin typeface="Times New Roman" pitchFamily="18" charset="0"/>
              </a:rPr>
              <a:t>V</a:t>
            </a:r>
            <a:r>
              <a:rPr lang="en-US" sz="2400" baseline="-25000" smtClean="0">
                <a:solidFill>
                  <a:srgbClr val="FF3300"/>
                </a:solidFill>
                <a:latin typeface="Times New Roman" pitchFamily="18" charset="0"/>
              </a:rPr>
              <a:t>1</a:t>
            </a:r>
            <a:r>
              <a:rPr lang="en-US" sz="2400" smtClean="0">
                <a:solidFill>
                  <a:srgbClr val="FF3300"/>
                </a:solidFill>
                <a:latin typeface="Times New Roman" pitchFamily="18" charset="0"/>
              </a:rPr>
              <a:t> is 2400 V.</a:t>
            </a:r>
          </a:p>
          <a:p>
            <a:pPr algn="just" fontAlgn="base">
              <a:spcBef>
                <a:spcPct val="50000"/>
              </a:spcBef>
              <a:spcAft>
                <a:spcPct val="0"/>
              </a:spcAft>
            </a:pPr>
            <a:r>
              <a:rPr lang="en-US" sz="2400" smtClean="0">
                <a:solidFill>
                  <a:srgbClr val="336600"/>
                </a:solidFill>
                <a:latin typeface="Times New Roman" pitchFamily="18" charset="0"/>
              </a:rPr>
              <a:t>As shown in </a:t>
            </a:r>
            <a:r>
              <a:rPr lang="en-US" sz="2400" b="1" smtClean="0">
                <a:solidFill>
                  <a:srgbClr val="336600"/>
                </a:solidFill>
                <a:latin typeface="Times New Roman" pitchFamily="18" charset="0"/>
              </a:rPr>
              <a:t>Fig. 32.62</a:t>
            </a:r>
            <a:r>
              <a:rPr lang="en-US" sz="2400" smtClean="0">
                <a:solidFill>
                  <a:srgbClr val="336600"/>
                </a:solidFill>
                <a:latin typeface="Times New Roman" pitchFamily="18" charset="0"/>
              </a:rPr>
              <a:t>(d), common current flows </a:t>
            </a:r>
            <a:r>
              <a:rPr lang="en-US" sz="2400" i="1" smtClean="0">
                <a:solidFill>
                  <a:srgbClr val="336600"/>
                </a:solidFill>
                <a:latin typeface="Times New Roman" pitchFamily="18" charset="0"/>
              </a:rPr>
              <a:t>towards</a:t>
            </a:r>
            <a:r>
              <a:rPr lang="en-US" sz="2400" smtClean="0">
                <a:solidFill>
                  <a:srgbClr val="336600"/>
                </a:solidFill>
                <a:latin typeface="Times New Roman" pitchFamily="18" charset="0"/>
              </a:rPr>
              <a:t> the common terminal. The transformer acts as a step-up transformer.</a:t>
            </a:r>
          </a:p>
        </p:txBody>
      </p:sp>
    </p:spTree>
    <p:extLst>
      <p:ext uri="{BB962C8B-B14F-4D97-AF65-F5344CB8AC3E}">
        <p14:creationId xmlns:p14="http://schemas.microsoft.com/office/powerpoint/2010/main" val="4026810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0773"/>
                                        </p:tgtEl>
                                        <p:attrNameLst>
                                          <p:attrName>style.visibility</p:attrName>
                                        </p:attrNameLst>
                                      </p:cBhvr>
                                      <p:to>
                                        <p:strVal val="visible"/>
                                      </p:to>
                                    </p:set>
                                    <p:animEffect transition="in" filter="box(in)">
                                      <p:cBhvr>
                                        <p:cTn id="7" dur="500"/>
                                        <p:tgtEl>
                                          <p:spTgt spid="160773"/>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60774"/>
                                        </p:tgtEl>
                                        <p:attrNameLst>
                                          <p:attrName>style.visibility</p:attrName>
                                        </p:attrNameLst>
                                      </p:cBhvr>
                                      <p:to>
                                        <p:strVal val="visible"/>
                                      </p:to>
                                    </p:set>
                                    <p:animEffect transition="in" filter="box(in)">
                                      <p:cBhvr>
                                        <p:cTn id="11" dur="500"/>
                                        <p:tgtEl>
                                          <p:spTgt spid="1607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60938"/>
                                        </p:tgtEl>
                                        <p:attrNameLst>
                                          <p:attrName>style.visibility</p:attrName>
                                        </p:attrNameLst>
                                      </p:cBhvr>
                                      <p:to>
                                        <p:strVal val="visible"/>
                                      </p:to>
                                    </p:set>
                                    <p:animEffect transition="in" filter="box(in)">
                                      <p:cBhvr>
                                        <p:cTn id="16" dur="500"/>
                                        <p:tgtEl>
                                          <p:spTgt spid="160938"/>
                                        </p:tgtEl>
                                      </p:cBhvr>
                                    </p:animEffect>
                                  </p:child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160775"/>
                                        </p:tgtEl>
                                        <p:attrNameLst>
                                          <p:attrName>style.visibility</p:attrName>
                                        </p:attrNameLst>
                                      </p:cBhvr>
                                      <p:to>
                                        <p:strVal val="visible"/>
                                      </p:to>
                                    </p:set>
                                    <p:animEffect transition="in" filter="box(in)">
                                      <p:cBhvr>
                                        <p:cTn id="20" dur="500"/>
                                        <p:tgtEl>
                                          <p:spTgt spid="1607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60939">
                                            <p:txEl>
                                              <p:pRg st="0" end="0"/>
                                            </p:txEl>
                                          </p:spTgt>
                                        </p:tgtEl>
                                        <p:attrNameLst>
                                          <p:attrName>style.visibility</p:attrName>
                                        </p:attrNameLst>
                                      </p:cBhvr>
                                      <p:to>
                                        <p:strVal val="visible"/>
                                      </p:to>
                                    </p:set>
                                    <p:animEffect transition="in" filter="box(in)">
                                      <p:cBhvr>
                                        <p:cTn id="25" dur="500"/>
                                        <p:tgtEl>
                                          <p:spTgt spid="160939">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60939">
                                            <p:txEl>
                                              <p:pRg st="1" end="1"/>
                                            </p:txEl>
                                          </p:spTgt>
                                        </p:tgtEl>
                                        <p:attrNameLst>
                                          <p:attrName>style.visibility</p:attrName>
                                        </p:attrNameLst>
                                      </p:cBhvr>
                                      <p:to>
                                        <p:strVal val="visible"/>
                                      </p:to>
                                    </p:set>
                                    <p:animEffect transition="in" filter="box(in)">
                                      <p:cBhvr>
                                        <p:cTn id="30" dur="500"/>
                                        <p:tgtEl>
                                          <p:spTgt spid="160939">
                                            <p:txEl>
                                              <p:pRg st="1" end="1"/>
                                            </p:txEl>
                                          </p:spTgt>
                                        </p:tgtEl>
                                      </p:cBhvr>
                                    </p:animEffect>
                                  </p:childTnLst>
                                </p:cTn>
                              </p:par>
                            </p:childTnLst>
                          </p:cTn>
                        </p:par>
                        <p:par>
                          <p:cTn id="31" fill="hold" nodeType="afterGroup">
                            <p:stCondLst>
                              <p:cond delay="500"/>
                            </p:stCondLst>
                            <p:childTnLst>
                              <p:par>
                                <p:cTn id="32" presetID="4" presetClass="entr" presetSubtype="16" fill="hold" nodeType="afterEffect">
                                  <p:stCondLst>
                                    <p:cond delay="0"/>
                                  </p:stCondLst>
                                  <p:childTnLst>
                                    <p:set>
                                      <p:cBhvr>
                                        <p:cTn id="33" dur="1" fill="hold">
                                          <p:stCondLst>
                                            <p:cond delay="0"/>
                                          </p:stCondLst>
                                        </p:cTn>
                                        <p:tgtEl>
                                          <p:spTgt spid="160937"/>
                                        </p:tgtEl>
                                        <p:attrNameLst>
                                          <p:attrName>style.visibility</p:attrName>
                                        </p:attrNameLst>
                                      </p:cBhvr>
                                      <p:to>
                                        <p:strVal val="visible"/>
                                      </p:to>
                                    </p:set>
                                    <p:animEffect transition="in" filter="box(in)">
                                      <p:cBhvr>
                                        <p:cTn id="34" dur="500"/>
                                        <p:tgtEl>
                                          <p:spTgt spid="160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p:bldP spid="160938" grpId="0"/>
      <p:bldP spid="1609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949" name="Picture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48200"/>
            <a:ext cx="1962150" cy="2000250"/>
          </a:xfrm>
          <a:prstGeom prst="rect">
            <a:avLst/>
          </a:prstGeom>
          <a:solidFill>
            <a:srgbClr val="CC99FF"/>
          </a:solidFill>
        </p:spPr>
      </p:pic>
      <p:pic>
        <p:nvPicPr>
          <p:cNvPr id="161950" name="Picture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4324350"/>
            <a:ext cx="2428875" cy="2381250"/>
          </a:xfrm>
          <a:prstGeom prst="rect">
            <a:avLst/>
          </a:prstGeom>
          <a:solidFill>
            <a:srgbClr val="FFCC99"/>
          </a:solidFill>
        </p:spPr>
      </p:pic>
      <p:pic>
        <p:nvPicPr>
          <p:cNvPr id="161951" name="Picture 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971925"/>
            <a:ext cx="2590800" cy="2809875"/>
          </a:xfrm>
          <a:prstGeom prst="rect">
            <a:avLst/>
          </a:prstGeom>
          <a:solidFill>
            <a:srgbClr val="FF99CC"/>
          </a:solidFill>
        </p:spPr>
      </p:pic>
      <p:sp>
        <p:nvSpPr>
          <p:cNvPr id="161952" name="Text Box 160"/>
          <p:cNvSpPr txBox="1">
            <a:spLocks noChangeArrowheads="1"/>
          </p:cNvSpPr>
          <p:nvPr/>
        </p:nvSpPr>
        <p:spPr bwMode="auto">
          <a:xfrm>
            <a:off x="2514600" y="152400"/>
            <a:ext cx="3581400" cy="519113"/>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800" b="1" smtClean="0">
                <a:solidFill>
                  <a:srgbClr val="FFFFFF"/>
                </a:solidFill>
                <a:latin typeface="Times New Roman" pitchFamily="18" charset="0"/>
              </a:rPr>
              <a:t>Subtracting Polarity</a:t>
            </a:r>
          </a:p>
        </p:txBody>
      </p:sp>
      <p:sp>
        <p:nvSpPr>
          <p:cNvPr id="161953" name="Text Box 161"/>
          <p:cNvSpPr txBox="1">
            <a:spLocks noChangeArrowheads="1"/>
          </p:cNvSpPr>
          <p:nvPr/>
        </p:nvSpPr>
        <p:spPr bwMode="auto">
          <a:xfrm>
            <a:off x="228600" y="685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smtClean="0">
                <a:solidFill>
                  <a:srgbClr val="FF3399"/>
                </a:solidFill>
                <a:latin typeface="Times New Roman" pitchFamily="18" charset="0"/>
              </a:rPr>
              <a:t>Such a connection is shown in </a:t>
            </a:r>
            <a:r>
              <a:rPr lang="en-US" sz="2400" b="1" smtClean="0">
                <a:solidFill>
                  <a:srgbClr val="FF3399"/>
                </a:solidFill>
                <a:latin typeface="Times New Roman" pitchFamily="18" charset="0"/>
              </a:rPr>
              <a:t>Fig. 32.63</a:t>
            </a:r>
            <a:r>
              <a:rPr lang="en-US" sz="2400" smtClean="0">
                <a:solidFill>
                  <a:srgbClr val="FF3399"/>
                </a:solidFill>
                <a:latin typeface="Times New Roman" pitchFamily="18" charset="0"/>
              </a:rPr>
              <a:t>(a).</a:t>
            </a:r>
          </a:p>
        </p:txBody>
      </p:sp>
      <p:sp>
        <p:nvSpPr>
          <p:cNvPr id="161954" name="Text Box 162"/>
          <p:cNvSpPr txBox="1">
            <a:spLocks noChangeArrowheads="1"/>
          </p:cNvSpPr>
          <p:nvPr/>
        </p:nvSpPr>
        <p:spPr bwMode="auto">
          <a:xfrm>
            <a:off x="152400" y="1387475"/>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336600"/>
                </a:solidFill>
                <a:latin typeface="Times New Roman" pitchFamily="18" charset="0"/>
              </a:rPr>
              <a:t>The circuit has been re-drawn with common polarity at top in </a:t>
            </a:r>
            <a:r>
              <a:rPr lang="en-US" sz="2400" b="1" smtClean="0">
                <a:solidFill>
                  <a:srgbClr val="336600"/>
                </a:solidFill>
                <a:latin typeface="Times New Roman" pitchFamily="18" charset="0"/>
              </a:rPr>
              <a:t>Fig. 32.63</a:t>
            </a:r>
            <a:r>
              <a:rPr lang="en-US" sz="2400" smtClean="0">
                <a:solidFill>
                  <a:srgbClr val="336600"/>
                </a:solidFill>
                <a:latin typeface="Times New Roman" pitchFamily="18" charset="0"/>
              </a:rPr>
              <a:t>(b) and in </a:t>
            </a:r>
            <a:r>
              <a:rPr lang="en-US" sz="2400" b="1" smtClean="0">
                <a:solidFill>
                  <a:srgbClr val="336600"/>
                </a:solidFill>
                <a:latin typeface="Times New Roman" pitchFamily="18" charset="0"/>
              </a:rPr>
              <a:t>Fig. 32.63</a:t>
            </a:r>
            <a:r>
              <a:rPr lang="en-US" sz="2400" smtClean="0">
                <a:solidFill>
                  <a:srgbClr val="336600"/>
                </a:solidFill>
                <a:latin typeface="Times New Roman" pitchFamily="18" charset="0"/>
              </a:rPr>
              <a:t>(c).</a:t>
            </a:r>
          </a:p>
        </p:txBody>
      </p:sp>
      <p:sp>
        <p:nvSpPr>
          <p:cNvPr id="161955" name="Text Box 163"/>
          <p:cNvSpPr txBox="1">
            <a:spLocks noChangeArrowheads="1"/>
          </p:cNvSpPr>
          <p:nvPr/>
        </p:nvSpPr>
        <p:spPr bwMode="auto">
          <a:xfrm>
            <a:off x="228600" y="2333625"/>
            <a:ext cx="8610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smtClean="0">
                <a:solidFill>
                  <a:srgbClr val="FF3300"/>
                </a:solidFill>
                <a:latin typeface="Times New Roman" pitchFamily="18" charset="0"/>
              </a:rPr>
              <a:t>In this case, the transformer acts as a step-down auto-transformer.</a:t>
            </a:r>
          </a:p>
          <a:p>
            <a:pPr algn="just" fontAlgn="base">
              <a:spcBef>
                <a:spcPct val="50000"/>
              </a:spcBef>
              <a:spcAft>
                <a:spcPct val="0"/>
              </a:spcAft>
            </a:pPr>
            <a:r>
              <a:rPr lang="en-US" sz="2400" smtClean="0">
                <a:solidFill>
                  <a:srgbClr val="336600"/>
                </a:solidFill>
                <a:latin typeface="Times New Roman" pitchFamily="18" charset="0"/>
              </a:rPr>
              <a:t>The common current flows away from the common terminal.</a:t>
            </a:r>
          </a:p>
          <a:p>
            <a:pPr algn="just" fontAlgn="base">
              <a:spcBef>
                <a:spcPct val="50000"/>
              </a:spcBef>
              <a:spcAft>
                <a:spcPct val="0"/>
              </a:spcAft>
            </a:pPr>
            <a:r>
              <a:rPr lang="en-US" sz="2400" smtClean="0">
                <a:solidFill>
                  <a:srgbClr val="FF3300"/>
                </a:solidFill>
                <a:latin typeface="Times New Roman" pitchFamily="18" charset="0"/>
              </a:rPr>
              <a:t>Here </a:t>
            </a:r>
            <a:r>
              <a:rPr lang="en-US" sz="2400" i="1" smtClean="0">
                <a:solidFill>
                  <a:srgbClr val="FF3300"/>
                </a:solidFill>
                <a:latin typeface="Times New Roman" pitchFamily="18" charset="0"/>
              </a:rPr>
              <a:t>V</a:t>
            </a:r>
            <a:r>
              <a:rPr lang="en-US" sz="2400" baseline="-25000" smtClean="0">
                <a:solidFill>
                  <a:srgbClr val="FF3300"/>
                </a:solidFill>
                <a:latin typeface="Times New Roman" pitchFamily="18" charset="0"/>
              </a:rPr>
              <a:t>2</a:t>
            </a:r>
            <a:r>
              <a:rPr lang="en-US" sz="2400" smtClean="0">
                <a:solidFill>
                  <a:srgbClr val="FF3300"/>
                </a:solidFill>
                <a:latin typeface="Times New Roman" pitchFamily="18" charset="0"/>
              </a:rPr>
              <a:t>= 2400-240= 2160 V.</a:t>
            </a:r>
          </a:p>
        </p:txBody>
      </p:sp>
    </p:spTree>
    <p:extLst>
      <p:ext uri="{BB962C8B-B14F-4D97-AF65-F5344CB8AC3E}">
        <p14:creationId xmlns:p14="http://schemas.microsoft.com/office/powerpoint/2010/main" val="3123476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1953"/>
                                        </p:tgtEl>
                                        <p:attrNameLst>
                                          <p:attrName>style.visibility</p:attrName>
                                        </p:attrNameLst>
                                      </p:cBhvr>
                                      <p:to>
                                        <p:strVal val="visible"/>
                                      </p:to>
                                    </p:set>
                                    <p:animEffect transition="in" filter="box(in)">
                                      <p:cBhvr>
                                        <p:cTn id="7" dur="500"/>
                                        <p:tgtEl>
                                          <p:spTgt spid="161953"/>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61949"/>
                                        </p:tgtEl>
                                        <p:attrNameLst>
                                          <p:attrName>style.visibility</p:attrName>
                                        </p:attrNameLst>
                                      </p:cBhvr>
                                      <p:to>
                                        <p:strVal val="visible"/>
                                      </p:to>
                                    </p:set>
                                    <p:animEffect transition="in" filter="box(in)">
                                      <p:cBhvr>
                                        <p:cTn id="11" dur="500"/>
                                        <p:tgtEl>
                                          <p:spTgt spid="1619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61954"/>
                                        </p:tgtEl>
                                        <p:attrNameLst>
                                          <p:attrName>style.visibility</p:attrName>
                                        </p:attrNameLst>
                                      </p:cBhvr>
                                      <p:to>
                                        <p:strVal val="visible"/>
                                      </p:to>
                                    </p:set>
                                    <p:animEffect transition="in" filter="box(in)">
                                      <p:cBhvr>
                                        <p:cTn id="16" dur="500"/>
                                        <p:tgtEl>
                                          <p:spTgt spid="161954"/>
                                        </p:tgtEl>
                                      </p:cBhvr>
                                    </p:animEffect>
                                  </p:child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161950"/>
                                        </p:tgtEl>
                                        <p:attrNameLst>
                                          <p:attrName>style.visibility</p:attrName>
                                        </p:attrNameLst>
                                      </p:cBhvr>
                                      <p:to>
                                        <p:strVal val="visible"/>
                                      </p:to>
                                    </p:set>
                                    <p:animEffect transition="in" filter="box(in)">
                                      <p:cBhvr>
                                        <p:cTn id="20" dur="500"/>
                                        <p:tgtEl>
                                          <p:spTgt spid="161950"/>
                                        </p:tgtEl>
                                      </p:cBhvr>
                                    </p:animEffect>
                                  </p:childTnLst>
                                </p:cTn>
                              </p:par>
                            </p:childTnLst>
                          </p:cTn>
                        </p:par>
                        <p:par>
                          <p:cTn id="21" fill="hold" nodeType="afterGroup">
                            <p:stCondLst>
                              <p:cond delay="1000"/>
                            </p:stCondLst>
                            <p:childTnLst>
                              <p:par>
                                <p:cTn id="22" presetID="4" presetClass="entr" presetSubtype="16" fill="hold" nodeType="afterEffect">
                                  <p:stCondLst>
                                    <p:cond delay="0"/>
                                  </p:stCondLst>
                                  <p:childTnLst>
                                    <p:set>
                                      <p:cBhvr>
                                        <p:cTn id="23" dur="1" fill="hold">
                                          <p:stCondLst>
                                            <p:cond delay="0"/>
                                          </p:stCondLst>
                                        </p:cTn>
                                        <p:tgtEl>
                                          <p:spTgt spid="161951"/>
                                        </p:tgtEl>
                                        <p:attrNameLst>
                                          <p:attrName>style.visibility</p:attrName>
                                        </p:attrNameLst>
                                      </p:cBhvr>
                                      <p:to>
                                        <p:strVal val="visible"/>
                                      </p:to>
                                    </p:set>
                                    <p:animEffect transition="in" filter="box(in)">
                                      <p:cBhvr>
                                        <p:cTn id="24" dur="500"/>
                                        <p:tgtEl>
                                          <p:spTgt spid="1619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61955">
                                            <p:txEl>
                                              <p:pRg st="0" end="0"/>
                                            </p:txEl>
                                          </p:spTgt>
                                        </p:tgtEl>
                                        <p:attrNameLst>
                                          <p:attrName>style.visibility</p:attrName>
                                        </p:attrNameLst>
                                      </p:cBhvr>
                                      <p:to>
                                        <p:strVal val="visible"/>
                                      </p:to>
                                    </p:set>
                                    <p:animEffect transition="in" filter="box(in)">
                                      <p:cBhvr>
                                        <p:cTn id="29" dur="500"/>
                                        <p:tgtEl>
                                          <p:spTgt spid="161955">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61955">
                                            <p:txEl>
                                              <p:pRg st="1" end="1"/>
                                            </p:txEl>
                                          </p:spTgt>
                                        </p:tgtEl>
                                        <p:attrNameLst>
                                          <p:attrName>style.visibility</p:attrName>
                                        </p:attrNameLst>
                                      </p:cBhvr>
                                      <p:to>
                                        <p:strVal val="visible"/>
                                      </p:to>
                                    </p:set>
                                    <p:animEffect transition="in" filter="box(in)">
                                      <p:cBhvr>
                                        <p:cTn id="34" dur="500"/>
                                        <p:tgtEl>
                                          <p:spTgt spid="161955">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1955">
                                            <p:txEl>
                                              <p:pRg st="2" end="2"/>
                                            </p:txEl>
                                          </p:spTgt>
                                        </p:tgtEl>
                                        <p:attrNameLst>
                                          <p:attrName>style.visibility</p:attrName>
                                        </p:attrNameLst>
                                      </p:cBhvr>
                                      <p:to>
                                        <p:strVal val="visible"/>
                                      </p:to>
                                    </p:set>
                                    <p:animEffect transition="in" filter="box(in)">
                                      <p:cBhvr>
                                        <p:cTn id="39" dur="500"/>
                                        <p:tgtEl>
                                          <p:spTgt spid="161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53" grpId="0"/>
      <p:bldP spid="161954" grpId="0"/>
      <p:bldP spid="16195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a:gradFill>
            <a:gsLst>
              <a:gs pos="0">
                <a:srgbClr val="03D4A8"/>
              </a:gs>
              <a:gs pos="25000">
                <a:srgbClr val="21D6E0"/>
              </a:gs>
              <a:gs pos="75000">
                <a:srgbClr val="0087E6"/>
              </a:gs>
              <a:gs pos="100000">
                <a:srgbClr val="005CBF"/>
              </a:gs>
            </a:gsLst>
            <a:lin ang="5400000" scaled="0"/>
          </a:gradFill>
        </p:spPr>
        <p:txBody>
          <a:bodyPr>
            <a:normAutofit/>
          </a:bodyPr>
          <a:lstStyle/>
          <a:p>
            <a:pPr algn="ctr"/>
            <a:r>
              <a:rPr lang="bn-BD" dirty="0" smtClean="0">
                <a:solidFill>
                  <a:srgbClr val="FFC000"/>
                </a:solidFill>
              </a:rPr>
              <a:t>শক্তি </a:t>
            </a:r>
            <a:r>
              <a:rPr lang="bn-BD" dirty="0">
                <a:solidFill>
                  <a:srgbClr val="FFC000"/>
                </a:solidFill>
              </a:rPr>
              <a:t>প্রসাদ গাঙ্গুলী</a:t>
            </a:r>
            <a:r>
              <a:rPr lang="en-US" dirty="0">
                <a:solidFill>
                  <a:srgbClr val="FFC000"/>
                </a:solidFill>
              </a:rPr>
              <a:t/>
            </a:r>
            <a:br>
              <a:rPr lang="en-US" dirty="0">
                <a:solidFill>
                  <a:srgbClr val="FFC000"/>
                </a:solidFill>
              </a:rPr>
            </a:br>
            <a:r>
              <a:rPr lang="bn-BD" dirty="0" smtClean="0">
                <a:solidFill>
                  <a:srgbClr val="FFC000"/>
                </a:solidFill>
              </a:rPr>
              <a:t>বি এস সি ইন টেক এডু(ইইই)</a:t>
            </a:r>
          </a:p>
          <a:p>
            <a:pPr algn="ctr"/>
            <a:r>
              <a:rPr lang="bn-BD" dirty="0" smtClean="0">
                <a:solidFill>
                  <a:srgbClr val="FFC000"/>
                </a:solidFill>
              </a:rPr>
              <a:t>বিসিএস(কারিগরি শিক্ষা)</a:t>
            </a:r>
          </a:p>
          <a:p>
            <a:pPr algn="ctr"/>
            <a:r>
              <a:rPr lang="bn-BD" dirty="0">
                <a:solidFill>
                  <a:srgbClr val="FFC000"/>
                </a:solidFill>
              </a:rPr>
              <a:t>ইন্সট্রাক্টর(ইলেকঃ)</a:t>
            </a:r>
            <a:endParaRPr lang="bn-BD" dirty="0" smtClean="0">
              <a:solidFill>
                <a:srgbClr val="FFC000"/>
              </a:solidFill>
            </a:endParaRPr>
          </a:p>
          <a:p>
            <a:pPr algn="ctr"/>
            <a:r>
              <a:rPr lang="bn-BD" dirty="0" smtClean="0">
                <a:solidFill>
                  <a:srgbClr val="FFC000"/>
                </a:solidFill>
              </a:rPr>
              <a:t>যশোর পলিটেকনিক </a:t>
            </a:r>
            <a:r>
              <a:rPr lang="bn-BD" dirty="0">
                <a:solidFill>
                  <a:srgbClr val="FFC000"/>
                </a:solidFill>
              </a:rPr>
              <a:t>ইন্সটিটিউট </a:t>
            </a:r>
            <a:endParaRPr lang="en-US" dirty="0">
              <a:solidFill>
                <a:srgbClr val="FFC000"/>
              </a:solidFill>
            </a:endParaRPr>
          </a:p>
          <a:p>
            <a:pPr algn="ctr"/>
            <a:r>
              <a:rPr lang="bn-BD" dirty="0" smtClean="0">
                <a:solidFill>
                  <a:srgbClr val="FFC000"/>
                </a:solidFill>
              </a:rPr>
              <a:t>যোগদান তারিখঃ   ১১/১০/১৯৮৮ইং</a:t>
            </a:r>
          </a:p>
          <a:p>
            <a:pPr algn="ctr"/>
            <a:r>
              <a:rPr lang="bn-BD" dirty="0">
                <a:solidFill>
                  <a:srgbClr val="FFC000"/>
                </a:solidFill>
              </a:rPr>
              <a:t>জন্ম তারিখঃ       ১০/০৮/১৯৬১ইং</a:t>
            </a:r>
          </a:p>
          <a:p>
            <a:pPr algn="ctr"/>
            <a:r>
              <a:rPr lang="en-US" dirty="0" smtClean="0">
                <a:solidFill>
                  <a:srgbClr val="FFC000"/>
                </a:solidFill>
              </a:rPr>
              <a:t>Email : spg_et@yahoo.com</a:t>
            </a:r>
            <a:endParaRPr lang="en-US" dirty="0">
              <a:solidFill>
                <a:srgbClr val="FFC000"/>
              </a:solidFill>
            </a:endParaRPr>
          </a:p>
        </p:txBody>
      </p:sp>
      <p:sp>
        <p:nvSpPr>
          <p:cNvPr id="4" name="Flowchart: Decision 3"/>
          <p:cNvSpPr/>
          <p:nvPr/>
        </p:nvSpPr>
        <p:spPr>
          <a:xfrm>
            <a:off x="3352800" y="76200"/>
            <a:ext cx="2362200" cy="76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p>
          <a:p>
            <a:pPr algn="ctr"/>
            <a:r>
              <a:rPr lang="bn-BD" dirty="0" smtClean="0"/>
              <a:t>পরিচিতি</a:t>
            </a:r>
            <a:endParaRPr lang="en-US" dirty="0"/>
          </a:p>
          <a:p>
            <a:pPr algn="ctr"/>
            <a:endParaRPr lang="en-US" dirty="0"/>
          </a:p>
        </p:txBody>
      </p:sp>
    </p:spTree>
    <p:extLst>
      <p:ext uri="{BB962C8B-B14F-4D97-AF65-F5344CB8AC3E}">
        <p14:creationId xmlns:p14="http://schemas.microsoft.com/office/powerpoint/2010/main" val="700165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8" name="Rectangle 7"/>
          <p:cNvSpPr/>
          <p:nvPr/>
        </p:nvSpPr>
        <p:spPr>
          <a:xfrm>
            <a:off x="228600" y="1181100"/>
            <a:ext cx="8776856" cy="2800767"/>
          </a:xfrm>
          <a:prstGeom prst="rect">
            <a:avLst/>
          </a:prstGeom>
        </p:spPr>
        <p:txBody>
          <a:bodyPr wrap="square">
            <a:spAutoFit/>
          </a:bodyPr>
          <a:lstStyle/>
          <a:p>
            <a:pPr>
              <a:buClr>
                <a:srgbClr val="2DA2BF"/>
              </a:buClr>
              <a:buSzPct val="68000"/>
            </a:pPr>
            <a:endParaRPr lang="en-US" sz="3200" dirty="0" smtClean="0">
              <a:solidFill>
                <a:prstClr val="black"/>
              </a:solidFill>
              <a:ea typeface="Calibri"/>
              <a:cs typeface="Times New Roman"/>
            </a:endParaRPr>
          </a:p>
          <a:p>
            <a:pPr>
              <a:buClr>
                <a:srgbClr val="2DA2BF"/>
              </a:buClr>
              <a:buSzPct val="68000"/>
            </a:pPr>
            <a:r>
              <a:rPr lang="en-US" sz="3200" dirty="0" smtClean="0">
                <a:solidFill>
                  <a:prstClr val="black"/>
                </a:solidFill>
                <a:ea typeface="Calibri"/>
                <a:cs typeface="Times New Roman"/>
              </a:rPr>
              <a:t>8.1</a:t>
            </a:r>
            <a:r>
              <a:rPr lang="en-US" sz="3200" dirty="0" smtClean="0">
                <a:solidFill>
                  <a:srgbClr val="0070C0"/>
                </a:solidFill>
                <a:ea typeface="Calibri"/>
                <a:cs typeface="Times New Roman"/>
              </a:rPr>
              <a:t> </a:t>
            </a:r>
            <a:endParaRPr lang="en-US" sz="3200" dirty="0">
              <a:solidFill>
                <a:srgbClr val="0070C0"/>
              </a:solidFill>
              <a:ea typeface="Calibri"/>
              <a:cs typeface="Times New Roman"/>
            </a:endParaRPr>
          </a:p>
          <a:p>
            <a:pPr>
              <a:buClr>
                <a:srgbClr val="2DA2BF"/>
              </a:buClr>
              <a:buSzPct val="68000"/>
            </a:pPr>
            <a:endParaRPr lang="en-US" sz="3600" dirty="0" smtClean="0">
              <a:solidFill>
                <a:prstClr val="black"/>
              </a:solidFill>
              <a:latin typeface="SumeshwariMJ" pitchFamily="2" charset="0"/>
              <a:cs typeface="SumeshwariMJ" pitchFamily="2" charset="0"/>
            </a:endParaRPr>
          </a:p>
          <a:p>
            <a:pPr>
              <a:buClr>
                <a:srgbClr val="2DA2BF"/>
              </a:buClr>
              <a:buSzPct val="68000"/>
            </a:pPr>
            <a:endParaRPr lang="en-US" sz="3600" dirty="0">
              <a:solidFill>
                <a:prstClr val="black"/>
              </a:solidFill>
              <a:latin typeface="SumeshwariMJ" pitchFamily="2" charset="0"/>
              <a:cs typeface="SumeshwariMJ" pitchFamily="2" charset="0"/>
            </a:endParaRPr>
          </a:p>
          <a:p>
            <a:pPr>
              <a:buClr>
                <a:srgbClr val="2DA2BF"/>
              </a:buClr>
              <a:buSzPct val="68000"/>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2322968" y="93225"/>
            <a:ext cx="4916032" cy="668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4000">
                <a:solidFill>
                  <a:srgbClr val="FF0000"/>
                </a:solidFill>
                <a:latin typeface="Algerian" panose="04020705040A02060702" pitchFamily="82" charset="0"/>
              </a:rPr>
              <a:t>AUTO-TRANSFORMER</a:t>
            </a:r>
            <a:endParaRPr lang="en-US" sz="2400" dirty="0">
              <a:solidFill>
                <a:schemeClr val="bg2"/>
              </a:solidFill>
            </a:endParaRPr>
          </a:p>
        </p:txBody>
      </p:sp>
      <p:pic>
        <p:nvPicPr>
          <p:cNvPr id="7" name="Picture 6" descr="32NE0209.GIF (1990 বাইট)"/>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65305"/>
            <a:ext cx="5943600" cy="3448240"/>
          </a:xfrm>
          <a:prstGeom prst="rect">
            <a:avLst/>
          </a:prstGeom>
          <a:noFill/>
          <a:ln>
            <a:noFill/>
          </a:ln>
        </p:spPr>
      </p:pic>
      <p:sp>
        <p:nvSpPr>
          <p:cNvPr id="2" name="Rectangle 1"/>
          <p:cNvSpPr/>
          <p:nvPr/>
        </p:nvSpPr>
        <p:spPr>
          <a:xfrm>
            <a:off x="2358738" y="5486400"/>
            <a:ext cx="4800600" cy="369332"/>
          </a:xfrm>
          <a:prstGeom prst="rect">
            <a:avLst/>
          </a:prstGeom>
        </p:spPr>
        <p:txBody>
          <a:bodyPr wrap="square">
            <a:spAutoFit/>
          </a:bodyPr>
          <a:lstStyle/>
          <a:p>
            <a:pPr fontAlgn="ctr"/>
            <a:r>
              <a:rPr lang="en-US" dirty="0" err="1">
                <a:solidFill>
                  <a:prstClr val="black"/>
                </a:solidFill>
              </a:rPr>
              <a:t>একটি</a:t>
            </a:r>
            <a:r>
              <a:rPr lang="en-US" dirty="0">
                <a:solidFill>
                  <a:prstClr val="black"/>
                </a:solidFill>
              </a:rPr>
              <a:t> Autotransformer </a:t>
            </a:r>
            <a:r>
              <a:rPr lang="en-US" dirty="0" err="1">
                <a:solidFill>
                  <a:prstClr val="black"/>
                </a:solidFill>
              </a:rPr>
              <a:t>এর</a:t>
            </a:r>
            <a:r>
              <a:rPr lang="en-US" dirty="0">
                <a:solidFill>
                  <a:prstClr val="black"/>
                </a:solidFill>
              </a:rPr>
              <a:t> </a:t>
            </a:r>
            <a:r>
              <a:rPr lang="en-US" dirty="0" err="1">
                <a:solidFill>
                  <a:prstClr val="black"/>
                </a:solidFill>
              </a:rPr>
              <a:t>ছকবদ্ধ</a:t>
            </a:r>
            <a:r>
              <a:rPr lang="en-US" dirty="0">
                <a:solidFill>
                  <a:prstClr val="black"/>
                </a:solidFill>
              </a:rPr>
              <a:t> </a:t>
            </a:r>
            <a:r>
              <a:rPr lang="en-US" dirty="0" err="1">
                <a:solidFill>
                  <a:prstClr val="black"/>
                </a:solidFill>
              </a:rPr>
              <a:t>চিত্রটি</a:t>
            </a:r>
            <a:r>
              <a:rPr lang="en-US" dirty="0">
                <a:solidFill>
                  <a:prstClr val="black"/>
                </a:solidFill>
              </a:rPr>
              <a:t>.</a:t>
            </a:r>
          </a:p>
        </p:txBody>
      </p:sp>
      <p:pic>
        <p:nvPicPr>
          <p:cNvPr id="11" name="Picture 10" descr="http://2.bp.blogspot.com/-e8PsceUoW2k/U1NvL2EhhfI/AAAAAAAAAxs/jyWElVAQQc0/s1600/auto+transformer.png"/>
          <p:cNvPicPr/>
          <p:nvPr/>
        </p:nvPicPr>
        <p:blipFill>
          <a:blip r:embed="rId3">
            <a:extLst>
              <a:ext uri="{28A0092B-C50C-407E-A947-70E740481C1C}">
                <a14:useLocalDpi xmlns:a14="http://schemas.microsoft.com/office/drawing/2010/main" val="0"/>
              </a:ext>
            </a:extLst>
          </a:blip>
          <a:srcRect/>
          <a:stretch>
            <a:fillRect/>
          </a:stretch>
        </p:blipFill>
        <p:spPr bwMode="auto">
          <a:xfrm>
            <a:off x="13857" y="1"/>
            <a:ext cx="2176603" cy="1765304"/>
          </a:xfrm>
          <a:prstGeom prst="rect">
            <a:avLst/>
          </a:prstGeom>
          <a:noFill/>
          <a:ln>
            <a:noFill/>
          </a:ln>
        </p:spPr>
      </p:pic>
    </p:spTree>
    <p:extLst>
      <p:ext uri="{BB962C8B-B14F-4D97-AF65-F5344CB8AC3E}">
        <p14:creationId xmlns:p14="http://schemas.microsoft.com/office/powerpoint/2010/main" val="4091486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856" y="1"/>
            <a:ext cx="824344" cy="1066800"/>
          </a:xfrm>
          <a:prstGeom prst="rect">
            <a:avLst/>
          </a:prstGeom>
        </p:spPr>
      </p:pic>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1560427"/>
          </a:xfrm>
          <a:prstGeom prst="rect">
            <a:avLst/>
          </a:prstGeom>
        </p:spPr>
        <p:txBody>
          <a:bodyPr wrap="square">
            <a:spAutoFit/>
          </a:bodyPr>
          <a:lstStyle/>
          <a:p>
            <a:pPr lvl="0">
              <a:buClr>
                <a:srgbClr val="2DA2BF"/>
              </a:buClr>
              <a:buSzPct val="68000"/>
            </a:pPr>
            <a:r>
              <a:rPr lang="en-US" sz="3200" b="1" dirty="0">
                <a:latin typeface="Agency FB" panose="020B0503020202020204" pitchFamily="34" charset="0"/>
                <a:ea typeface="Calibri"/>
                <a:cs typeface="Times New Roman"/>
              </a:rPr>
              <a:t>8</a:t>
            </a:r>
            <a:r>
              <a:rPr lang="en-US" sz="3200" b="1" dirty="0" smtClean="0">
                <a:latin typeface="Agency FB" panose="020B0503020202020204" pitchFamily="34" charset="0"/>
                <a:ea typeface="Calibri"/>
                <a:cs typeface="Times New Roman"/>
              </a:rPr>
              <a:t>. </a:t>
            </a:r>
            <a:r>
              <a:rPr lang="en-US" sz="3200" b="1" dirty="0">
                <a:solidFill>
                  <a:srgbClr val="7030A0"/>
                </a:solidFill>
                <a:latin typeface="Agency FB" panose="020B0503020202020204" pitchFamily="34" charset="0"/>
                <a:ea typeface="Calibri"/>
                <a:cs typeface="Times New Roman"/>
              </a:rPr>
              <a:t>Introduction </a:t>
            </a:r>
            <a:r>
              <a:rPr lang="en-US" sz="4000" dirty="0">
                <a:solidFill>
                  <a:srgbClr val="7030A0"/>
                </a:solidFill>
                <a:ea typeface="Calibri"/>
                <a:cs typeface="Times New Roman"/>
              </a:rPr>
              <a:t>.</a:t>
            </a:r>
            <a:r>
              <a:rPr lang="en-US" sz="2800" dirty="0">
                <a:solidFill>
                  <a:srgbClr val="7030A0"/>
                </a:solidFill>
                <a:latin typeface="SutonnyMJ"/>
                <a:ea typeface="Calibri"/>
                <a:cs typeface="Times New Roman"/>
              </a:rPr>
              <a:t>(</a:t>
            </a:r>
            <a:r>
              <a:rPr lang="en-US" sz="3200" dirty="0" err="1">
                <a:solidFill>
                  <a:srgbClr val="7030A0"/>
                </a:solidFill>
                <a:latin typeface="SumeshwariMJ" pitchFamily="2" charset="0"/>
                <a:cs typeface="SumeshwariMJ" pitchFamily="2" charset="0"/>
              </a:rPr>
              <a:t>f‚wgKv</a:t>
            </a:r>
            <a:r>
              <a:rPr lang="en-US" sz="5400" dirty="0">
                <a:solidFill>
                  <a:srgbClr val="7030A0"/>
                </a:solidFill>
                <a:latin typeface="SumeshwariMJ" pitchFamily="2" charset="0"/>
                <a:cs typeface="SumeshwariMJ" pitchFamily="2" charset="0"/>
              </a:rPr>
              <a:t> </a:t>
            </a:r>
            <a:r>
              <a:rPr lang="en-US" sz="3200" dirty="0">
                <a:solidFill>
                  <a:srgbClr val="7030A0"/>
                </a:solidFill>
                <a:latin typeface="SutonnyMJ"/>
                <a:ea typeface="Calibri"/>
                <a:cs typeface="Times New Roman"/>
              </a:rPr>
              <a:t>)</a:t>
            </a:r>
            <a:endParaRPr lang="en-US" sz="8800" dirty="0">
              <a:solidFill>
                <a:srgbClr val="7030A0"/>
              </a:solidFill>
              <a:latin typeface="SumeshwariMJ" pitchFamily="2" charset="0"/>
              <a:cs typeface="SumeshwariMJ" pitchFamily="2" charset="0"/>
            </a:endParaRPr>
          </a:p>
          <a:p>
            <a:pPr lvl="0">
              <a:lnSpc>
                <a:spcPct val="115000"/>
              </a:lnSpc>
              <a:spcAft>
                <a:spcPts val="1000"/>
              </a:spcAft>
            </a:pPr>
            <a:r>
              <a:rPr lang="en-US" sz="3600" dirty="0" smtClean="0">
                <a:solidFill>
                  <a:prstClr val="black"/>
                </a:solidFill>
                <a:latin typeface="SumeshwariMJ" pitchFamily="2" charset="0"/>
                <a:cs typeface="SumeshwariMJ" pitchFamily="2" charset="0"/>
              </a:rPr>
              <a:t>   </a:t>
            </a:r>
            <a:r>
              <a:rPr lang="en-US" sz="3600" dirty="0" err="1" smtClean="0">
                <a:solidFill>
                  <a:prstClr val="black"/>
                </a:solidFill>
                <a:latin typeface="SumeshwariMJ" pitchFamily="2" charset="0"/>
                <a:cs typeface="SumeshwariMJ" pitchFamily="2" charset="0"/>
              </a:rPr>
              <a:t>UªvÝdigv‡ii</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990600" y="137319"/>
            <a:ext cx="7696200" cy="548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200" dirty="0" smtClean="0">
                <a:solidFill>
                  <a:prstClr val="white"/>
                </a:solidFill>
                <a:latin typeface="GangaMJ" pitchFamily="2" charset="0"/>
              </a:rPr>
              <a:t>  </a:t>
            </a:r>
            <a:br>
              <a:rPr lang="en-US" sz="2200" dirty="0" smtClean="0">
                <a:solidFill>
                  <a:prstClr val="white"/>
                </a:solidFill>
                <a:latin typeface="GangaMJ" pitchFamily="2" charset="0"/>
              </a:rPr>
            </a:br>
            <a:r>
              <a:rPr lang="en-US" sz="2200" dirty="0" smtClean="0">
                <a:solidFill>
                  <a:prstClr val="white"/>
                </a:solidFill>
                <a:latin typeface="GangaMJ" pitchFamily="2" charset="0"/>
              </a:rPr>
              <a:t/>
            </a:r>
            <a:br>
              <a:rPr lang="en-US" sz="2200" dirty="0" smtClean="0">
                <a:solidFill>
                  <a:prstClr val="white"/>
                </a:solidFill>
                <a:latin typeface="GangaMJ" pitchFamily="2" charset="0"/>
              </a:rPr>
            </a:br>
            <a:r>
              <a:rPr lang="bn-BD" sz="2200" dirty="0" smtClean="0">
                <a:solidFill>
                  <a:prstClr val="white"/>
                </a:solidFill>
                <a:latin typeface="GangaMJ" pitchFamily="2" charset="0"/>
              </a:rPr>
              <a:t>এসি </a:t>
            </a:r>
            <a:r>
              <a:rPr lang="bn-BD" sz="2200" dirty="0">
                <a:solidFill>
                  <a:prstClr val="white"/>
                </a:solidFill>
                <a:latin typeface="GangaMJ" pitchFamily="2" charset="0"/>
              </a:rPr>
              <a:t>মেসিন-১</a:t>
            </a:r>
            <a:r>
              <a:rPr lang="en-US" sz="2200" dirty="0">
                <a:solidFill>
                  <a:prstClr val="white"/>
                </a:solidFill>
                <a:latin typeface="GangaMJ" pitchFamily="2" charset="0"/>
              </a:rPr>
              <a:t> (</a:t>
            </a:r>
            <a:r>
              <a:rPr lang="bn-BD" sz="2200" dirty="0">
                <a:solidFill>
                  <a:prstClr val="white"/>
                </a:solidFill>
                <a:latin typeface="GangaMJ" pitchFamily="2" charset="0"/>
              </a:rPr>
              <a:t>বিষয় কোড-৬৬৭৬</a:t>
            </a:r>
            <a:r>
              <a:rPr lang="en-US" sz="2700" dirty="0">
                <a:solidFill>
                  <a:prstClr val="white"/>
                </a:solidFill>
                <a:latin typeface="GangaMJ" pitchFamily="2" charset="0"/>
              </a:rPr>
              <a:t>1</a:t>
            </a:r>
            <a:r>
              <a:rPr lang="en-US" sz="3100" dirty="0">
                <a:solidFill>
                  <a:prstClr val="white"/>
                </a:solidFill>
                <a:latin typeface="GangaMJ" pitchFamily="2" charset="0"/>
              </a:rPr>
              <a:t> </a:t>
            </a:r>
            <a:r>
              <a:rPr lang="en-US" sz="2700" dirty="0">
                <a:solidFill>
                  <a:prstClr val="white"/>
                </a:solidFill>
                <a:latin typeface="GangaMJ" pitchFamily="2" charset="0"/>
              </a:rPr>
              <a:t>)</a:t>
            </a:r>
            <a:r>
              <a:rPr lang="en-US" sz="2000" dirty="0">
                <a:solidFill>
                  <a:prstClr val="white"/>
                </a:solidFill>
                <a:latin typeface="GangaMJ" pitchFamily="2" charset="0"/>
              </a:rPr>
              <a:t>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 8g </a:t>
            </a:r>
            <a:r>
              <a:rPr lang="en-US" sz="2800" dirty="0">
                <a:solidFill>
                  <a:srgbClr val="EEECE1"/>
                </a:solidFill>
                <a:latin typeface="SumeshwariMJ" pitchFamily="2" charset="0"/>
                <a:cs typeface="SumeshwariMJ" pitchFamily="2" charset="0"/>
              </a:rPr>
              <a:t> </a:t>
            </a:r>
            <a:r>
              <a:rPr lang="en-US" sz="2800" dirty="0" err="1">
                <a:solidFill>
                  <a:srgbClr val="EEECE1"/>
                </a:solidFill>
                <a:latin typeface="SumeshwariMJ" pitchFamily="2" charset="0"/>
                <a:cs typeface="SumeshwariMJ" pitchFamily="2" charset="0"/>
              </a:rPr>
              <a:t>Aa¨vq</a:t>
            </a:r>
            <a:r>
              <a:rPr lang="en-US" sz="3200" dirty="0">
                <a:solidFill>
                  <a:srgbClr val="FF0000"/>
                </a:solidFill>
              </a:rPr>
              <a:t/>
            </a:r>
            <a:br>
              <a:rPr lang="en-US" sz="3200" dirty="0">
                <a:solidFill>
                  <a:srgbClr val="FF0000"/>
                </a:solidFill>
              </a:rPr>
            </a:br>
            <a:r>
              <a:rPr lang="en-US" sz="2700" dirty="0">
                <a:solidFill>
                  <a:prstClr val="white"/>
                </a:solidFill>
                <a:latin typeface="GangaMJ" pitchFamily="2" charset="0"/>
              </a:rPr>
              <a:t/>
            </a:r>
            <a:br>
              <a:rPr lang="en-US" sz="2700" dirty="0">
                <a:solidFill>
                  <a:prstClr val="white"/>
                </a:solidFill>
                <a:latin typeface="GangaMJ" pitchFamily="2" charset="0"/>
              </a:rPr>
            </a:br>
            <a:endParaRPr lang="en-US" sz="2400" dirty="0">
              <a:solidFill>
                <a:schemeClr val="bg2"/>
              </a:solidFill>
            </a:endParaRPr>
          </a:p>
        </p:txBody>
      </p:sp>
    </p:spTree>
    <p:extLst>
      <p:ext uri="{BB962C8B-B14F-4D97-AF65-F5344CB8AC3E}">
        <p14:creationId xmlns:p14="http://schemas.microsoft.com/office/powerpoint/2010/main" val="420796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9" name="Title 8"/>
          <p:cNvSpPr>
            <a:spLocks noGrp="1"/>
          </p:cNvSpPr>
          <p:nvPr>
            <p:ph type="title"/>
          </p:nvPr>
        </p:nvSpPr>
        <p:spPr>
          <a:xfrm>
            <a:off x="1219200" y="274639"/>
            <a:ext cx="7391400" cy="487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200" dirty="0" smtClean="0">
                <a:solidFill>
                  <a:prstClr val="white"/>
                </a:solidFill>
                <a:latin typeface="GangaMJ" pitchFamily="2" charset="0"/>
              </a:rPr>
              <a:t/>
            </a:r>
            <a:br>
              <a:rPr lang="en-US" sz="2200" dirty="0" smtClean="0">
                <a:solidFill>
                  <a:prstClr val="white"/>
                </a:solidFill>
                <a:latin typeface="GangaMJ" pitchFamily="2" charset="0"/>
              </a:rPr>
            </a:br>
            <a:r>
              <a:rPr lang="bn-BD" sz="2200" dirty="0" smtClean="0">
                <a:solidFill>
                  <a:prstClr val="white"/>
                </a:solidFill>
                <a:latin typeface="GangaMJ" pitchFamily="2" charset="0"/>
              </a:rPr>
              <a:t>এসি </a:t>
            </a:r>
            <a:r>
              <a:rPr lang="bn-BD" sz="2200" dirty="0">
                <a:solidFill>
                  <a:prstClr val="white"/>
                </a:solidFill>
                <a:latin typeface="GangaMJ" pitchFamily="2" charset="0"/>
              </a:rPr>
              <a:t>মেসিন-১</a:t>
            </a:r>
            <a:r>
              <a:rPr lang="en-US" sz="2200" dirty="0">
                <a:solidFill>
                  <a:prstClr val="white"/>
                </a:solidFill>
                <a:latin typeface="GangaMJ" pitchFamily="2" charset="0"/>
              </a:rPr>
              <a:t> (</a:t>
            </a:r>
            <a:r>
              <a:rPr lang="bn-BD" sz="2200" dirty="0">
                <a:solidFill>
                  <a:prstClr val="white"/>
                </a:solidFill>
                <a:latin typeface="GangaMJ" pitchFamily="2" charset="0"/>
              </a:rPr>
              <a:t>বিষয় কোড-৬৬৭৬</a:t>
            </a:r>
            <a:r>
              <a:rPr lang="en-US" sz="2700" dirty="0">
                <a:solidFill>
                  <a:prstClr val="white"/>
                </a:solidFill>
                <a:latin typeface="GangaMJ" pitchFamily="2" charset="0"/>
              </a:rPr>
              <a:t>1</a:t>
            </a:r>
            <a:r>
              <a:rPr lang="en-US" sz="3100" dirty="0">
                <a:solidFill>
                  <a:prstClr val="white"/>
                </a:solidFill>
                <a:latin typeface="GangaMJ" pitchFamily="2" charset="0"/>
              </a:rPr>
              <a:t> </a:t>
            </a:r>
            <a:r>
              <a:rPr lang="en-US" sz="2700" dirty="0">
                <a:solidFill>
                  <a:prstClr val="white"/>
                </a:solidFill>
                <a:latin typeface="GangaMJ" pitchFamily="2" charset="0"/>
              </a:rPr>
              <a:t>)</a:t>
            </a:r>
            <a:r>
              <a:rPr lang="en-US" sz="2000" dirty="0">
                <a:solidFill>
                  <a:prstClr val="white"/>
                </a:solidFill>
                <a:latin typeface="GangaMJ" pitchFamily="2" charset="0"/>
              </a:rPr>
              <a:t>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 8g </a:t>
            </a:r>
            <a:r>
              <a:rPr lang="en-US" sz="2800" dirty="0">
                <a:solidFill>
                  <a:srgbClr val="EEECE1"/>
                </a:solidFill>
                <a:latin typeface="SumeshwariMJ" pitchFamily="2" charset="0"/>
                <a:cs typeface="SumeshwariMJ" pitchFamily="2" charset="0"/>
              </a:rPr>
              <a:t> </a:t>
            </a:r>
            <a:r>
              <a:rPr lang="en-US" sz="2800" dirty="0" err="1">
                <a:solidFill>
                  <a:srgbClr val="EEECE1"/>
                </a:solidFill>
                <a:latin typeface="SumeshwariMJ" pitchFamily="2" charset="0"/>
                <a:cs typeface="SumeshwariMJ" pitchFamily="2" charset="0"/>
              </a:rPr>
              <a:t>Aa¨vq</a:t>
            </a:r>
            <a:r>
              <a:rPr lang="en-US" sz="3200" dirty="0">
                <a:solidFill>
                  <a:srgbClr val="FF0000"/>
                </a:solidFill>
              </a:rPr>
              <a:t/>
            </a:r>
            <a:br>
              <a:rPr lang="en-US" sz="3200" dirty="0">
                <a:solidFill>
                  <a:srgbClr val="FF0000"/>
                </a:solidFill>
              </a:rPr>
            </a:br>
            <a:endParaRPr lang="en-US" sz="2400" dirty="0">
              <a:solidFill>
                <a:schemeClr val="bg2"/>
              </a:solidFill>
            </a:endParaRPr>
          </a:p>
        </p:txBody>
      </p:sp>
      <p:sp>
        <p:nvSpPr>
          <p:cNvPr id="2" name="Rectangle 1"/>
          <p:cNvSpPr/>
          <p:nvPr/>
        </p:nvSpPr>
        <p:spPr>
          <a:xfrm>
            <a:off x="838200" y="1181100"/>
            <a:ext cx="5105400" cy="587853"/>
          </a:xfrm>
          <a:prstGeom prst="rect">
            <a:avLst/>
          </a:prstGeom>
        </p:spPr>
        <p:txBody>
          <a:bodyPr wrap="square">
            <a:spAutoFit/>
          </a:bodyPr>
          <a:lstStyle/>
          <a:p>
            <a:pPr>
              <a:lnSpc>
                <a:spcPct val="115000"/>
              </a:lnSpc>
              <a:spcAft>
                <a:spcPts val="1000"/>
              </a:spcAft>
            </a:pPr>
            <a:r>
              <a:rPr lang="en-US" sz="2800" b="1" dirty="0" smtClean="0">
                <a:solidFill>
                  <a:prstClr val="black"/>
                </a:solidFill>
                <a:latin typeface="Agency FB" panose="020B0503020202020204" pitchFamily="34" charset="0"/>
                <a:ea typeface="Calibri"/>
                <a:cs typeface="Times New Roman"/>
              </a:rPr>
              <a:t>8.1  Describe </a:t>
            </a:r>
            <a:r>
              <a:rPr lang="en-US" sz="2800" b="1" dirty="0">
                <a:solidFill>
                  <a:prstClr val="black"/>
                </a:solidFill>
                <a:latin typeface="Agency FB" panose="020B0503020202020204" pitchFamily="34" charset="0"/>
                <a:ea typeface="Calibri"/>
                <a:cs typeface="Times New Roman"/>
              </a:rPr>
              <a:t>the </a:t>
            </a:r>
            <a:r>
              <a:rPr lang="en-US" sz="2800" b="1" dirty="0" err="1" smtClean="0">
                <a:solidFill>
                  <a:prstClr val="black"/>
                </a:solidFill>
                <a:latin typeface="Agency FB" panose="020B0503020202020204" pitchFamily="34" charset="0"/>
                <a:ea typeface="Calibri"/>
                <a:cs typeface="Times New Roman"/>
              </a:rPr>
              <a:t>AutoTransformer</a:t>
            </a:r>
            <a:r>
              <a:rPr lang="en-US" sz="2800" b="1" dirty="0" smtClean="0">
                <a:solidFill>
                  <a:prstClr val="black"/>
                </a:solidFill>
                <a:latin typeface="Agency FB" panose="020B0503020202020204" pitchFamily="34" charset="0"/>
                <a:ea typeface="Calibri"/>
                <a:cs typeface="Times New Roman"/>
              </a:rPr>
              <a:t> </a:t>
            </a:r>
            <a:r>
              <a:rPr lang="en-US" sz="2800" dirty="0">
                <a:solidFill>
                  <a:prstClr val="black"/>
                </a:solidFill>
                <a:ea typeface="Calibri"/>
                <a:cs typeface="Times New Roman"/>
              </a:rPr>
              <a:t>:</a:t>
            </a:r>
          </a:p>
        </p:txBody>
      </p:sp>
      <p:sp>
        <p:nvSpPr>
          <p:cNvPr id="3" name="Rectangle 2"/>
          <p:cNvSpPr/>
          <p:nvPr/>
        </p:nvSpPr>
        <p:spPr>
          <a:xfrm>
            <a:off x="228600" y="1600201"/>
            <a:ext cx="8946333" cy="1200329"/>
          </a:xfrm>
          <a:prstGeom prst="rect">
            <a:avLst/>
          </a:prstGeom>
        </p:spPr>
        <p:txBody>
          <a:bodyPr wrap="square">
            <a:spAutoFit/>
          </a:bodyPr>
          <a:lstStyle/>
          <a:p>
            <a:r>
              <a:rPr lang="en-US" sz="2400" dirty="0">
                <a:latin typeface="Palatino Linotype" panose="02040502050505030304" pitchFamily="18" charset="0"/>
              </a:rPr>
              <a:t>An</a:t>
            </a:r>
            <a:r>
              <a:rPr lang="en-US" sz="2400" b="1" dirty="0">
                <a:latin typeface="Palatino Linotype" panose="02040502050505030304" pitchFamily="18" charset="0"/>
              </a:rPr>
              <a:t> autotransformer</a:t>
            </a:r>
            <a:r>
              <a:rPr lang="en-US" sz="2400" dirty="0">
                <a:latin typeface="Palatino Linotype" panose="02040502050505030304" pitchFamily="18" charset="0"/>
              </a:rPr>
              <a:t> is a kind of </a:t>
            </a:r>
            <a:r>
              <a:rPr lang="en-US" sz="2400" dirty="0">
                <a:solidFill>
                  <a:srgbClr val="BE9E5F"/>
                </a:solidFill>
                <a:latin typeface="Palatino Linotype" panose="02040502050505030304" pitchFamily="18" charset="0"/>
                <a:hlinkClick r:id="rId2" tooltip="Electrical Transformer"/>
              </a:rPr>
              <a:t>electrical transformer</a:t>
            </a:r>
            <a:r>
              <a:rPr lang="en-US" sz="2400" dirty="0">
                <a:latin typeface="Palatino Linotype" panose="02040502050505030304" pitchFamily="18" charset="0"/>
              </a:rPr>
              <a:t> where primary and secondary shares same common single winding. So basically it’s a one winding transformer.</a:t>
            </a:r>
            <a:endParaRPr lang="en-US" sz="2400" dirty="0"/>
          </a:p>
        </p:txBody>
      </p:sp>
      <p:sp>
        <p:nvSpPr>
          <p:cNvPr id="4" name="Rectangle 3"/>
          <p:cNvSpPr/>
          <p:nvPr/>
        </p:nvSpPr>
        <p:spPr>
          <a:xfrm>
            <a:off x="213787" y="2900067"/>
            <a:ext cx="8839200" cy="2677656"/>
          </a:xfrm>
          <a:prstGeom prst="rect">
            <a:avLst/>
          </a:prstGeom>
        </p:spPr>
        <p:txBody>
          <a:bodyPr wrap="square">
            <a:spAutoFit/>
          </a:bodyPr>
          <a:lstStyle/>
          <a:p>
            <a:r>
              <a:rPr lang="en-US" sz="2800" b="1" dirty="0">
                <a:latin typeface="Palatino Linotype" panose="02040502050505030304" pitchFamily="18" charset="0"/>
              </a:rPr>
              <a:t>Autotransformer Theory</a:t>
            </a:r>
          </a:p>
          <a:p>
            <a:r>
              <a:rPr lang="en-US" sz="2800" dirty="0">
                <a:latin typeface="Palatino Linotype" panose="02040502050505030304" pitchFamily="18" charset="0"/>
              </a:rPr>
              <a:t>In an auto transformer, one single winding is used as primary winding as well as secondary winding. But in two windings transformer two different windings are used for primary and secondary purpose. A circuit diagram of auto transformer is shown below.</a:t>
            </a:r>
            <a:endParaRPr lang="en-US" sz="2800" b="0" i="0" dirty="0">
              <a:effectLst/>
              <a:latin typeface="Palatino Linotype" panose="02040502050505030304" pitchFamily="18" charset="0"/>
            </a:endParaRPr>
          </a:p>
        </p:txBody>
      </p:sp>
    </p:spTree>
    <p:extLst>
      <p:ext uri="{BB962C8B-B14F-4D97-AF65-F5344CB8AC3E}">
        <p14:creationId xmlns:p14="http://schemas.microsoft.com/office/powerpoint/2010/main" val="1319104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JESSORE POLYTECHNIC INSTITUTE</a:t>
            </a:r>
          </a:p>
        </p:txBody>
      </p:sp>
      <p:sp>
        <p:nvSpPr>
          <p:cNvPr id="9" name="Title 8"/>
          <p:cNvSpPr>
            <a:spLocks noGrp="1"/>
          </p:cNvSpPr>
          <p:nvPr>
            <p:ph type="title"/>
          </p:nvPr>
        </p:nvSpPr>
        <p:spPr>
          <a:xfrm>
            <a:off x="152400" y="9053"/>
            <a:ext cx="7696200" cy="5484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200" dirty="0" smtClean="0">
                <a:solidFill>
                  <a:prstClr val="white"/>
                </a:solidFill>
                <a:latin typeface="GangaMJ" pitchFamily="2" charset="0"/>
              </a:rPr>
              <a:t>  </a:t>
            </a:r>
            <a:br>
              <a:rPr lang="en-US" sz="2200" dirty="0" smtClean="0">
                <a:solidFill>
                  <a:prstClr val="white"/>
                </a:solidFill>
                <a:latin typeface="GangaMJ" pitchFamily="2" charset="0"/>
              </a:rPr>
            </a:br>
            <a:r>
              <a:rPr lang="en-US" sz="2200" dirty="0" smtClean="0">
                <a:solidFill>
                  <a:prstClr val="white"/>
                </a:solidFill>
                <a:latin typeface="GangaMJ" pitchFamily="2" charset="0"/>
              </a:rPr>
              <a:t/>
            </a:r>
            <a:br>
              <a:rPr lang="en-US" sz="2200" dirty="0" smtClean="0">
                <a:solidFill>
                  <a:prstClr val="white"/>
                </a:solidFill>
                <a:latin typeface="GangaMJ" pitchFamily="2" charset="0"/>
              </a:rPr>
            </a:br>
            <a:r>
              <a:rPr lang="bn-BD" sz="2200" dirty="0" smtClean="0">
                <a:solidFill>
                  <a:prstClr val="white"/>
                </a:solidFill>
                <a:latin typeface="GangaMJ" pitchFamily="2" charset="0"/>
              </a:rPr>
              <a:t>এসি </a:t>
            </a:r>
            <a:r>
              <a:rPr lang="bn-BD" sz="2200" dirty="0">
                <a:solidFill>
                  <a:prstClr val="white"/>
                </a:solidFill>
                <a:latin typeface="GangaMJ" pitchFamily="2" charset="0"/>
              </a:rPr>
              <a:t>মেসিন-১</a:t>
            </a:r>
            <a:r>
              <a:rPr lang="en-US" sz="2200" dirty="0">
                <a:solidFill>
                  <a:prstClr val="white"/>
                </a:solidFill>
                <a:latin typeface="GangaMJ" pitchFamily="2" charset="0"/>
              </a:rPr>
              <a:t> (</a:t>
            </a:r>
            <a:r>
              <a:rPr lang="bn-BD" sz="2200" dirty="0">
                <a:solidFill>
                  <a:prstClr val="white"/>
                </a:solidFill>
                <a:latin typeface="GangaMJ" pitchFamily="2" charset="0"/>
              </a:rPr>
              <a:t>বিষয় কোড-৬৬৭৬</a:t>
            </a:r>
            <a:r>
              <a:rPr lang="en-US" sz="2700" dirty="0">
                <a:solidFill>
                  <a:prstClr val="white"/>
                </a:solidFill>
                <a:latin typeface="GangaMJ" pitchFamily="2" charset="0"/>
              </a:rPr>
              <a:t>1</a:t>
            </a:r>
            <a:r>
              <a:rPr lang="en-US" sz="3100" dirty="0">
                <a:solidFill>
                  <a:prstClr val="white"/>
                </a:solidFill>
                <a:latin typeface="GangaMJ" pitchFamily="2" charset="0"/>
              </a:rPr>
              <a:t> </a:t>
            </a:r>
            <a:r>
              <a:rPr lang="en-US" sz="2700" dirty="0">
                <a:solidFill>
                  <a:prstClr val="white"/>
                </a:solidFill>
                <a:latin typeface="GangaMJ" pitchFamily="2" charset="0"/>
              </a:rPr>
              <a:t>)</a:t>
            </a:r>
            <a:r>
              <a:rPr lang="en-US" sz="2000" dirty="0">
                <a:solidFill>
                  <a:prstClr val="white"/>
                </a:solidFill>
                <a:latin typeface="GangaMJ" pitchFamily="2" charset="0"/>
              </a:rPr>
              <a:t> </a:t>
            </a:r>
            <a:r>
              <a:rPr lang="en-US" sz="2800" dirty="0" err="1">
                <a:solidFill>
                  <a:prstClr val="white"/>
                </a:solidFill>
                <a:latin typeface="SumeshwariMJ" pitchFamily="2" charset="0"/>
                <a:cs typeface="SumeshwariMJ" pitchFamily="2" charset="0"/>
              </a:rPr>
              <a:t>UªvÝdigvi</a:t>
            </a:r>
            <a:r>
              <a:rPr lang="en-US" sz="2800" dirty="0">
                <a:solidFill>
                  <a:prstClr val="white"/>
                </a:solidFill>
                <a:latin typeface="SumeshwariMJ" pitchFamily="2" charset="0"/>
                <a:cs typeface="SumeshwariMJ" pitchFamily="2" charset="0"/>
              </a:rPr>
              <a:t>   : 8g </a:t>
            </a:r>
            <a:r>
              <a:rPr lang="en-US" sz="2800" dirty="0">
                <a:solidFill>
                  <a:srgbClr val="EEECE1"/>
                </a:solidFill>
                <a:latin typeface="SumeshwariMJ" pitchFamily="2" charset="0"/>
                <a:cs typeface="SumeshwariMJ" pitchFamily="2" charset="0"/>
              </a:rPr>
              <a:t> </a:t>
            </a:r>
            <a:r>
              <a:rPr lang="en-US" sz="2800" dirty="0" err="1">
                <a:solidFill>
                  <a:srgbClr val="EEECE1"/>
                </a:solidFill>
                <a:latin typeface="SumeshwariMJ" pitchFamily="2" charset="0"/>
                <a:cs typeface="SumeshwariMJ" pitchFamily="2" charset="0"/>
              </a:rPr>
              <a:t>Aa¨vq</a:t>
            </a:r>
            <a:r>
              <a:rPr lang="en-US" sz="3200" dirty="0">
                <a:solidFill>
                  <a:srgbClr val="FF0000"/>
                </a:solidFill>
              </a:rPr>
              <a:t/>
            </a:r>
            <a:br>
              <a:rPr lang="en-US" sz="3200" dirty="0">
                <a:solidFill>
                  <a:srgbClr val="FF0000"/>
                </a:solidFill>
              </a:rPr>
            </a:br>
            <a:r>
              <a:rPr lang="en-US" sz="2700" dirty="0">
                <a:solidFill>
                  <a:prstClr val="white"/>
                </a:solidFill>
                <a:latin typeface="GangaMJ" pitchFamily="2" charset="0"/>
              </a:rPr>
              <a:t/>
            </a:r>
            <a:br>
              <a:rPr lang="en-US" sz="2700" dirty="0">
                <a:solidFill>
                  <a:prstClr val="white"/>
                </a:solidFill>
                <a:latin typeface="GangaMJ" pitchFamily="2" charset="0"/>
              </a:rPr>
            </a:br>
            <a:endParaRPr lang="en-US" sz="2400" dirty="0">
              <a:solidFill>
                <a:schemeClr val="bg2"/>
              </a:solidFill>
            </a:endParaRPr>
          </a:p>
        </p:txBody>
      </p:sp>
      <p:pic>
        <p:nvPicPr>
          <p:cNvPr id="3074" name="Picture 2" descr="auto transfor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1" y="9053"/>
            <a:ext cx="835381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733800"/>
            <a:ext cx="8382000" cy="2308324"/>
          </a:xfrm>
          <a:prstGeom prst="rect">
            <a:avLst/>
          </a:prstGeom>
        </p:spPr>
        <p:txBody>
          <a:bodyPr wrap="square">
            <a:spAutoFit/>
          </a:bodyPr>
          <a:lstStyle/>
          <a:p>
            <a:r>
              <a:rPr lang="en-US" sz="2400" dirty="0">
                <a:latin typeface="Palatino Linotype" panose="02040502050505030304" pitchFamily="18" charset="0"/>
              </a:rPr>
              <a:t>The winding AB of total turns N</a:t>
            </a:r>
            <a:r>
              <a:rPr lang="en-US" sz="2400" baseline="-25000" dirty="0">
                <a:latin typeface="Palatino Linotype" panose="02040502050505030304" pitchFamily="18" charset="0"/>
              </a:rPr>
              <a:t>1</a:t>
            </a:r>
            <a:r>
              <a:rPr lang="en-US" sz="2400" dirty="0">
                <a:latin typeface="Palatino Linotype" panose="02040502050505030304" pitchFamily="18" charset="0"/>
              </a:rPr>
              <a:t> is considered as primary winding. This winding is tapped from point ′C′ and the portion BC is considered as secondary. Let’s assume the number of turns in between points ′B′ and ′C′ is N</a:t>
            </a:r>
            <a:r>
              <a:rPr lang="en-US" sz="2400" baseline="-25000" dirty="0">
                <a:latin typeface="Palatino Linotype" panose="02040502050505030304" pitchFamily="18" charset="0"/>
              </a:rPr>
              <a:t>2</a:t>
            </a:r>
            <a:r>
              <a:rPr lang="en-US" sz="2400" dirty="0">
                <a:latin typeface="Palatino Linotype" panose="02040502050505030304" pitchFamily="18" charset="0"/>
              </a:rPr>
              <a:t>.</a:t>
            </a:r>
          </a:p>
          <a:p>
            <a:r>
              <a:rPr lang="en-US" sz="2400" dirty="0">
                <a:latin typeface="Palatino Linotype" panose="02040502050505030304" pitchFamily="18" charset="0"/>
              </a:rPr>
              <a:t>If V</a:t>
            </a:r>
            <a:r>
              <a:rPr lang="en-US" sz="2400" baseline="-25000" dirty="0">
                <a:latin typeface="Palatino Linotype" panose="02040502050505030304" pitchFamily="18" charset="0"/>
              </a:rPr>
              <a:t>1</a:t>
            </a:r>
            <a:r>
              <a:rPr lang="en-US" sz="2400" dirty="0">
                <a:latin typeface="Palatino Linotype" panose="02040502050505030304" pitchFamily="18" charset="0"/>
              </a:rPr>
              <a:t> </a:t>
            </a:r>
            <a:r>
              <a:rPr lang="en-US" sz="2400" dirty="0">
                <a:solidFill>
                  <a:srgbClr val="BE9E5F"/>
                </a:solidFill>
                <a:latin typeface="Palatino Linotype" panose="02040502050505030304" pitchFamily="18" charset="0"/>
                <a:hlinkClick r:id="rId3" tooltip="Voltage or Electric Potential Difference"/>
              </a:rPr>
              <a:t>voltage</a:t>
            </a:r>
            <a:r>
              <a:rPr lang="en-US" sz="2400" dirty="0">
                <a:latin typeface="Palatino Linotype" panose="02040502050505030304" pitchFamily="18" charset="0"/>
              </a:rPr>
              <a:t> is applied across the winding i.e. in between ′A′ and ′C′.</a:t>
            </a:r>
            <a:endParaRPr lang="en-US" sz="2400" b="0" i="0" dirty="0">
              <a:effectLst/>
              <a:latin typeface="Palatino Linotype" panose="02040502050505030304" pitchFamily="18" charset="0"/>
            </a:endParaRPr>
          </a:p>
        </p:txBody>
      </p:sp>
    </p:spTree>
    <p:extLst>
      <p:ext uri="{BB962C8B-B14F-4D97-AF65-F5344CB8AC3E}">
        <p14:creationId xmlns:p14="http://schemas.microsoft.com/office/powerpoint/2010/main" val="1852388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www.electrical4u.com/transformer-equation/what-is-auto-transform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3810000"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990600"/>
            <a:ext cx="7467600" cy="369332"/>
          </a:xfrm>
          <a:prstGeom prst="rect">
            <a:avLst/>
          </a:prstGeom>
        </p:spPr>
        <p:txBody>
          <a:bodyPr wrap="square">
            <a:spAutoFit/>
          </a:bodyPr>
          <a:lstStyle/>
          <a:p>
            <a:r>
              <a:rPr lang="en-US" dirty="0">
                <a:latin typeface="Palatino Linotype" panose="02040502050505030304" pitchFamily="18" charset="0"/>
              </a:rPr>
              <a:t>Hence, the voltage across the portion BC of the winding, will be,</a:t>
            </a:r>
            <a:endParaRPr lang="en-US" dirty="0"/>
          </a:p>
        </p:txBody>
      </p:sp>
      <p:pic>
        <p:nvPicPr>
          <p:cNvPr id="4106" name="Picture 10" descr="https://www.electrical4u.com/transformer-equation/what-is-auto-transforme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686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3429000"/>
            <a:ext cx="8229600" cy="2677656"/>
          </a:xfrm>
          <a:prstGeom prst="rect">
            <a:avLst/>
          </a:prstGeom>
        </p:spPr>
        <p:txBody>
          <a:bodyPr wrap="square">
            <a:spAutoFit/>
          </a:bodyPr>
          <a:lstStyle/>
          <a:p>
            <a:r>
              <a:rPr lang="en-US" sz="2400" dirty="0">
                <a:latin typeface="Palatino Linotype" panose="02040502050505030304" pitchFamily="18" charset="0"/>
              </a:rPr>
              <a:t>As BC portion of the winding is considered as secondary, it can easily be understood that value of constant ′k′ is nothing but </a:t>
            </a:r>
            <a:r>
              <a:rPr lang="en-US" sz="2400" dirty="0">
                <a:solidFill>
                  <a:srgbClr val="BE9E5F"/>
                </a:solidFill>
                <a:latin typeface="Palatino Linotype" panose="02040502050505030304" pitchFamily="18" charset="0"/>
                <a:hlinkClick r:id="rId4"/>
              </a:rPr>
              <a:t>turns ratio</a:t>
            </a:r>
            <a:r>
              <a:rPr lang="en-US" sz="2400" dirty="0">
                <a:latin typeface="Palatino Linotype" panose="02040502050505030304" pitchFamily="18" charset="0"/>
              </a:rPr>
              <a:t> or voltage ratio of that </a:t>
            </a:r>
            <a:r>
              <a:rPr lang="en-US" sz="2400" b="1" dirty="0">
                <a:latin typeface="Palatino Linotype" panose="02040502050505030304" pitchFamily="18" charset="0"/>
              </a:rPr>
              <a:t>auto transformer</a:t>
            </a:r>
            <a:r>
              <a:rPr lang="en-US" sz="2400" dirty="0">
                <a:latin typeface="Palatino Linotype" panose="02040502050505030304" pitchFamily="18" charset="0"/>
              </a:rPr>
              <a:t>. When load is connected between secondary terminals </a:t>
            </a:r>
            <a:r>
              <a:rPr lang="en-US" sz="2400" dirty="0" err="1">
                <a:latin typeface="Palatino Linotype" panose="02040502050505030304" pitchFamily="18" charset="0"/>
              </a:rPr>
              <a:t>i.e.between</a:t>
            </a:r>
            <a:r>
              <a:rPr lang="en-US" sz="2400" dirty="0">
                <a:latin typeface="Palatino Linotype" panose="02040502050505030304" pitchFamily="18" charset="0"/>
              </a:rPr>
              <a:t> ′B′ and ′C′, load current I</a:t>
            </a:r>
            <a:r>
              <a:rPr lang="en-US" sz="2400" baseline="-25000" dirty="0">
                <a:latin typeface="Palatino Linotype" panose="02040502050505030304" pitchFamily="18" charset="0"/>
              </a:rPr>
              <a:t>2</a:t>
            </a:r>
            <a:r>
              <a:rPr lang="en-US" sz="2400" dirty="0">
                <a:latin typeface="Palatino Linotype" panose="02040502050505030304" pitchFamily="18" charset="0"/>
              </a:rPr>
              <a:t> starts flowing. The </a:t>
            </a:r>
            <a:r>
              <a:rPr lang="en-US" sz="2400" dirty="0">
                <a:solidFill>
                  <a:srgbClr val="BE9E5F"/>
                </a:solidFill>
                <a:latin typeface="Palatino Linotype" panose="02040502050505030304" pitchFamily="18" charset="0"/>
                <a:hlinkClick r:id="rId5" tooltip="Electric Current"/>
              </a:rPr>
              <a:t>current</a:t>
            </a:r>
            <a:r>
              <a:rPr lang="en-US" sz="2400" dirty="0">
                <a:latin typeface="Palatino Linotype" panose="02040502050505030304" pitchFamily="18" charset="0"/>
              </a:rPr>
              <a:t> in the secondary winding or common winding is the difference of I</a:t>
            </a:r>
            <a:r>
              <a:rPr lang="en-US" sz="2400" baseline="-25000" dirty="0">
                <a:latin typeface="Palatino Linotype" panose="02040502050505030304" pitchFamily="18" charset="0"/>
              </a:rPr>
              <a:t>2</a:t>
            </a:r>
            <a:r>
              <a:rPr lang="en-US" sz="2400" dirty="0">
                <a:latin typeface="Palatino Linotype" panose="02040502050505030304" pitchFamily="18" charset="0"/>
              </a:rPr>
              <a:t> and I</a:t>
            </a:r>
            <a:r>
              <a:rPr lang="en-US" sz="2400" baseline="-25000" dirty="0">
                <a:latin typeface="Palatino Linotype" panose="02040502050505030304" pitchFamily="18" charset="0"/>
              </a:rPr>
              <a:t>1</a:t>
            </a:r>
            <a:r>
              <a:rPr lang="en-US" sz="2400" dirty="0">
                <a:latin typeface="Palatino Linotype" panose="02040502050505030304" pitchFamily="18" charset="0"/>
              </a:rPr>
              <a:t>.</a:t>
            </a:r>
            <a:endParaRPr lang="en-US" sz="2400" dirty="0"/>
          </a:p>
        </p:txBody>
      </p:sp>
    </p:spTree>
    <p:extLst>
      <p:ext uri="{BB962C8B-B14F-4D97-AF65-F5344CB8AC3E}">
        <p14:creationId xmlns:p14="http://schemas.microsoft.com/office/powerpoint/2010/main" val="199785657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033">
  <a:themeElements>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03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1915</TotalTime>
  <Words>1805</Words>
  <Application>Microsoft Office PowerPoint</Application>
  <PresentationFormat>On-screen Show (4:3)</PresentationFormat>
  <Paragraphs>197</Paragraphs>
  <Slides>44</Slides>
  <Notes>0</Notes>
  <HiddenSlides>0</HiddenSlides>
  <MMClips>0</MMClips>
  <ScaleCrop>false</ScaleCrop>
  <HeadingPairs>
    <vt:vector size="8" baseType="variant">
      <vt:variant>
        <vt:lpstr>Fonts Used</vt:lpstr>
      </vt:variant>
      <vt:variant>
        <vt:i4>18</vt:i4>
      </vt:variant>
      <vt:variant>
        <vt:lpstr>Theme</vt:lpstr>
      </vt:variant>
      <vt:variant>
        <vt:i4>18</vt:i4>
      </vt:variant>
      <vt:variant>
        <vt:lpstr>Embedded OLE Servers</vt:lpstr>
      </vt:variant>
      <vt:variant>
        <vt:i4>1</vt:i4>
      </vt:variant>
      <vt:variant>
        <vt:lpstr>Slide Titles</vt:lpstr>
      </vt:variant>
      <vt:variant>
        <vt:i4>44</vt:i4>
      </vt:variant>
    </vt:vector>
  </HeadingPairs>
  <TitlesOfParts>
    <vt:vector size="81" baseType="lpstr">
      <vt:lpstr>宋体</vt:lpstr>
      <vt:lpstr>Agency FB</vt:lpstr>
      <vt:lpstr>Algerian</vt:lpstr>
      <vt:lpstr>Arial</vt:lpstr>
      <vt:lpstr>BrahmaputraMJ</vt:lpstr>
      <vt:lpstr>Calibri</vt:lpstr>
      <vt:lpstr>GangaMJ</vt:lpstr>
      <vt:lpstr>Garamond</vt:lpstr>
      <vt:lpstr>隶书</vt:lpstr>
      <vt:lpstr>Palatino Linotype</vt:lpstr>
      <vt:lpstr>SumeshwariMJ</vt:lpstr>
      <vt:lpstr>SutonnyMJ</vt:lpstr>
      <vt:lpstr>Symbol</vt:lpstr>
      <vt:lpstr>Times New Roman</vt:lpstr>
      <vt:lpstr>Vrinda</vt:lpstr>
      <vt:lpstr>Wingdings</vt:lpstr>
      <vt:lpstr>Wingdings 3</vt:lpstr>
      <vt:lpstr>-윤고딕120</vt:lpstr>
      <vt:lpstr>Office Theme</vt:lpstr>
      <vt:lpstr>Couture</vt:lpstr>
      <vt:lpstr>B033</vt:lpstr>
      <vt:lpstr>1_B033</vt:lpstr>
      <vt:lpstr>2_B033</vt:lpstr>
      <vt:lpstr>3_B033</vt:lpstr>
      <vt:lpstr>4_B033</vt:lpstr>
      <vt:lpstr>5_B033</vt:lpstr>
      <vt:lpstr>6_B033</vt:lpstr>
      <vt:lpstr>7_B033</vt:lpstr>
      <vt:lpstr>Default Design</vt:lpstr>
      <vt:lpstr>1_Default Design</vt:lpstr>
      <vt:lpstr>2_Default Design</vt:lpstr>
      <vt:lpstr>3_Default Design</vt:lpstr>
      <vt:lpstr>4_Default Design</vt:lpstr>
      <vt:lpstr>5_Default Design</vt:lpstr>
      <vt:lpstr>6_Default Design</vt:lpstr>
      <vt:lpstr>7_Default Design</vt:lpstr>
      <vt:lpstr>Equation</vt:lpstr>
      <vt:lpstr>PowerPoint Presentation</vt:lpstr>
      <vt:lpstr>PowerPoint Presentation</vt:lpstr>
      <vt:lpstr>    এসি মেসিন-১ (বিষয় কোড-৬৬৭৬1 ) UªvÝdigvi   : 8g  Aa¨vq  AUTO-TRANSFORMER    </vt:lpstr>
      <vt:lpstr>  এসি মেসিন-১ (বিষয় কোড-৬৬৭৬1 ) UªvÝdigvi   : 8g  Aa¨vq  AUTO-TRANSFORMER   </vt:lpstr>
      <vt:lpstr>AUTO-TRANSFORMER</vt:lpstr>
      <vt:lpstr>    এসি মেসিন-১ (বিষয় কোড-৬৬৭৬1 ) UªvÝdigvi   : 8g  Aa¨vq  </vt:lpstr>
      <vt:lpstr> এসি মেসিন-১ (বিষয় কোড-৬৬৭৬1 ) UªvÝdigvi   : 8g  Aa¨vq </vt:lpstr>
      <vt:lpstr>    এসি মেসিন-১ (বিষয় কোড-৬৬৭৬1 ) UªvÝdigvi   : 8g  Aa¨vq  </vt:lpstr>
      <vt:lpstr>PowerPoint Presentation</vt:lpstr>
      <vt:lpstr> এসি মেসিন-১ (বিষয় কোড-৬৬৭৬1 ) UªvÝdigvi   : 8g  Aa¨vq </vt:lpstr>
      <vt:lpstr> এসি মেসিন-১ (বিষয় কোড-৬৬৭৬1 ) UªvÝdigvi   : 8g  Aa¨vq </vt:lpstr>
      <vt:lpstr>PowerPoint Presentation</vt:lpstr>
      <vt:lpstr>অটো ট্রান্সফরমার নির্মাণ </vt:lpstr>
      <vt:lpstr>এসি মেসিন-১ (বিষয় কোড-৬৬৭৬1 ) UªvÝdigvi   : 8g  Aa¨vq</vt:lpstr>
      <vt:lpstr>এসি মেসিন-১ (বিষয় কোড-৬৬৭৬1 ) UªvÝdigvi   : 8g  Aa¨vq</vt:lpstr>
      <vt:lpstr>এসি মেসিন-১ (বিষয় কোড-৬৬৭৬1 ) UªvÝdigvi   : 8g  Aa¨vq</vt:lpstr>
      <vt:lpstr>Auto transformers</vt:lpstr>
      <vt:lpstr>Auto transformers (continue)</vt:lpstr>
      <vt:lpstr>Auto transformers (continue)</vt:lpstr>
      <vt:lpstr>Auto transformers (continue)</vt:lpstr>
      <vt:lpstr>Auto transformers (continue)</vt:lpstr>
      <vt:lpstr>Auto transformers (continue)</vt:lpstr>
      <vt:lpstr>Auto transformers (continue)</vt:lpstr>
      <vt:lpstr>Auto transformers (continue)</vt:lpstr>
      <vt:lpstr>Auto transformers </vt:lpstr>
      <vt:lpstr>Auto transformers </vt:lpstr>
      <vt:lpstr>Auto transformers </vt:lpstr>
      <vt:lpstr>Hence, the voltage across the portion BC of the winding, will be,</vt:lpstr>
      <vt:lpstr>Auto transformers </vt:lpstr>
      <vt:lpstr>Copper Savings in Auto Transformer</vt:lpstr>
      <vt:lpstr>Copper Savings in Auto Transformer</vt:lpstr>
      <vt:lpstr>Copper Savings in Auto Transformer</vt:lpstr>
      <vt:lpstr> </vt:lpstr>
      <vt:lpstr>PowerPoint Presentation</vt:lpstr>
      <vt:lpstr>Auto transformers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301</cp:revision>
  <dcterms:created xsi:type="dcterms:W3CDTF">2013-12-08T04:46:54Z</dcterms:created>
  <dcterms:modified xsi:type="dcterms:W3CDTF">2020-05-29T03:37:53Z</dcterms:modified>
</cp:coreProperties>
</file>