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22"/>
  </p:notesMasterIdLst>
  <p:sldIdLst>
    <p:sldId id="296" r:id="rId5"/>
    <p:sldId id="271" r:id="rId6"/>
    <p:sldId id="274" r:id="rId7"/>
    <p:sldId id="376" r:id="rId8"/>
    <p:sldId id="344" r:id="rId9"/>
    <p:sldId id="377" r:id="rId10"/>
    <p:sldId id="382" r:id="rId11"/>
    <p:sldId id="384" r:id="rId12"/>
    <p:sldId id="383" r:id="rId13"/>
    <p:sldId id="385" r:id="rId14"/>
    <p:sldId id="386" r:id="rId15"/>
    <p:sldId id="387" r:id="rId16"/>
    <p:sldId id="388" r:id="rId17"/>
    <p:sldId id="378" r:id="rId18"/>
    <p:sldId id="284" r:id="rId19"/>
    <p:sldId id="263" r:id="rId20"/>
    <p:sldId id="29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84" d="100"/>
          <a:sy n="84" d="100"/>
        </p:scale>
        <p:origin x="1402"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BCBB03-572E-4576-A8C1-665A8BD3861B}" type="datetimeFigureOut">
              <a:rPr lang="en-US" smtClean="0"/>
              <a:t>6/5/2020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CB67E-FDE3-4049-B8B4-1143F7B4519A}" type="slidenum">
              <a:rPr lang="en-US" smtClean="0"/>
              <a:t>‹#›</a:t>
            </a:fld>
            <a:endParaRPr lang="en-US"/>
          </a:p>
        </p:txBody>
      </p:sp>
    </p:spTree>
    <p:extLst>
      <p:ext uri="{BB962C8B-B14F-4D97-AF65-F5344CB8AC3E}">
        <p14:creationId xmlns:p14="http://schemas.microsoft.com/office/powerpoint/2010/main" val="3879188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E77110-AA85-493E-881A-D43973DE09A4}"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26448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77110-AA85-493E-881A-D43973DE09A4}"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4133018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77110-AA85-493E-881A-D43973DE09A4}"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546359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FD92ED13-4664-44C7-AE68-0C340CB62C99}" type="datetimeFigureOut">
              <a:rPr lang="en-US" smtClean="0">
                <a:solidFill>
                  <a:srgbClr val="0F6FC6">
                    <a:lumMod val="60000"/>
                    <a:lumOff val="40000"/>
                  </a:srgbClr>
                </a:solidFill>
              </a:rPr>
              <a:pPr/>
              <a:t>6/5/2020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4054953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6/5/2020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4211768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6/5/2020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3984903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6/5/2020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965874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6/5/2020</a:t>
            </a:fld>
            <a:endParaRPr lang="en-US">
              <a:solidFill>
                <a:srgbClr val="0F6FC6">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0F6FC6">
                  <a:lumMod val="60000"/>
                  <a:lumOff val="40000"/>
                </a:srgbClr>
              </a:solidFill>
            </a:endParaRPr>
          </a:p>
        </p:txBody>
      </p:sp>
      <p:sp>
        <p:nvSpPr>
          <p:cNvPr id="9" name="Slide Number Placeholder 8"/>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325987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6/5/2020</a:t>
            </a:fld>
            <a:endParaRPr lang="en-US">
              <a:solidFill>
                <a:srgbClr val="0F6FC6">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0F6FC6">
                  <a:lumMod val="60000"/>
                  <a:lumOff val="40000"/>
                </a:srgbClr>
              </a:solidFill>
            </a:endParaRPr>
          </a:p>
        </p:txBody>
      </p:sp>
      <p:sp>
        <p:nvSpPr>
          <p:cNvPr id="5" name="Slide Number Placeholder 4"/>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919280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6/5/2020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99029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6/5/2020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170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77110-AA85-493E-881A-D43973DE09A4}"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78004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6/5/2020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44032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6/5/2020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1980023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6/5/2020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2240435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82B98-0B93-4B5D-975E-26DF61C42C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6104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A33D3C-881C-4CB3-AF01-22C23D183D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8706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B0C420-D31E-4F2A-9B80-028EB853D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8717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C017E0-42AC-4479-A02F-282419C65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3364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705BC1B-7A91-4D40-AA01-9855C4C3DF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759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89BC5A-E029-4E84-97A9-79249464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4858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99171-8687-431F-96C8-BDE2E9471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222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E77110-AA85-493E-881A-D43973DE09A4}" type="datetimeFigureOut">
              <a:rPr lang="en-US" smtClean="0"/>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431289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23603A-42FC-463B-B8E3-FAEAAD3683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92748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4ACAA3-5742-4F90-A34A-9C063F272A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02629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2016BB-E336-450C-A74A-884FB97F75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89973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6E90B2-45B4-4BF2-BA57-AC235EE6D0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0615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F82B98-0B93-4B5D-975E-26DF61C42C6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0315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A33D3C-881C-4CB3-AF01-22C23D183D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64242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EB0C420-D31E-4F2A-9B80-028EB853D1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5795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CC017E0-42AC-4479-A02F-282419C65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7915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705BC1B-7A91-4D40-AA01-9855C4C3DF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16465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589BC5A-E029-4E84-97A9-792494647F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267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E77110-AA85-493E-881A-D43973DE09A4}" type="datetimeFigureOut">
              <a:rPr lang="en-US" smtClean="0"/>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8146376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4899171-8687-431F-96C8-BDE2E94719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312280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23603A-42FC-463B-B8E3-FAEAAD3683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07433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44ACAA3-5742-4F90-A34A-9C063F272A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51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2016BB-E336-450C-A74A-884FB97F75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704880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6E90B2-45B4-4BF2-BA57-AC235EE6D0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321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E77110-AA85-493E-881A-D43973DE09A4}" type="datetimeFigureOut">
              <a:rPr lang="en-US" smtClean="0"/>
              <a:t>6/5/2020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56982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E77110-AA85-493E-881A-D43973DE09A4}" type="datetimeFigureOut">
              <a:rPr lang="en-US" smtClean="0"/>
              <a:t>6/5/2020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50070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77110-AA85-493E-881A-D43973DE09A4}" type="datetimeFigureOut">
              <a:rPr lang="en-US" smtClean="0"/>
              <a:t>6/5/2020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2291512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E77110-AA85-493E-881A-D43973DE09A4}" type="datetimeFigureOut">
              <a:rPr lang="en-US" smtClean="0"/>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220106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E77110-AA85-493E-881A-D43973DE09A4}" type="datetimeFigureOut">
              <a:rPr lang="en-US" smtClean="0"/>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D015-EBC1-4E81-A0D1-A6DF7B91CF94}" type="slidenum">
              <a:rPr lang="en-US" smtClean="0"/>
              <a:t>‹#›</a:t>
            </a:fld>
            <a:endParaRPr lang="en-US"/>
          </a:p>
        </p:txBody>
      </p:sp>
    </p:spTree>
    <p:extLst>
      <p:ext uri="{BB962C8B-B14F-4D97-AF65-F5344CB8AC3E}">
        <p14:creationId xmlns:p14="http://schemas.microsoft.com/office/powerpoint/2010/main" val="136160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77110-AA85-493E-881A-D43973DE09A4}" type="datetimeFigureOut">
              <a:rPr lang="en-US" smtClean="0"/>
              <a:t>6/5/2020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FD015-EBC1-4E81-A0D1-A6DF7B91CF94}" type="slidenum">
              <a:rPr lang="en-US" smtClean="0"/>
              <a:t>‹#›</a:t>
            </a:fld>
            <a:endParaRPr lang="en-US"/>
          </a:p>
        </p:txBody>
      </p:sp>
    </p:spTree>
    <p:extLst>
      <p:ext uri="{BB962C8B-B14F-4D97-AF65-F5344CB8AC3E}">
        <p14:creationId xmlns:p14="http://schemas.microsoft.com/office/powerpoint/2010/main" val="11885206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D92ED13-4664-44C7-AE68-0C340CB62C99}" type="datetimeFigureOut">
              <a:rPr lang="en-US" smtClean="0">
                <a:solidFill>
                  <a:srgbClr val="0F6FC6">
                    <a:lumMod val="60000"/>
                    <a:lumOff val="40000"/>
                  </a:srgbClr>
                </a:solidFill>
              </a:rPr>
              <a:pPr/>
              <a:t>6/5/2020</a:t>
            </a:fld>
            <a:endParaRPr lang="en-US">
              <a:solidFill>
                <a:srgbClr val="0F6FC6">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solidFill>
                <a:srgbClr val="0F6FC6">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37764112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5C278C2C-F89D-46B8-B3FF-CB14CE58BF8A}"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9693754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5C278C2C-F89D-46B8-B3FF-CB14CE58BF8A}"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7812754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translate.googleusercontent.com/translate_c?depth=1&amp;hl=bn&amp;prev=/search?q=difernt+core+and+shell+type+transformer&amp;biw=1366&amp;bih=705&amp;rurl=translate.google.com.bd&amp;sl=en&amp;u=http://www.electricaleasy.com/2014/04/three-phase-transformer.html&amp;usg=ALkJrhhA5czcY1iSLlWgacBtRtvKziEd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translate.googleusercontent.com/translate_c?depth=1&amp;hl=bn&amp;prev=/search?q=difernt+core+and+shell+type+transformer&amp;biw=1366&amp;bih=705&amp;rurl=translate.google.com.bd&amp;sl=en&amp;u=http://www.electricaleasy.com/2014/03/electrical-transformer-basic.html&amp;usg=ALkJrhgqEJYZoDEE59OzCPEpmeuzwuRmH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1.bp.blogspot.com/-W-oRIDJm7yk/U6RVICy9x-I/AAAAAAAAA3U/KSxbry1E6II/s1600/parallel+operation+of+transformers.p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962400"/>
            <a:ext cx="6400800" cy="1447800"/>
          </a:xfrm>
        </p:spPr>
        <p:txBody>
          <a:bodyPr>
            <a:normAutofit/>
          </a:bodyPr>
          <a:lstStyle/>
          <a:p>
            <a:r>
              <a:rPr lang="en-US" sz="3200" dirty="0">
                <a:solidFill>
                  <a:schemeClr val="bg1"/>
                </a:solidFill>
              </a:rPr>
              <a:t>WELCOME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466" y="1158588"/>
            <a:ext cx="2702934" cy="1910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Alternate Process 3"/>
          <p:cNvSpPr/>
          <p:nvPr/>
        </p:nvSpPr>
        <p:spPr>
          <a:xfrm>
            <a:off x="3199103" y="3048000"/>
            <a:ext cx="2668297" cy="533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solidFill>
                  <a:srgbClr val="FF0000"/>
                </a:solidFill>
              </a:rPr>
              <a:t>স্বাগতম</a:t>
            </a:r>
          </a:p>
        </p:txBody>
      </p:sp>
    </p:spTree>
    <p:extLst>
      <p:ext uri="{BB962C8B-B14F-4D97-AF65-F5344CB8AC3E}">
        <p14:creationId xmlns:p14="http://schemas.microsoft.com/office/powerpoint/2010/main" val="360233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128154" y="1094510"/>
            <a:ext cx="9189028" cy="1160318"/>
          </a:xfrm>
          <a:prstGeom prst="rect">
            <a:avLst/>
          </a:prstGeom>
        </p:spPr>
        <p:txBody>
          <a:bodyPr wrap="square">
            <a:spAutoFit/>
          </a:bodyPr>
          <a:lstStyle/>
          <a:p>
            <a:pPr lvl="0">
              <a:buClr>
                <a:srgbClr val="2DA2BF"/>
              </a:buClr>
              <a:buSzPct val="68000"/>
            </a:pPr>
            <a:r>
              <a:rPr lang="en-US" sz="2800" dirty="0">
                <a:ea typeface="Calibri"/>
                <a:cs typeface="Times New Roman"/>
              </a:rPr>
              <a:t> </a:t>
            </a:r>
            <a:endParaRPr lang="en-US" sz="8000" dirty="0">
              <a:solidFill>
                <a:srgbClr val="7030A0"/>
              </a:solidFill>
              <a:latin typeface="SumeshwariMJ" pitchFamily="2" charset="0"/>
              <a:cs typeface="SumeshwariMJ" pitchFamily="2" charset="0"/>
            </a:endParaRPr>
          </a:p>
          <a:p>
            <a:pPr lvl="0">
              <a:lnSpc>
                <a:spcPct val="115000"/>
              </a:lnSpc>
              <a:spcAft>
                <a:spcPts val="1000"/>
              </a:spcAft>
            </a:pPr>
            <a:r>
              <a:rPr lang="en-US" sz="3600" dirty="0">
                <a:solidFill>
                  <a:prstClr val="black"/>
                </a:solidFill>
                <a:latin typeface="SumeshwariMJ" pitchFamily="2" charset="0"/>
                <a:cs typeface="SumeshwariMJ" pitchFamily="2" charset="0"/>
              </a:rPr>
              <a:t>   </a:t>
            </a: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682337" y="142773"/>
            <a:ext cx="7924800"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2400" dirty="0"/>
              <a:t/>
            </a:r>
            <a:br>
              <a:rPr lang="en-US" sz="2400" dirty="0"/>
            </a:br>
            <a:r>
              <a:rPr lang="en-US" sz="2400" dirty="0"/>
              <a:t/>
            </a:r>
            <a:br>
              <a:rPr lang="en-US" sz="2400" dirty="0"/>
            </a:br>
            <a:r>
              <a:rPr lang="en-US" sz="2400" dirty="0" smtClean="0"/>
              <a:t/>
            </a:r>
            <a:br>
              <a:rPr lang="en-US" sz="2400" dirty="0" smtClean="0"/>
            </a:br>
            <a:r>
              <a:rPr lang="bn-BD" sz="2700" dirty="0" smtClean="0">
                <a:solidFill>
                  <a:prstClr val="white"/>
                </a:solidFill>
                <a:latin typeface="BrahmaputraMJ" pitchFamily="2" charset="0"/>
              </a:rPr>
              <a:t>এসি </a:t>
            </a:r>
            <a:r>
              <a:rPr lang="bn-BD" sz="2700" dirty="0">
                <a:solidFill>
                  <a:prstClr val="white"/>
                </a:solidFill>
                <a:latin typeface="BrahmaputraMJ" pitchFamily="2" charset="0"/>
              </a:rPr>
              <a:t>মেসিন-১</a:t>
            </a:r>
            <a:r>
              <a:rPr lang="en-US" sz="2700" dirty="0">
                <a:solidFill>
                  <a:prstClr val="white"/>
                </a:solidFill>
                <a:latin typeface="BrahmaputraMJ" pitchFamily="2" charset="0"/>
              </a:rPr>
              <a:t>  (</a:t>
            </a:r>
            <a:r>
              <a:rPr lang="bn-BD" sz="2700" dirty="0">
                <a:solidFill>
                  <a:prstClr val="white"/>
                </a:solidFill>
                <a:latin typeface="BrahmaputraMJ" pitchFamily="2" charset="0"/>
              </a:rPr>
              <a:t>বিষয় কোড-</a:t>
            </a:r>
            <a:r>
              <a:rPr lang="en-US" sz="2700" dirty="0">
                <a:solidFill>
                  <a:prstClr val="white"/>
                </a:solidFill>
                <a:latin typeface="BrahmaputraMJ" pitchFamily="2" charset="0"/>
              </a:rPr>
              <a:t>66761 </a:t>
            </a:r>
            <a:r>
              <a:rPr lang="en-US" sz="2200" dirty="0">
                <a:solidFill>
                  <a:prstClr val="white"/>
                </a:solidFill>
                <a:latin typeface="BrahmaputraMJ" pitchFamily="2" charset="0"/>
              </a:rPr>
              <a:t>) </a:t>
            </a:r>
            <a:r>
              <a:rPr lang="en-US" sz="2000" dirty="0">
                <a:solidFill>
                  <a:prstClr val="white"/>
                </a:solidFill>
                <a:latin typeface="BrahmaputraMJ" pitchFamily="2" charset="0"/>
              </a:rPr>
              <a:t>  </a:t>
            </a:r>
            <a:r>
              <a:rPr lang="en-US" sz="3100" dirty="0" err="1">
                <a:solidFill>
                  <a:prstClr val="white"/>
                </a:solidFill>
                <a:latin typeface="BrahmaputraMJ" pitchFamily="2" charset="0"/>
                <a:cs typeface="SumeshwariMJ" pitchFamily="2" charset="0"/>
              </a:rPr>
              <a:t>UªvÝdigvi</a:t>
            </a:r>
            <a:r>
              <a:rPr lang="en-US" sz="3100" dirty="0">
                <a:solidFill>
                  <a:prstClr val="white"/>
                </a:solidFill>
                <a:latin typeface="BrahmaputraMJ" pitchFamily="2" charset="0"/>
                <a:cs typeface="SumeshwariMJ" pitchFamily="2" charset="0"/>
              </a:rPr>
              <a:t>   : </a:t>
            </a:r>
            <a:r>
              <a:rPr lang="en-US" sz="3100" dirty="0">
                <a:solidFill>
                  <a:srgbClr val="EEECE1"/>
                </a:solidFill>
                <a:latin typeface="BrahmaputraMJ" pitchFamily="2" charset="0"/>
                <a:cs typeface="SumeshwariMJ" pitchFamily="2" charset="0"/>
              </a:rPr>
              <a:t>beg </a:t>
            </a:r>
            <a:r>
              <a:rPr lang="en-US" sz="3100" dirty="0" err="1">
                <a:solidFill>
                  <a:srgbClr val="EEECE1"/>
                </a:solidFill>
                <a:latin typeface="BrahmaputraMJ" pitchFamily="2" charset="0"/>
                <a:cs typeface="SumeshwariMJ" pitchFamily="2" charset="0"/>
              </a:rPr>
              <a:t>Aa¨vq</a:t>
            </a:r>
            <a:r>
              <a:rPr lang="en-US" sz="3100" dirty="0">
                <a:solidFill>
                  <a:srgbClr val="EEECE1"/>
                </a:solidFill>
                <a:latin typeface="BrahmaputraMJ" pitchFamily="2" charset="0"/>
                <a:cs typeface="SumeshwariMJ" pitchFamily="2" charset="0"/>
              </a:rPr>
              <a:t> </a:t>
            </a:r>
            <a:r>
              <a:rPr lang="en-US" sz="3100" b="1" dirty="0" smtClean="0">
                <a:solidFill>
                  <a:srgbClr val="FF0000"/>
                </a:solidFill>
              </a:rPr>
              <a:t>PRINCIPLE </a:t>
            </a:r>
            <a:r>
              <a:rPr lang="en-US" sz="3100" b="1" dirty="0">
                <a:solidFill>
                  <a:srgbClr val="FF0000"/>
                </a:solidFill>
              </a:rPr>
              <a:t>OF OPERATION </a:t>
            </a:r>
            <a:r>
              <a:rPr lang="en-US" sz="3100" dirty="0">
                <a:solidFill>
                  <a:srgbClr val="FF0000"/>
                </a:solidFill>
              </a:rPr>
              <a:t>TRANSFORMER</a:t>
            </a:r>
            <a:r>
              <a:rPr lang="en-US" sz="3600" dirty="0">
                <a:solidFill>
                  <a:prstClr val="black"/>
                </a:solidFill>
              </a:rPr>
              <a:t/>
            </a:r>
            <a:br>
              <a:rPr lang="en-US" sz="3600" dirty="0">
                <a:solidFill>
                  <a:prstClr val="black"/>
                </a:solidFill>
              </a:rPr>
            </a:br>
            <a:r>
              <a:rPr lang="en-US" sz="3600" dirty="0">
                <a:solidFill>
                  <a:schemeClr val="tx1"/>
                </a:solidFill>
              </a:rPr>
              <a:t/>
            </a:r>
            <a:br>
              <a:rPr lang="en-US" sz="3600" dirty="0">
                <a:solidFill>
                  <a:schemeClr val="tx1"/>
                </a:solidFill>
              </a:rPr>
            </a:br>
            <a:endParaRPr lang="en-US" sz="2400" dirty="0">
              <a:solidFill>
                <a:schemeClr val="bg2"/>
              </a:solidFill>
            </a:endParaRPr>
          </a:p>
        </p:txBody>
      </p:sp>
      <p:sp>
        <p:nvSpPr>
          <p:cNvPr id="2" name="Rectangle 1"/>
          <p:cNvSpPr/>
          <p:nvPr/>
        </p:nvSpPr>
        <p:spPr>
          <a:xfrm>
            <a:off x="228600" y="1066801"/>
            <a:ext cx="8832274" cy="6707477"/>
          </a:xfrm>
          <a:prstGeom prst="rect">
            <a:avLst/>
          </a:prstGeom>
        </p:spPr>
        <p:txBody>
          <a:bodyPr wrap="square">
            <a:spAutoFit/>
          </a:bodyPr>
          <a:lstStyle/>
          <a:p>
            <a:pPr lvl="0">
              <a:lnSpc>
                <a:spcPct val="115000"/>
              </a:lnSpc>
              <a:spcAft>
                <a:spcPts val="1000"/>
              </a:spcAft>
            </a:pPr>
            <a:r>
              <a:rPr lang="en-US" sz="2800" dirty="0">
                <a:ea typeface="Calibri"/>
                <a:cs typeface="Times New Roman"/>
              </a:rPr>
              <a:t> </a:t>
            </a:r>
            <a:r>
              <a:rPr lang="en-US" sz="2800" b="1" dirty="0">
                <a:latin typeface="Agency FB" panose="020B0503020202020204" pitchFamily="34" charset="0"/>
                <a:ea typeface="Calibri"/>
                <a:cs typeface="Times New Roman"/>
              </a:rPr>
              <a:t>9</a:t>
            </a:r>
            <a:r>
              <a:rPr lang="en-US" sz="2800" b="1" dirty="0" smtClean="0">
                <a:latin typeface="Agency FB" panose="020B0503020202020204" pitchFamily="34" charset="0"/>
                <a:ea typeface="Calibri"/>
                <a:cs typeface="Times New Roman"/>
              </a:rPr>
              <a:t>.2 </a:t>
            </a:r>
            <a:r>
              <a:rPr lang="en-US" sz="3200" b="1" dirty="0">
                <a:latin typeface="Agency FB" panose="020B0503020202020204" pitchFamily="34" charset="0"/>
                <a:ea typeface="Calibri"/>
                <a:cs typeface="Times New Roman"/>
              </a:rPr>
              <a:t>Conditions for  Parallel Operation :</a:t>
            </a:r>
          </a:p>
          <a:p>
            <a:r>
              <a:rPr lang="en-US" sz="2400" dirty="0" err="1"/>
              <a:t>সমান্তরাল</a:t>
            </a:r>
            <a:r>
              <a:rPr lang="en-US" sz="2400" dirty="0"/>
              <a:t> </a:t>
            </a:r>
            <a:r>
              <a:rPr lang="en-US" sz="2400" dirty="0" err="1"/>
              <a:t>অপারেশন</a:t>
            </a:r>
            <a:r>
              <a:rPr lang="en-US" sz="2400" dirty="0"/>
              <a:t> </a:t>
            </a:r>
            <a:r>
              <a:rPr lang="en-US" sz="2400" dirty="0" err="1"/>
              <a:t>জন্য</a:t>
            </a:r>
            <a:r>
              <a:rPr lang="en-US" sz="2400" dirty="0"/>
              <a:t> </a:t>
            </a:r>
            <a:r>
              <a:rPr lang="en-US" sz="2400" dirty="0" err="1"/>
              <a:t>শর্তাবলী</a:t>
            </a:r>
            <a:endParaRPr lang="en-US" sz="2400" dirty="0"/>
          </a:p>
          <a:p>
            <a:pPr lvl="0"/>
            <a:r>
              <a:rPr lang="en-US" sz="3200" dirty="0" err="1"/>
              <a:t>তার</a:t>
            </a:r>
            <a:r>
              <a:rPr lang="en-US" sz="3200" dirty="0"/>
              <a:t> </a:t>
            </a:r>
            <a:r>
              <a:rPr lang="en-US" sz="3200" dirty="0" err="1"/>
              <a:t>নিজস্ব</a:t>
            </a:r>
            <a:r>
              <a:rPr lang="en-US" sz="3200" dirty="0"/>
              <a:t> </a:t>
            </a:r>
            <a:r>
              <a:rPr lang="en-US" sz="3200" dirty="0" err="1"/>
              <a:t>বেস</a:t>
            </a:r>
            <a:r>
              <a:rPr lang="en-US" sz="3200" dirty="0"/>
              <a:t> </a:t>
            </a:r>
            <a:r>
              <a:rPr lang="en-US" sz="3200" dirty="0" err="1"/>
              <a:t>উপর</a:t>
            </a:r>
            <a:r>
              <a:rPr lang="en-US" sz="3200" dirty="0"/>
              <a:t> </a:t>
            </a:r>
            <a:r>
              <a:rPr lang="en-US" sz="3200" dirty="0" err="1"/>
              <a:t>প্রতিটি</a:t>
            </a:r>
            <a:r>
              <a:rPr lang="en-US" sz="3200" dirty="0"/>
              <a:t> </a:t>
            </a:r>
            <a:r>
              <a:rPr lang="en-US" sz="3200" dirty="0" err="1"/>
              <a:t>ট্রান্সফরমার</a:t>
            </a:r>
            <a:r>
              <a:rPr lang="en-US" sz="3200" dirty="0"/>
              <a:t> </a:t>
            </a:r>
            <a:r>
              <a:rPr lang="en-US" sz="3200" dirty="0" err="1"/>
              <a:t>প্রতি</a:t>
            </a:r>
            <a:r>
              <a:rPr lang="en-US" sz="3200" dirty="0"/>
              <a:t> </a:t>
            </a:r>
            <a:r>
              <a:rPr lang="en-US" sz="3200" dirty="0" err="1"/>
              <a:t>একক</a:t>
            </a:r>
            <a:r>
              <a:rPr lang="en-US" sz="3200" dirty="0"/>
              <a:t> (PU) impedance </a:t>
            </a:r>
            <a:r>
              <a:rPr lang="en-US" sz="3200" dirty="0" err="1"/>
              <a:t>একই</a:t>
            </a:r>
            <a:r>
              <a:rPr lang="en-US" sz="3200" dirty="0"/>
              <a:t> </a:t>
            </a:r>
            <a:r>
              <a:rPr lang="en-US" sz="3200" dirty="0" err="1"/>
              <a:t>হতে</a:t>
            </a:r>
            <a:r>
              <a:rPr lang="en-US" sz="3200" dirty="0"/>
              <a:t> </a:t>
            </a:r>
            <a:r>
              <a:rPr lang="en-US" sz="3200" dirty="0" err="1"/>
              <a:t>হবে</a:t>
            </a:r>
            <a:r>
              <a:rPr lang="en-US" sz="3200" dirty="0"/>
              <a:t>. </a:t>
            </a:r>
            <a:br>
              <a:rPr lang="en-US" sz="3200" dirty="0"/>
            </a:br>
            <a:r>
              <a:rPr lang="en-US" sz="3200" dirty="0" err="1"/>
              <a:t>কখনও</a:t>
            </a:r>
            <a:r>
              <a:rPr lang="en-US" sz="3200" dirty="0"/>
              <a:t> </a:t>
            </a:r>
            <a:r>
              <a:rPr lang="en-US" sz="3200" dirty="0" err="1"/>
              <a:t>কখনও</a:t>
            </a:r>
            <a:r>
              <a:rPr lang="en-US" sz="3200" dirty="0"/>
              <a:t>, </a:t>
            </a:r>
            <a:r>
              <a:rPr lang="en-US" sz="3200" dirty="0" err="1"/>
              <a:t>বিভিন্ন</a:t>
            </a:r>
            <a:r>
              <a:rPr lang="en-US" sz="3200" dirty="0"/>
              <a:t> </a:t>
            </a:r>
            <a:r>
              <a:rPr lang="en-US" sz="3200" dirty="0" err="1"/>
              <a:t>রেটিং</a:t>
            </a:r>
            <a:r>
              <a:rPr lang="en-US" sz="3200" dirty="0"/>
              <a:t> </a:t>
            </a:r>
            <a:r>
              <a:rPr lang="en-US" sz="3200" dirty="0" err="1"/>
              <a:t>ট্রান্সফরমার</a:t>
            </a:r>
            <a:r>
              <a:rPr lang="en-US" sz="3200" dirty="0"/>
              <a:t> </a:t>
            </a:r>
            <a:r>
              <a:rPr lang="en-US" sz="3200" dirty="0" err="1"/>
              <a:t>সমান্তরালভাবে</a:t>
            </a:r>
            <a:r>
              <a:rPr lang="en-US" sz="3200" dirty="0"/>
              <a:t> </a:t>
            </a:r>
            <a:r>
              <a:rPr lang="en-US" sz="3200" dirty="0" err="1"/>
              <a:t>কাজ</a:t>
            </a:r>
            <a:r>
              <a:rPr lang="en-US" sz="3200" dirty="0"/>
              <a:t> </a:t>
            </a:r>
            <a:r>
              <a:rPr lang="en-US" sz="3200" dirty="0" err="1"/>
              <a:t>চালানোর</a:t>
            </a:r>
            <a:r>
              <a:rPr lang="en-US" sz="3200" dirty="0"/>
              <a:t> </a:t>
            </a:r>
            <a:r>
              <a:rPr lang="en-US" sz="3200" dirty="0" err="1"/>
              <a:t>জন্য</a:t>
            </a:r>
            <a:r>
              <a:rPr lang="en-US" sz="3200" dirty="0"/>
              <a:t> </a:t>
            </a:r>
            <a:r>
              <a:rPr lang="en-US" sz="3200" dirty="0" err="1"/>
              <a:t>প্রয়োজন</a:t>
            </a:r>
            <a:r>
              <a:rPr lang="en-US" sz="3200" dirty="0"/>
              <a:t> </a:t>
            </a:r>
            <a:r>
              <a:rPr lang="en-US" sz="3200" dirty="0" err="1"/>
              <a:t>হতে</a:t>
            </a:r>
            <a:r>
              <a:rPr lang="en-US" sz="3200" dirty="0"/>
              <a:t> </a:t>
            </a:r>
            <a:r>
              <a:rPr lang="en-US" sz="3200" dirty="0" err="1"/>
              <a:t>পারে</a:t>
            </a:r>
            <a:r>
              <a:rPr lang="en-US" sz="3200" dirty="0"/>
              <a:t>. </a:t>
            </a:r>
            <a:r>
              <a:rPr lang="en-US" sz="3200" dirty="0" err="1"/>
              <a:t>জন্য</a:t>
            </a:r>
            <a:r>
              <a:rPr lang="en-US" sz="3200" dirty="0"/>
              <a:t>, </a:t>
            </a:r>
            <a:r>
              <a:rPr lang="en-US" sz="3200" dirty="0" err="1"/>
              <a:t>সঠিক</a:t>
            </a:r>
            <a:r>
              <a:rPr lang="en-US" sz="3200" dirty="0"/>
              <a:t> </a:t>
            </a:r>
            <a:r>
              <a:rPr lang="en-US" sz="3200" dirty="0" err="1"/>
              <a:t>লোড</a:t>
            </a:r>
            <a:r>
              <a:rPr lang="en-US" sz="3200" dirty="0"/>
              <a:t> </a:t>
            </a:r>
            <a:r>
              <a:rPr lang="en-US" sz="3200" dirty="0" err="1"/>
              <a:t>শেয়ারিং</a:t>
            </a:r>
            <a:r>
              <a:rPr lang="en-US" sz="3200" dirty="0"/>
              <a:t>, </a:t>
            </a:r>
            <a:r>
              <a:rPr lang="en-US" sz="3200" dirty="0" err="1"/>
              <a:t>প্রতিটি</a:t>
            </a:r>
            <a:r>
              <a:rPr lang="en-US" sz="3200" dirty="0"/>
              <a:t> </a:t>
            </a:r>
            <a:r>
              <a:rPr lang="en-US" sz="3200" dirty="0" err="1"/>
              <a:t>মেশিন</a:t>
            </a:r>
            <a:r>
              <a:rPr lang="en-US" sz="3200" dirty="0"/>
              <a:t> </a:t>
            </a:r>
            <a:r>
              <a:rPr lang="en-US" sz="3200" dirty="0" err="1"/>
              <a:t>জুড়ে</a:t>
            </a:r>
            <a:r>
              <a:rPr lang="en-US" sz="3200" dirty="0"/>
              <a:t> </a:t>
            </a:r>
            <a:r>
              <a:rPr lang="en-US" sz="3200" dirty="0" err="1"/>
              <a:t>ভোল্টেজ</a:t>
            </a:r>
            <a:r>
              <a:rPr lang="en-US" sz="3200" dirty="0"/>
              <a:t> </a:t>
            </a:r>
            <a:r>
              <a:rPr lang="en-US" sz="3200" dirty="0" err="1"/>
              <a:t>ড্রপ</a:t>
            </a:r>
            <a:r>
              <a:rPr lang="en-US" sz="3200" dirty="0"/>
              <a:t> </a:t>
            </a:r>
            <a:r>
              <a:rPr lang="en-US" sz="3200" dirty="0" err="1"/>
              <a:t>একই</a:t>
            </a:r>
            <a:r>
              <a:rPr lang="en-US" sz="3200" dirty="0"/>
              <a:t> </a:t>
            </a:r>
            <a:r>
              <a:rPr lang="en-US" sz="3200" dirty="0" err="1"/>
              <a:t>হতে</a:t>
            </a:r>
            <a:r>
              <a:rPr lang="en-US" sz="3200" dirty="0"/>
              <a:t> </a:t>
            </a:r>
            <a:r>
              <a:rPr lang="en-US" sz="3200" dirty="0" err="1"/>
              <a:t>হবে</a:t>
            </a:r>
            <a:r>
              <a:rPr lang="en-US" sz="3200" dirty="0"/>
              <a:t>. </a:t>
            </a:r>
            <a:r>
              <a:rPr lang="en-US" sz="3200" dirty="0" err="1"/>
              <a:t>যে</a:t>
            </a:r>
            <a:r>
              <a:rPr lang="en-US" sz="3200" dirty="0"/>
              <a:t> </a:t>
            </a:r>
            <a:r>
              <a:rPr lang="en-US" sz="3200" dirty="0" err="1"/>
              <a:t>বড</a:t>
            </a:r>
            <a:r>
              <a:rPr lang="en-US" sz="3200" dirty="0"/>
              <a:t>় </a:t>
            </a:r>
            <a:r>
              <a:rPr lang="en-US" sz="3200" dirty="0" err="1"/>
              <a:t>ট্রান্সফরমার</a:t>
            </a:r>
            <a:r>
              <a:rPr lang="en-US" sz="3200" dirty="0"/>
              <a:t> </a:t>
            </a:r>
            <a:r>
              <a:rPr lang="en-US" sz="3200" dirty="0" err="1"/>
              <a:t>সমতুল্য</a:t>
            </a:r>
            <a:r>
              <a:rPr lang="en-US" sz="3200" dirty="0"/>
              <a:t> </a:t>
            </a:r>
            <a:r>
              <a:rPr lang="en-US" sz="3200" dirty="0" err="1"/>
              <a:t>বৃহ</a:t>
            </a:r>
            <a:r>
              <a:rPr lang="en-US" sz="3200" dirty="0"/>
              <a:t>ৎ </a:t>
            </a:r>
            <a:r>
              <a:rPr lang="en-US" sz="3200" dirty="0" err="1"/>
              <a:t>বর্তমান</a:t>
            </a:r>
            <a:r>
              <a:rPr lang="en-US" sz="3200" dirty="0"/>
              <a:t> </a:t>
            </a:r>
            <a:r>
              <a:rPr lang="en-US" sz="3200" dirty="0" err="1"/>
              <a:t>আঁকা</a:t>
            </a:r>
            <a:r>
              <a:rPr lang="en-US" sz="3200" dirty="0"/>
              <a:t> </a:t>
            </a:r>
            <a:r>
              <a:rPr lang="en-US" sz="3200" dirty="0" err="1"/>
              <a:t>আছে</a:t>
            </a:r>
            <a:r>
              <a:rPr lang="en-US" sz="3200" dirty="0"/>
              <a:t>, </a:t>
            </a:r>
            <a:r>
              <a:rPr lang="en-US" sz="3200" dirty="0" err="1"/>
              <a:t>হয</a:t>
            </a:r>
            <a:r>
              <a:rPr lang="en-US" sz="3200" dirty="0"/>
              <a:t>়. </a:t>
            </a:r>
            <a:r>
              <a:rPr lang="en-US" sz="3200" dirty="0" err="1"/>
              <a:t>ছিলেন</a:t>
            </a:r>
            <a:r>
              <a:rPr lang="en-US" sz="3200" dirty="0"/>
              <a:t> </a:t>
            </a:r>
            <a:r>
              <a:rPr lang="en-US" sz="3200" dirty="0" err="1"/>
              <a:t>ট্রান্সফরমার</a:t>
            </a:r>
            <a:r>
              <a:rPr lang="en-US" sz="3200" dirty="0"/>
              <a:t> </a:t>
            </a:r>
            <a:r>
              <a:rPr lang="en-US" sz="3200" dirty="0" err="1"/>
              <a:t>প্রতি</a:t>
            </a:r>
            <a:r>
              <a:rPr lang="en-US" sz="3200" dirty="0"/>
              <a:t> </a:t>
            </a:r>
            <a:r>
              <a:rPr lang="en-US" sz="3200" dirty="0" err="1"/>
              <a:t>একক</a:t>
            </a:r>
            <a:r>
              <a:rPr lang="en-US" sz="3200" dirty="0"/>
              <a:t> impedance </a:t>
            </a:r>
            <a:r>
              <a:rPr lang="en-US" sz="3200" dirty="0" err="1"/>
              <a:t>একই</a:t>
            </a:r>
            <a:r>
              <a:rPr lang="en-US" sz="3200" dirty="0"/>
              <a:t> </a:t>
            </a:r>
            <a:r>
              <a:rPr lang="en-US" sz="3200" dirty="0" err="1"/>
              <a:t>হতে</a:t>
            </a:r>
            <a:r>
              <a:rPr lang="en-US" sz="3200" dirty="0"/>
              <a:t> </a:t>
            </a:r>
            <a:r>
              <a:rPr lang="en-US" sz="3200" dirty="0" err="1"/>
              <a:t>হবে</a:t>
            </a:r>
            <a:r>
              <a:rPr lang="en-US" sz="3200" dirty="0"/>
              <a:t> </a:t>
            </a:r>
            <a:r>
              <a:rPr lang="en-US" sz="3200" dirty="0" err="1"/>
              <a:t>সেজন্য</a:t>
            </a:r>
            <a:r>
              <a:rPr lang="en-US" sz="3200" dirty="0"/>
              <a:t>. </a:t>
            </a:r>
          </a:p>
          <a:p>
            <a:pPr>
              <a:lnSpc>
                <a:spcPct val="115000"/>
              </a:lnSpc>
              <a:spcAft>
                <a:spcPts val="1000"/>
              </a:spcAft>
            </a:pPr>
            <a:endParaRPr lang="en-US" sz="2800" dirty="0">
              <a:ea typeface="Calibri"/>
              <a:cs typeface="Times New Roman"/>
            </a:endParaRPr>
          </a:p>
          <a:p>
            <a:pPr lvl="0">
              <a:lnSpc>
                <a:spcPct val="115000"/>
              </a:lnSpc>
              <a:spcAft>
                <a:spcPts val="1000"/>
              </a:spcAft>
            </a:pPr>
            <a:endParaRPr lang="en-US" sz="2800" dirty="0">
              <a:solidFill>
                <a:prstClr val="black"/>
              </a:solidFill>
              <a:ea typeface="Calibri"/>
              <a:cs typeface="Times New Roman"/>
            </a:endParaRPr>
          </a:p>
        </p:txBody>
      </p:sp>
      <p:sp>
        <p:nvSpPr>
          <p:cNvPr id="3" name="Rectangle 2"/>
          <p:cNvSpPr/>
          <p:nvPr/>
        </p:nvSpPr>
        <p:spPr>
          <a:xfrm>
            <a:off x="13856" y="1739843"/>
            <a:ext cx="8991600" cy="2585323"/>
          </a:xfrm>
          <a:prstGeom prst="rect">
            <a:avLst/>
          </a:prstGeom>
        </p:spPr>
        <p:txBody>
          <a:bodyPr wrap="square">
            <a:spAutoFit/>
          </a:bodyPr>
          <a:lstStyle/>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p:txBody>
      </p:sp>
    </p:spTree>
    <p:extLst>
      <p:ext uri="{BB962C8B-B14F-4D97-AF65-F5344CB8AC3E}">
        <p14:creationId xmlns:p14="http://schemas.microsoft.com/office/powerpoint/2010/main" val="2320931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128154" y="1094510"/>
            <a:ext cx="9189028" cy="1160318"/>
          </a:xfrm>
          <a:prstGeom prst="rect">
            <a:avLst/>
          </a:prstGeom>
        </p:spPr>
        <p:txBody>
          <a:bodyPr wrap="square">
            <a:spAutoFit/>
          </a:bodyPr>
          <a:lstStyle/>
          <a:p>
            <a:pPr lvl="0">
              <a:buClr>
                <a:srgbClr val="2DA2BF"/>
              </a:buClr>
              <a:buSzPct val="68000"/>
            </a:pPr>
            <a:r>
              <a:rPr lang="en-US" sz="2800" dirty="0">
                <a:ea typeface="Calibri"/>
                <a:cs typeface="Times New Roman"/>
              </a:rPr>
              <a:t> </a:t>
            </a:r>
            <a:endParaRPr lang="en-US" sz="8000" dirty="0">
              <a:solidFill>
                <a:srgbClr val="7030A0"/>
              </a:solidFill>
              <a:latin typeface="SumeshwariMJ" pitchFamily="2" charset="0"/>
              <a:cs typeface="SumeshwariMJ" pitchFamily="2" charset="0"/>
            </a:endParaRPr>
          </a:p>
          <a:p>
            <a:pPr lvl="0">
              <a:lnSpc>
                <a:spcPct val="115000"/>
              </a:lnSpc>
              <a:spcAft>
                <a:spcPts val="1000"/>
              </a:spcAft>
            </a:pPr>
            <a:r>
              <a:rPr lang="en-US" sz="3600" dirty="0">
                <a:solidFill>
                  <a:prstClr val="black"/>
                </a:solidFill>
                <a:latin typeface="SumeshwariMJ" pitchFamily="2" charset="0"/>
                <a:cs typeface="SumeshwariMJ" pitchFamily="2" charset="0"/>
              </a:rPr>
              <a:t>   </a:t>
            </a: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381000" y="76200"/>
            <a:ext cx="8382000"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2400" dirty="0"/>
              <a:t/>
            </a:r>
            <a:br>
              <a:rPr lang="en-US" sz="2400" dirty="0"/>
            </a:br>
            <a:r>
              <a:rPr lang="en-US" sz="2400" dirty="0"/>
              <a:t/>
            </a:r>
            <a:br>
              <a:rPr lang="en-US" sz="2400" dirty="0"/>
            </a:br>
            <a:r>
              <a:rPr lang="en-US" sz="2400" dirty="0" smtClean="0"/>
              <a:t/>
            </a:r>
            <a:br>
              <a:rPr lang="en-US" sz="2400" dirty="0" smtClean="0"/>
            </a:br>
            <a:r>
              <a:rPr lang="bn-BD" sz="2700" dirty="0" smtClean="0">
                <a:solidFill>
                  <a:prstClr val="white"/>
                </a:solidFill>
                <a:latin typeface="BrahmaputraMJ" pitchFamily="2" charset="0"/>
              </a:rPr>
              <a:t>এসি </a:t>
            </a:r>
            <a:r>
              <a:rPr lang="bn-BD" sz="2700" dirty="0">
                <a:solidFill>
                  <a:prstClr val="white"/>
                </a:solidFill>
                <a:latin typeface="BrahmaputraMJ" pitchFamily="2" charset="0"/>
              </a:rPr>
              <a:t>মেসিন-১</a:t>
            </a:r>
            <a:r>
              <a:rPr lang="en-US" sz="2700" dirty="0">
                <a:solidFill>
                  <a:prstClr val="white"/>
                </a:solidFill>
                <a:latin typeface="BrahmaputraMJ" pitchFamily="2" charset="0"/>
              </a:rPr>
              <a:t>  (</a:t>
            </a:r>
            <a:r>
              <a:rPr lang="bn-BD" sz="2700" dirty="0">
                <a:solidFill>
                  <a:prstClr val="white"/>
                </a:solidFill>
                <a:latin typeface="BrahmaputraMJ" pitchFamily="2" charset="0"/>
              </a:rPr>
              <a:t>বিষয় কোড-</a:t>
            </a:r>
            <a:r>
              <a:rPr lang="en-US" sz="2700" dirty="0">
                <a:solidFill>
                  <a:prstClr val="white"/>
                </a:solidFill>
                <a:latin typeface="BrahmaputraMJ" pitchFamily="2" charset="0"/>
              </a:rPr>
              <a:t>66761 </a:t>
            </a:r>
            <a:r>
              <a:rPr lang="en-US" sz="2200" dirty="0">
                <a:solidFill>
                  <a:prstClr val="white"/>
                </a:solidFill>
                <a:latin typeface="BrahmaputraMJ" pitchFamily="2" charset="0"/>
              </a:rPr>
              <a:t>) </a:t>
            </a:r>
            <a:r>
              <a:rPr lang="en-US" sz="2000" dirty="0">
                <a:solidFill>
                  <a:prstClr val="white"/>
                </a:solidFill>
                <a:latin typeface="BrahmaputraMJ" pitchFamily="2" charset="0"/>
              </a:rPr>
              <a:t>  </a:t>
            </a:r>
            <a:r>
              <a:rPr lang="en-US" sz="3100" dirty="0" err="1">
                <a:solidFill>
                  <a:prstClr val="white"/>
                </a:solidFill>
                <a:latin typeface="BrahmaputraMJ" pitchFamily="2" charset="0"/>
                <a:cs typeface="SumeshwariMJ" pitchFamily="2" charset="0"/>
              </a:rPr>
              <a:t>UªvÝdigvi</a:t>
            </a:r>
            <a:r>
              <a:rPr lang="en-US" sz="3100" dirty="0">
                <a:solidFill>
                  <a:prstClr val="white"/>
                </a:solidFill>
                <a:latin typeface="BrahmaputraMJ" pitchFamily="2" charset="0"/>
                <a:cs typeface="SumeshwariMJ" pitchFamily="2" charset="0"/>
              </a:rPr>
              <a:t>   : </a:t>
            </a:r>
            <a:r>
              <a:rPr lang="en-US" sz="3100" dirty="0">
                <a:solidFill>
                  <a:srgbClr val="EEECE1"/>
                </a:solidFill>
                <a:latin typeface="BrahmaputraMJ" pitchFamily="2" charset="0"/>
                <a:cs typeface="SumeshwariMJ" pitchFamily="2" charset="0"/>
              </a:rPr>
              <a:t>beg </a:t>
            </a:r>
            <a:r>
              <a:rPr lang="en-US" sz="3100" dirty="0" err="1">
                <a:solidFill>
                  <a:srgbClr val="EEECE1"/>
                </a:solidFill>
                <a:latin typeface="BrahmaputraMJ" pitchFamily="2" charset="0"/>
                <a:cs typeface="SumeshwariMJ" pitchFamily="2" charset="0"/>
              </a:rPr>
              <a:t>Aa¨vq</a:t>
            </a:r>
            <a:r>
              <a:rPr lang="en-US" sz="3100" dirty="0">
                <a:solidFill>
                  <a:srgbClr val="EEECE1"/>
                </a:solidFill>
                <a:latin typeface="BrahmaputraMJ" pitchFamily="2" charset="0"/>
                <a:cs typeface="SumeshwariMJ" pitchFamily="2" charset="0"/>
              </a:rPr>
              <a:t> </a:t>
            </a:r>
            <a:r>
              <a:rPr lang="en-US" sz="3100" b="1" dirty="0" smtClean="0">
                <a:solidFill>
                  <a:srgbClr val="FF0000"/>
                </a:solidFill>
              </a:rPr>
              <a:t>PRINCIPLE </a:t>
            </a:r>
            <a:r>
              <a:rPr lang="en-US" sz="3100" b="1" dirty="0">
                <a:solidFill>
                  <a:srgbClr val="FF0000"/>
                </a:solidFill>
              </a:rPr>
              <a:t>OF OPERATION </a:t>
            </a:r>
            <a:r>
              <a:rPr lang="en-US" sz="3100" dirty="0">
                <a:solidFill>
                  <a:srgbClr val="FF0000"/>
                </a:solidFill>
              </a:rPr>
              <a:t>TRANSFORMER</a:t>
            </a:r>
            <a:r>
              <a:rPr lang="en-US" sz="3600" dirty="0">
                <a:solidFill>
                  <a:prstClr val="black"/>
                </a:solidFill>
              </a:rPr>
              <a:t/>
            </a:r>
            <a:br>
              <a:rPr lang="en-US" sz="3600" dirty="0">
                <a:solidFill>
                  <a:prstClr val="black"/>
                </a:solidFill>
              </a:rPr>
            </a:br>
            <a:r>
              <a:rPr lang="en-US" sz="3600" dirty="0">
                <a:solidFill>
                  <a:schemeClr val="tx1"/>
                </a:solidFill>
              </a:rPr>
              <a:t/>
            </a:r>
            <a:br>
              <a:rPr lang="en-US" sz="3600" dirty="0">
                <a:solidFill>
                  <a:schemeClr val="tx1"/>
                </a:solidFill>
              </a:rPr>
            </a:br>
            <a:endParaRPr lang="en-US" sz="2400" dirty="0">
              <a:solidFill>
                <a:schemeClr val="bg2"/>
              </a:solidFill>
            </a:endParaRPr>
          </a:p>
        </p:txBody>
      </p:sp>
      <p:sp>
        <p:nvSpPr>
          <p:cNvPr id="2" name="Rectangle 1"/>
          <p:cNvSpPr/>
          <p:nvPr/>
        </p:nvSpPr>
        <p:spPr>
          <a:xfrm>
            <a:off x="228600" y="1066801"/>
            <a:ext cx="8832274" cy="6546023"/>
          </a:xfrm>
          <a:prstGeom prst="rect">
            <a:avLst/>
          </a:prstGeom>
        </p:spPr>
        <p:txBody>
          <a:bodyPr wrap="square">
            <a:spAutoFit/>
          </a:bodyPr>
          <a:lstStyle/>
          <a:p>
            <a:pPr lvl="0">
              <a:lnSpc>
                <a:spcPct val="115000"/>
              </a:lnSpc>
              <a:spcAft>
                <a:spcPts val="1000"/>
              </a:spcAft>
            </a:pPr>
            <a:r>
              <a:rPr lang="en-US" sz="2800" dirty="0">
                <a:ea typeface="Calibri"/>
                <a:cs typeface="Times New Roman"/>
              </a:rPr>
              <a:t> 9</a:t>
            </a:r>
            <a:r>
              <a:rPr lang="en-US" sz="2800" dirty="0" smtClean="0">
                <a:ea typeface="Calibri"/>
                <a:cs typeface="Times New Roman"/>
              </a:rPr>
              <a:t>.2 </a:t>
            </a:r>
            <a:r>
              <a:rPr lang="en-US" sz="2800" dirty="0">
                <a:ea typeface="Calibri"/>
                <a:cs typeface="Times New Roman"/>
              </a:rPr>
              <a:t>: </a:t>
            </a:r>
            <a:r>
              <a:rPr lang="en-US" sz="2400" dirty="0" err="1"/>
              <a:t>সমান্তরাল</a:t>
            </a:r>
            <a:r>
              <a:rPr lang="en-US" sz="2400" dirty="0"/>
              <a:t> </a:t>
            </a:r>
            <a:r>
              <a:rPr lang="en-US" sz="2400" dirty="0" err="1"/>
              <a:t>অপারেশন</a:t>
            </a:r>
            <a:r>
              <a:rPr lang="en-US" sz="2400" dirty="0"/>
              <a:t> </a:t>
            </a:r>
            <a:r>
              <a:rPr lang="en-US" sz="2400" dirty="0" err="1"/>
              <a:t>জন্য</a:t>
            </a:r>
            <a:r>
              <a:rPr lang="en-US" sz="2400" dirty="0"/>
              <a:t> </a:t>
            </a:r>
            <a:r>
              <a:rPr lang="en-US" sz="2400" dirty="0" err="1"/>
              <a:t>শর্তাবলী</a:t>
            </a:r>
            <a:endParaRPr lang="en-US" sz="2400" dirty="0"/>
          </a:p>
          <a:p>
            <a:pPr lvl="0"/>
            <a:r>
              <a:rPr lang="en-US" sz="2800" dirty="0" err="1"/>
              <a:t>সব</a:t>
            </a:r>
            <a:r>
              <a:rPr lang="en-US" sz="2800" dirty="0"/>
              <a:t> </a:t>
            </a:r>
            <a:r>
              <a:rPr lang="en-US" sz="2800" dirty="0" err="1"/>
              <a:t>ছিলেন</a:t>
            </a:r>
            <a:r>
              <a:rPr lang="en-US" sz="2800" dirty="0"/>
              <a:t> </a:t>
            </a:r>
            <a:r>
              <a:rPr lang="en-US" sz="2800" dirty="0" err="1"/>
              <a:t>ট্রান্সফরমার</a:t>
            </a:r>
            <a:r>
              <a:rPr lang="en-US" sz="2800" dirty="0"/>
              <a:t> </a:t>
            </a:r>
            <a:r>
              <a:rPr lang="en-US" sz="2800" dirty="0" err="1"/>
              <a:t>প্রান্তিকতা</a:t>
            </a:r>
            <a:r>
              <a:rPr lang="en-US" sz="2800" dirty="0"/>
              <a:t> </a:t>
            </a:r>
            <a:r>
              <a:rPr lang="en-US" sz="2800" dirty="0" err="1"/>
              <a:t>ট্রান্সফরমার</a:t>
            </a:r>
            <a:r>
              <a:rPr lang="en-US" sz="2800" dirty="0"/>
              <a:t> </a:t>
            </a:r>
            <a:r>
              <a:rPr lang="en-US" sz="2800" dirty="0" err="1"/>
              <a:t>মধ্যে</a:t>
            </a:r>
            <a:r>
              <a:rPr lang="en-US" sz="2800" dirty="0"/>
              <a:t> </a:t>
            </a:r>
            <a:r>
              <a:rPr lang="en-US" sz="2800" dirty="0" err="1"/>
              <a:t>স্রোত</a:t>
            </a:r>
            <a:r>
              <a:rPr lang="en-US" sz="2800" dirty="0"/>
              <a:t> </a:t>
            </a:r>
            <a:r>
              <a:rPr lang="en-US" sz="2800" dirty="0" err="1"/>
              <a:t>প্রচারক</a:t>
            </a:r>
            <a:r>
              <a:rPr lang="en-US" sz="2800" dirty="0"/>
              <a:t> </a:t>
            </a:r>
            <a:r>
              <a:rPr lang="en-US" sz="2800" dirty="0" err="1"/>
              <a:t>এড়ানোর</a:t>
            </a:r>
            <a:r>
              <a:rPr lang="en-US" sz="2800" dirty="0"/>
              <a:t> </a:t>
            </a:r>
            <a:r>
              <a:rPr lang="en-US" sz="2800" dirty="0" err="1"/>
              <a:t>জন্য</a:t>
            </a:r>
            <a:r>
              <a:rPr lang="en-US" sz="2800" dirty="0"/>
              <a:t> </a:t>
            </a:r>
            <a:r>
              <a:rPr lang="en-US" sz="2800" dirty="0" err="1"/>
              <a:t>একই</a:t>
            </a:r>
            <a:r>
              <a:rPr lang="en-US" sz="2800" dirty="0"/>
              <a:t> </a:t>
            </a:r>
            <a:r>
              <a:rPr lang="en-US" sz="2800" dirty="0" err="1"/>
              <a:t>হতে</a:t>
            </a:r>
            <a:r>
              <a:rPr lang="en-US" sz="2800" dirty="0"/>
              <a:t> </a:t>
            </a:r>
            <a:r>
              <a:rPr lang="en-US" sz="2800" dirty="0" err="1"/>
              <a:t>হবে</a:t>
            </a:r>
            <a:r>
              <a:rPr lang="en-US" sz="2800" dirty="0"/>
              <a:t>. </a:t>
            </a:r>
            <a:r>
              <a:rPr lang="en-US" sz="2800" dirty="0" err="1"/>
              <a:t>একটি</a:t>
            </a:r>
            <a:r>
              <a:rPr lang="en-US" sz="2800" dirty="0"/>
              <a:t> </a:t>
            </a:r>
            <a:r>
              <a:rPr lang="en-US" sz="2800" dirty="0" err="1"/>
              <a:t>ট্রান্সফরমার</a:t>
            </a:r>
            <a:r>
              <a:rPr lang="en-US" sz="2800" dirty="0"/>
              <a:t> </a:t>
            </a:r>
            <a:r>
              <a:rPr lang="en-US" sz="2800" dirty="0" err="1"/>
              <a:t>এর</a:t>
            </a:r>
            <a:r>
              <a:rPr lang="en-US" sz="2800" dirty="0"/>
              <a:t> </a:t>
            </a:r>
            <a:r>
              <a:rPr lang="en-US" sz="2800" dirty="0" err="1"/>
              <a:t>প্রান্তিকতা</a:t>
            </a:r>
            <a:r>
              <a:rPr lang="en-US" sz="2800" dirty="0"/>
              <a:t> </a:t>
            </a:r>
            <a:r>
              <a:rPr lang="en-US" sz="2800" dirty="0" err="1"/>
              <a:t>যাও</a:t>
            </a:r>
            <a:r>
              <a:rPr lang="en-US" sz="2800" dirty="0"/>
              <a:t> </a:t>
            </a:r>
            <a:r>
              <a:rPr lang="en-US" sz="2800" dirty="0" err="1"/>
              <a:t>সালে</a:t>
            </a:r>
            <a:r>
              <a:rPr lang="en-US" sz="2800" dirty="0"/>
              <a:t> </a:t>
            </a:r>
            <a:r>
              <a:rPr lang="en-US" sz="2800" dirty="0" err="1"/>
              <a:t>প্রবর্তিত</a:t>
            </a:r>
            <a:r>
              <a:rPr lang="en-US" sz="2800" dirty="0"/>
              <a:t> EMF </a:t>
            </a:r>
            <a:r>
              <a:rPr lang="en-US" sz="2800" dirty="0" err="1"/>
              <a:t>এর</a:t>
            </a:r>
            <a:r>
              <a:rPr lang="en-US" sz="2800" dirty="0"/>
              <a:t> </a:t>
            </a:r>
            <a:r>
              <a:rPr lang="en-US" sz="2800" dirty="0" err="1"/>
              <a:t>ক্ষণিক</a:t>
            </a:r>
            <a:r>
              <a:rPr lang="en-US" sz="2800" dirty="0"/>
              <a:t> </a:t>
            </a:r>
            <a:r>
              <a:rPr lang="en-US" sz="2800" dirty="0" err="1"/>
              <a:t>দিক</a:t>
            </a:r>
            <a:r>
              <a:rPr lang="en-US" sz="2800" dirty="0"/>
              <a:t> </a:t>
            </a:r>
            <a:r>
              <a:rPr lang="en-US" sz="2800" dirty="0" err="1"/>
              <a:t>মানে</a:t>
            </a:r>
            <a:r>
              <a:rPr lang="en-US" sz="2800" dirty="0"/>
              <a:t>. </a:t>
            </a:r>
            <a:r>
              <a:rPr lang="en-US" sz="2800" dirty="0" err="1"/>
              <a:t>প্রান্তিকতা</a:t>
            </a:r>
            <a:r>
              <a:rPr lang="en-US" sz="2800" dirty="0"/>
              <a:t> </a:t>
            </a:r>
            <a:r>
              <a:rPr lang="en-US" sz="2800" dirty="0" err="1"/>
              <a:t>একে</a:t>
            </a:r>
            <a:r>
              <a:rPr lang="en-US" sz="2800" dirty="0"/>
              <a:t> </a:t>
            </a:r>
            <a:r>
              <a:rPr lang="en-US" sz="2800" dirty="0" err="1"/>
              <a:t>অপরের</a:t>
            </a:r>
            <a:r>
              <a:rPr lang="en-US" sz="2800" dirty="0"/>
              <a:t> </a:t>
            </a:r>
            <a:r>
              <a:rPr lang="en-US" sz="2800" dirty="0" err="1"/>
              <a:t>বিপরীত</a:t>
            </a:r>
            <a:r>
              <a:rPr lang="en-US" sz="2800" dirty="0"/>
              <a:t> </a:t>
            </a:r>
            <a:r>
              <a:rPr lang="en-US" sz="2800" dirty="0" err="1"/>
              <a:t>হয</a:t>
            </a:r>
            <a:r>
              <a:rPr lang="en-US" sz="2800" dirty="0"/>
              <a:t>়, </a:t>
            </a:r>
            <a:r>
              <a:rPr lang="en-US" sz="2800" dirty="0" err="1"/>
              <a:t>বিপুল</a:t>
            </a:r>
            <a:r>
              <a:rPr lang="en-US" sz="2800" dirty="0"/>
              <a:t> </a:t>
            </a:r>
            <a:r>
              <a:rPr lang="en-US" sz="2800" dirty="0" err="1"/>
              <a:t>বর্তমান</a:t>
            </a:r>
            <a:r>
              <a:rPr lang="en-US" sz="2800" dirty="0"/>
              <a:t> </a:t>
            </a:r>
            <a:r>
              <a:rPr lang="en-US" sz="2800" dirty="0" err="1"/>
              <a:t>প্রবাহ</a:t>
            </a:r>
            <a:r>
              <a:rPr lang="en-US" sz="2800" dirty="0"/>
              <a:t> </a:t>
            </a:r>
            <a:r>
              <a:rPr lang="en-US" sz="2800" dirty="0" err="1"/>
              <a:t>প্রচারক</a:t>
            </a:r>
            <a:r>
              <a:rPr lang="en-US" sz="2800" dirty="0"/>
              <a:t>. </a:t>
            </a:r>
          </a:p>
          <a:p>
            <a:pPr lvl="0"/>
            <a:r>
              <a:rPr lang="en-US" sz="2800" dirty="0" err="1"/>
              <a:t>ফেজ</a:t>
            </a:r>
            <a:r>
              <a:rPr lang="en-US" sz="2800" dirty="0"/>
              <a:t> </a:t>
            </a:r>
            <a:r>
              <a:rPr lang="en-US" sz="2800" dirty="0" err="1"/>
              <a:t>ক্রম</a:t>
            </a:r>
            <a:r>
              <a:rPr lang="en-US" sz="2800" dirty="0"/>
              <a:t> </a:t>
            </a:r>
            <a:r>
              <a:rPr lang="en-US" sz="2800" dirty="0" err="1"/>
              <a:t>সব</a:t>
            </a:r>
            <a:r>
              <a:rPr lang="en-US" sz="2800" dirty="0"/>
              <a:t> </a:t>
            </a:r>
            <a:r>
              <a:rPr lang="en-US" sz="2800" dirty="0" err="1"/>
              <a:t>সমান্তরাল</a:t>
            </a:r>
            <a:r>
              <a:rPr lang="en-US" sz="2800" dirty="0"/>
              <a:t> </a:t>
            </a:r>
            <a:r>
              <a:rPr lang="en-US" sz="2800" dirty="0" err="1"/>
              <a:t>ট্রান্সফরমার</a:t>
            </a:r>
            <a:r>
              <a:rPr lang="en-US" sz="2800" dirty="0"/>
              <a:t> </a:t>
            </a:r>
            <a:r>
              <a:rPr lang="en-US" sz="2800" dirty="0" err="1"/>
              <a:t>এর</a:t>
            </a:r>
            <a:r>
              <a:rPr lang="en-US" sz="2800" dirty="0"/>
              <a:t> </a:t>
            </a:r>
            <a:r>
              <a:rPr lang="en-US" sz="2800" dirty="0" err="1"/>
              <a:t>অভিন্ন</a:t>
            </a:r>
            <a:r>
              <a:rPr lang="en-US" sz="2800" dirty="0"/>
              <a:t> </a:t>
            </a:r>
            <a:r>
              <a:rPr lang="en-US" sz="2800" dirty="0" err="1"/>
              <a:t>হতে</a:t>
            </a:r>
            <a:r>
              <a:rPr lang="en-US" sz="2800" dirty="0"/>
              <a:t> </a:t>
            </a:r>
            <a:r>
              <a:rPr lang="en-US" sz="2800" dirty="0" err="1"/>
              <a:t>হবে</a:t>
            </a:r>
            <a:r>
              <a:rPr lang="en-US" sz="2800" dirty="0"/>
              <a:t>. </a:t>
            </a:r>
            <a:br>
              <a:rPr lang="en-US" sz="2800" dirty="0"/>
            </a:br>
            <a:r>
              <a:rPr lang="en-US" sz="2800" dirty="0" err="1"/>
              <a:t>এই</a:t>
            </a:r>
            <a:r>
              <a:rPr lang="en-US" sz="2800" dirty="0"/>
              <a:t> </a:t>
            </a:r>
            <a:r>
              <a:rPr lang="en-US" sz="2800" dirty="0" err="1"/>
              <a:t>শর্তটি</a:t>
            </a:r>
            <a:r>
              <a:rPr lang="en-US" sz="2800" dirty="0"/>
              <a:t> </a:t>
            </a:r>
            <a:r>
              <a:rPr lang="en-US" sz="2800" dirty="0" err="1"/>
              <a:t>প্রাসঙ্গিক</a:t>
            </a:r>
            <a:r>
              <a:rPr lang="en-US" sz="2800" dirty="0"/>
              <a:t> </a:t>
            </a:r>
            <a:r>
              <a:rPr lang="en-US" sz="2800" dirty="0" err="1">
                <a:hlinkClick r:id="rId2"/>
              </a:rPr>
              <a:t>বহু-ফেজ</a:t>
            </a:r>
            <a:r>
              <a:rPr lang="en-US" sz="2800" dirty="0">
                <a:hlinkClick r:id="rId2"/>
              </a:rPr>
              <a:t> </a:t>
            </a:r>
            <a:r>
              <a:rPr lang="en-US" sz="2800" dirty="0" err="1">
                <a:hlinkClick r:id="rId2"/>
              </a:rPr>
              <a:t>ট্রান্সফরমার</a:t>
            </a:r>
            <a:r>
              <a:rPr lang="en-US" sz="2800" dirty="0"/>
              <a:t> </a:t>
            </a:r>
            <a:r>
              <a:rPr lang="en-US" sz="2800" dirty="0" err="1"/>
              <a:t>শুধুমাত্র</a:t>
            </a:r>
            <a:r>
              <a:rPr lang="en-US" sz="2800" dirty="0"/>
              <a:t>. </a:t>
            </a:r>
            <a:r>
              <a:rPr lang="en-US" sz="2800" dirty="0" err="1"/>
              <a:t>ফেজ</a:t>
            </a:r>
            <a:r>
              <a:rPr lang="en-US" sz="2800" dirty="0"/>
              <a:t> </a:t>
            </a:r>
            <a:r>
              <a:rPr lang="en-US" sz="2800" dirty="0" err="1"/>
              <a:t>সিকোয়েন্স</a:t>
            </a:r>
            <a:r>
              <a:rPr lang="en-US" sz="2800" dirty="0"/>
              <a:t> </a:t>
            </a:r>
            <a:r>
              <a:rPr lang="en-US" sz="2800" dirty="0" err="1"/>
              <a:t>একই</a:t>
            </a:r>
            <a:r>
              <a:rPr lang="en-US" sz="2800" dirty="0"/>
              <a:t> </a:t>
            </a:r>
            <a:r>
              <a:rPr lang="en-US" sz="2800" dirty="0" err="1"/>
              <a:t>নয</a:t>
            </a:r>
            <a:r>
              <a:rPr lang="en-US" sz="2800" dirty="0"/>
              <a:t>় </a:t>
            </a:r>
            <a:r>
              <a:rPr lang="en-US" sz="2800" dirty="0" err="1"/>
              <a:t>তারপর</a:t>
            </a:r>
            <a:r>
              <a:rPr lang="en-US" sz="2800" dirty="0"/>
              <a:t>, </a:t>
            </a:r>
            <a:r>
              <a:rPr lang="en-US" sz="2800" dirty="0" err="1"/>
              <a:t>একটি</a:t>
            </a:r>
            <a:r>
              <a:rPr lang="en-US" sz="2800" dirty="0"/>
              <a:t> </a:t>
            </a:r>
            <a:r>
              <a:rPr lang="en-US" sz="2800" dirty="0" err="1"/>
              <a:t>সমান্তরাল</a:t>
            </a:r>
            <a:r>
              <a:rPr lang="en-US" sz="2800" dirty="0"/>
              <a:t> </a:t>
            </a:r>
            <a:r>
              <a:rPr lang="en-US" sz="2800" dirty="0" err="1"/>
              <a:t>সংযুক্ত</a:t>
            </a:r>
            <a:r>
              <a:rPr lang="en-US" sz="2800" dirty="0"/>
              <a:t> </a:t>
            </a:r>
            <a:r>
              <a:rPr lang="en-US" sz="2800" dirty="0" err="1"/>
              <a:t>করা</a:t>
            </a:r>
            <a:r>
              <a:rPr lang="en-US" sz="2800" dirty="0"/>
              <a:t> </a:t>
            </a:r>
            <a:r>
              <a:rPr lang="en-US" sz="2800" dirty="0" err="1"/>
              <a:t>যাবে</a:t>
            </a:r>
            <a:r>
              <a:rPr lang="en-US" sz="2800" dirty="0"/>
              <a:t> </a:t>
            </a:r>
            <a:r>
              <a:rPr lang="en-US" sz="2800" dirty="0" err="1"/>
              <a:t>না</a:t>
            </a:r>
            <a:r>
              <a:rPr lang="en-US" sz="2800" dirty="0"/>
              <a:t>. </a:t>
            </a:r>
          </a:p>
          <a:p>
            <a:pPr lvl="0"/>
            <a:r>
              <a:rPr lang="en-US" sz="2800" dirty="0"/>
              <a:t>(</a:t>
            </a:r>
            <a:r>
              <a:rPr lang="en-US" sz="2800" dirty="0" err="1"/>
              <a:t>এটি</a:t>
            </a:r>
            <a:r>
              <a:rPr lang="en-US" sz="2800" dirty="0"/>
              <a:t> </a:t>
            </a:r>
            <a:r>
              <a:rPr lang="en-US" sz="2800" dirty="0" err="1"/>
              <a:t>কার্যত</a:t>
            </a:r>
            <a:r>
              <a:rPr lang="en-US" sz="2800" dirty="0"/>
              <a:t> </a:t>
            </a:r>
            <a:r>
              <a:rPr lang="en-US" sz="2800" dirty="0" err="1"/>
              <a:t>অভিন্ন</a:t>
            </a:r>
            <a:r>
              <a:rPr lang="en-US" sz="2800" dirty="0"/>
              <a:t> impedances </a:t>
            </a:r>
            <a:r>
              <a:rPr lang="en-US" sz="2800" dirty="0" err="1"/>
              <a:t>অর্জন</a:t>
            </a:r>
            <a:r>
              <a:rPr lang="en-US" sz="2800" dirty="0"/>
              <a:t> </a:t>
            </a:r>
            <a:r>
              <a:rPr lang="en-US" sz="2800" dirty="0" err="1"/>
              <a:t>করা</a:t>
            </a:r>
            <a:r>
              <a:rPr lang="en-US" sz="2800" dirty="0"/>
              <a:t> </a:t>
            </a:r>
            <a:r>
              <a:rPr lang="en-US" sz="2800" dirty="0" err="1"/>
              <a:t>খুব</a:t>
            </a:r>
            <a:r>
              <a:rPr lang="en-US" sz="2800" dirty="0"/>
              <a:t> </a:t>
            </a:r>
            <a:r>
              <a:rPr lang="en-US" sz="2800" dirty="0" err="1"/>
              <a:t>কঠিন</a:t>
            </a:r>
            <a:r>
              <a:rPr lang="en-US" sz="2800" dirty="0"/>
              <a:t> </a:t>
            </a:r>
            <a:r>
              <a:rPr lang="en-US" sz="2800" dirty="0" err="1"/>
              <a:t>হিসাবে</a:t>
            </a:r>
            <a:r>
              <a:rPr lang="en-US" sz="2800" dirty="0"/>
              <a:t>) </a:t>
            </a:r>
            <a:r>
              <a:rPr lang="en-US" sz="2800" dirty="0" err="1"/>
              <a:t>স্বল্প</a:t>
            </a:r>
            <a:r>
              <a:rPr lang="en-US" sz="2800" dirty="0"/>
              <a:t> </a:t>
            </a:r>
            <a:r>
              <a:rPr lang="en-US" sz="2800" dirty="0" err="1"/>
              <a:t>সার্কিট</a:t>
            </a:r>
            <a:r>
              <a:rPr lang="en-US" sz="2800" dirty="0"/>
              <a:t> impedances </a:t>
            </a:r>
            <a:r>
              <a:rPr lang="en-US" sz="2800" dirty="0" err="1"/>
              <a:t>প্রায</a:t>
            </a:r>
            <a:r>
              <a:rPr lang="en-US" sz="2800" dirty="0"/>
              <a:t>় </a:t>
            </a:r>
            <a:r>
              <a:rPr lang="en-US" sz="2800" dirty="0" err="1"/>
              <a:t>সমান</a:t>
            </a:r>
            <a:r>
              <a:rPr lang="en-US" sz="2800" dirty="0"/>
              <a:t> </a:t>
            </a:r>
            <a:r>
              <a:rPr lang="en-US" sz="2800" dirty="0" err="1"/>
              <a:t>হওয়া</a:t>
            </a:r>
            <a:r>
              <a:rPr lang="en-US" sz="2800" dirty="0"/>
              <a:t> </a:t>
            </a:r>
            <a:r>
              <a:rPr lang="en-US" sz="2800" dirty="0" err="1"/>
              <a:t>উচিত</a:t>
            </a:r>
            <a:r>
              <a:rPr lang="en-US" sz="2800" dirty="0"/>
              <a:t>.</a:t>
            </a:r>
          </a:p>
          <a:p>
            <a:pPr>
              <a:lnSpc>
                <a:spcPct val="115000"/>
              </a:lnSpc>
              <a:spcAft>
                <a:spcPts val="1000"/>
              </a:spcAft>
            </a:pPr>
            <a:endParaRPr lang="en-US" sz="2800" dirty="0">
              <a:ea typeface="Calibri"/>
              <a:cs typeface="Times New Roman"/>
            </a:endParaRPr>
          </a:p>
          <a:p>
            <a:pPr lvl="0">
              <a:lnSpc>
                <a:spcPct val="115000"/>
              </a:lnSpc>
              <a:spcAft>
                <a:spcPts val="1000"/>
              </a:spcAft>
            </a:pPr>
            <a:endParaRPr lang="en-US" sz="2800" dirty="0">
              <a:solidFill>
                <a:prstClr val="black"/>
              </a:solidFill>
              <a:ea typeface="Calibri"/>
              <a:cs typeface="Times New Roman"/>
            </a:endParaRPr>
          </a:p>
        </p:txBody>
      </p:sp>
      <p:sp>
        <p:nvSpPr>
          <p:cNvPr id="3" name="Rectangle 2"/>
          <p:cNvSpPr/>
          <p:nvPr/>
        </p:nvSpPr>
        <p:spPr>
          <a:xfrm>
            <a:off x="13856" y="1739843"/>
            <a:ext cx="8991600" cy="2585323"/>
          </a:xfrm>
          <a:prstGeom prst="rect">
            <a:avLst/>
          </a:prstGeom>
        </p:spPr>
        <p:txBody>
          <a:bodyPr wrap="square">
            <a:spAutoFit/>
          </a:bodyPr>
          <a:lstStyle/>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p:txBody>
      </p:sp>
    </p:spTree>
    <p:extLst>
      <p:ext uri="{BB962C8B-B14F-4D97-AF65-F5344CB8AC3E}">
        <p14:creationId xmlns:p14="http://schemas.microsoft.com/office/powerpoint/2010/main" val="809414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Text Box 4"/>
          <p:cNvSpPr txBox="1">
            <a:spLocks noChangeArrowheads="1"/>
          </p:cNvSpPr>
          <p:nvPr/>
        </p:nvSpPr>
        <p:spPr bwMode="auto">
          <a:xfrm>
            <a:off x="609600" y="152400"/>
            <a:ext cx="8077200" cy="519113"/>
          </a:xfrm>
          <a:prstGeom prst="rect">
            <a:avLst/>
          </a:prstGeom>
          <a:solidFill>
            <a:srgbClr val="00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a:solidFill>
                  <a:srgbClr val="FFFFFF"/>
                </a:solidFill>
                <a:latin typeface="Times New Roman" pitchFamily="18" charset="0"/>
              </a:rPr>
              <a:t>Parallel Operation of Single-Phase Transformer</a:t>
            </a:r>
          </a:p>
        </p:txBody>
      </p:sp>
      <p:pic>
        <p:nvPicPr>
          <p:cNvPr id="162821" name="Picture 5"/>
          <p:cNvPicPr>
            <a:picLocks noChangeAspect="1" noChangeArrowheads="1"/>
          </p:cNvPicPr>
          <p:nvPr/>
        </p:nvPicPr>
        <p:blipFill>
          <a:blip r:embed="rId2">
            <a:extLst>
              <a:ext uri="{28A0092B-C50C-407E-A947-70E740481C1C}">
                <a14:useLocalDpi xmlns:a14="http://schemas.microsoft.com/office/drawing/2010/main" val="0"/>
              </a:ext>
            </a:extLst>
          </a:blip>
          <a:srcRect t="-3453"/>
          <a:stretch>
            <a:fillRect/>
          </a:stretch>
        </p:blipFill>
        <p:spPr bwMode="auto">
          <a:xfrm>
            <a:off x="4876800" y="4041775"/>
            <a:ext cx="4191000" cy="27400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822" name="Text Box 6"/>
          <p:cNvSpPr txBox="1">
            <a:spLocks noChangeArrowheads="1"/>
          </p:cNvSpPr>
          <p:nvPr/>
        </p:nvSpPr>
        <p:spPr bwMode="auto">
          <a:xfrm>
            <a:off x="133350" y="609600"/>
            <a:ext cx="8915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sz="2400">
                <a:solidFill>
                  <a:srgbClr val="FF3300"/>
                </a:solidFill>
                <a:latin typeface="Times New Roman" pitchFamily="18" charset="0"/>
              </a:rPr>
              <a:t>For supplying a load in excess of the rating of an existing transformer, a second transformer may be connected in parallel with it as shown in </a:t>
            </a:r>
            <a:r>
              <a:rPr lang="en-US" sz="2400" b="1">
                <a:solidFill>
                  <a:srgbClr val="FF3300"/>
                </a:solidFill>
                <a:latin typeface="Times New Roman" pitchFamily="18" charset="0"/>
              </a:rPr>
              <a:t>Fig. 32.75</a:t>
            </a:r>
            <a:r>
              <a:rPr lang="en-US" sz="2400">
                <a:solidFill>
                  <a:srgbClr val="FF3300"/>
                </a:solidFill>
                <a:latin typeface="Times New Roman" pitchFamily="18" charset="0"/>
              </a:rPr>
              <a:t>.</a:t>
            </a:r>
          </a:p>
        </p:txBody>
      </p:sp>
      <p:sp>
        <p:nvSpPr>
          <p:cNvPr id="162823" name="Text Box 7"/>
          <p:cNvSpPr txBox="1">
            <a:spLocks noChangeArrowheads="1"/>
          </p:cNvSpPr>
          <p:nvPr/>
        </p:nvSpPr>
        <p:spPr bwMode="auto">
          <a:xfrm>
            <a:off x="152400" y="1905000"/>
            <a:ext cx="8839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n-US" sz="2400">
                <a:solidFill>
                  <a:srgbClr val="336600"/>
                </a:solidFill>
                <a:latin typeface="Times New Roman" pitchFamily="18" charset="0"/>
              </a:rPr>
              <a:t>The primary windings are connected to the supply bus bars and secondary winding are connected to the load bus-bars.</a:t>
            </a:r>
          </a:p>
          <a:p>
            <a:pPr algn="just" fontAlgn="base">
              <a:spcBef>
                <a:spcPct val="0"/>
              </a:spcBef>
              <a:spcAft>
                <a:spcPct val="0"/>
              </a:spcAft>
            </a:pPr>
            <a:r>
              <a:rPr lang="en-US" sz="2400">
                <a:solidFill>
                  <a:srgbClr val="FF3300"/>
                </a:solidFill>
                <a:latin typeface="Times New Roman" pitchFamily="18" charset="0"/>
              </a:rPr>
              <a:t>In connecting two or more than two transformers in parallel, it is essential that their terminals of similar polarities are joined to the same bus bars.</a:t>
            </a:r>
          </a:p>
        </p:txBody>
      </p:sp>
      <p:sp>
        <p:nvSpPr>
          <p:cNvPr id="162824" name="Text Box 8"/>
          <p:cNvSpPr txBox="1">
            <a:spLocks noChangeArrowheads="1"/>
          </p:cNvSpPr>
          <p:nvPr/>
        </p:nvSpPr>
        <p:spPr bwMode="auto">
          <a:xfrm>
            <a:off x="152400" y="3781425"/>
            <a:ext cx="47244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sz="2400">
                <a:solidFill>
                  <a:srgbClr val="336600"/>
                </a:solidFill>
                <a:latin typeface="Times New Roman" pitchFamily="18" charset="0"/>
              </a:rPr>
              <a:t>If this is not done, the two emfs induced in the secondaries which are paralleled with incorrect polarities, will act together in the local secondary circuit even when supplying no load and will hence produce the equivalent of a dead short-circuit.</a:t>
            </a:r>
          </a:p>
        </p:txBody>
      </p:sp>
    </p:spTree>
    <p:extLst>
      <p:ext uri="{BB962C8B-B14F-4D97-AF65-F5344CB8AC3E}">
        <p14:creationId xmlns:p14="http://schemas.microsoft.com/office/powerpoint/2010/main" val="1938424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2822"/>
                                        </p:tgtEl>
                                        <p:attrNameLst>
                                          <p:attrName>style.visibility</p:attrName>
                                        </p:attrNameLst>
                                      </p:cBhvr>
                                      <p:to>
                                        <p:strVal val="visible"/>
                                      </p:to>
                                    </p:set>
                                    <p:animEffect transition="in" filter="box(in)">
                                      <p:cBhvr>
                                        <p:cTn id="7" dur="500"/>
                                        <p:tgtEl>
                                          <p:spTgt spid="162822"/>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162821"/>
                                        </p:tgtEl>
                                        <p:attrNameLst>
                                          <p:attrName>style.visibility</p:attrName>
                                        </p:attrNameLst>
                                      </p:cBhvr>
                                      <p:to>
                                        <p:strVal val="visible"/>
                                      </p:to>
                                    </p:set>
                                    <p:animEffect transition="in" filter="box(in)">
                                      <p:cBhvr>
                                        <p:cTn id="11" dur="500"/>
                                        <p:tgtEl>
                                          <p:spTgt spid="1628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62823">
                                            <p:txEl>
                                              <p:pRg st="0" end="0"/>
                                            </p:txEl>
                                          </p:spTgt>
                                        </p:tgtEl>
                                        <p:attrNameLst>
                                          <p:attrName>style.visibility</p:attrName>
                                        </p:attrNameLst>
                                      </p:cBhvr>
                                      <p:to>
                                        <p:strVal val="visible"/>
                                      </p:to>
                                    </p:set>
                                    <p:animEffect transition="in" filter="box(in)">
                                      <p:cBhvr>
                                        <p:cTn id="16" dur="500"/>
                                        <p:tgtEl>
                                          <p:spTgt spid="16282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62823">
                                            <p:txEl>
                                              <p:pRg st="1" end="1"/>
                                            </p:txEl>
                                          </p:spTgt>
                                        </p:tgtEl>
                                        <p:attrNameLst>
                                          <p:attrName>style.visibility</p:attrName>
                                        </p:attrNameLst>
                                      </p:cBhvr>
                                      <p:to>
                                        <p:strVal val="visible"/>
                                      </p:to>
                                    </p:set>
                                    <p:animEffect transition="in" filter="box(in)">
                                      <p:cBhvr>
                                        <p:cTn id="21" dur="500"/>
                                        <p:tgtEl>
                                          <p:spTgt spid="16282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62824"/>
                                        </p:tgtEl>
                                        <p:attrNameLst>
                                          <p:attrName>style.visibility</p:attrName>
                                        </p:attrNameLst>
                                      </p:cBhvr>
                                      <p:to>
                                        <p:strVal val="visible"/>
                                      </p:to>
                                    </p:set>
                                    <p:animEffect transition="in" filter="box(in)">
                                      <p:cBhvr>
                                        <p:cTn id="26" dur="500"/>
                                        <p:tgtEl>
                                          <p:spTgt spid="162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2" grpId="0"/>
      <p:bldP spid="162823" grpId="0" build="p"/>
      <p:bldP spid="1628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Text Box 4"/>
          <p:cNvSpPr txBox="1">
            <a:spLocks noChangeArrowheads="1"/>
          </p:cNvSpPr>
          <p:nvPr/>
        </p:nvSpPr>
        <p:spPr bwMode="auto">
          <a:xfrm>
            <a:off x="76200" y="152400"/>
            <a:ext cx="8915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n-US" sz="2400">
                <a:solidFill>
                  <a:srgbClr val="336600"/>
                </a:solidFill>
                <a:latin typeface="Times New Roman" pitchFamily="18" charset="0"/>
              </a:rPr>
              <a:t>There are certain definite conditions which must be satisfied in order to avoid any local circulating currents and to ensure that the transformers share the common load in proportion to their kVA ratings.</a:t>
            </a:r>
          </a:p>
        </p:txBody>
      </p:sp>
      <p:sp>
        <p:nvSpPr>
          <p:cNvPr id="163845" name="Text Box 5"/>
          <p:cNvSpPr txBox="1">
            <a:spLocks noChangeArrowheads="1"/>
          </p:cNvSpPr>
          <p:nvPr/>
        </p:nvSpPr>
        <p:spPr bwMode="auto">
          <a:xfrm>
            <a:off x="152400" y="1349375"/>
            <a:ext cx="8915400" cy="52038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0"/>
              </a:spcBef>
              <a:spcAft>
                <a:spcPct val="0"/>
              </a:spcAft>
            </a:pPr>
            <a:r>
              <a:rPr lang="en-US" sz="2400">
                <a:solidFill>
                  <a:srgbClr val="FF3399"/>
                </a:solidFill>
                <a:latin typeface="Times New Roman" pitchFamily="18" charset="0"/>
              </a:rPr>
              <a:t>The conditions are:</a:t>
            </a:r>
          </a:p>
          <a:p>
            <a:pPr algn="just" fontAlgn="base">
              <a:spcBef>
                <a:spcPct val="0"/>
              </a:spcBef>
              <a:spcAft>
                <a:spcPct val="0"/>
              </a:spcAft>
            </a:pPr>
            <a:r>
              <a:rPr lang="en-US" sz="2400">
                <a:solidFill>
                  <a:srgbClr val="336600"/>
                </a:solidFill>
                <a:latin typeface="Times New Roman" pitchFamily="18" charset="0"/>
              </a:rPr>
              <a:t>1. Primary windings of the transformers should be suitable for the supply system voltage and frequency.</a:t>
            </a:r>
          </a:p>
          <a:p>
            <a:pPr algn="just" fontAlgn="base">
              <a:spcBef>
                <a:spcPct val="0"/>
              </a:spcBef>
              <a:spcAft>
                <a:spcPct val="0"/>
              </a:spcAft>
            </a:pPr>
            <a:r>
              <a:rPr lang="en-US" sz="2400">
                <a:solidFill>
                  <a:srgbClr val="0000FF"/>
                </a:solidFill>
                <a:latin typeface="Times New Roman" pitchFamily="18" charset="0"/>
              </a:rPr>
              <a:t>2. The transformer should be properly connected with regard to polarity.</a:t>
            </a:r>
          </a:p>
          <a:p>
            <a:pPr algn="just" fontAlgn="base">
              <a:spcBef>
                <a:spcPct val="0"/>
              </a:spcBef>
              <a:spcAft>
                <a:spcPct val="0"/>
              </a:spcAft>
            </a:pPr>
            <a:r>
              <a:rPr lang="en-US" sz="2400">
                <a:solidFill>
                  <a:srgbClr val="336600"/>
                </a:solidFill>
                <a:latin typeface="Times New Roman" pitchFamily="18" charset="0"/>
              </a:rPr>
              <a:t>3. The voltage ratings of both primaries and secondaries should be identical. In other words, the transformer should have the same turn ratio i.e. transformation ratio.</a:t>
            </a:r>
          </a:p>
          <a:p>
            <a:pPr algn="just" fontAlgn="base">
              <a:spcBef>
                <a:spcPct val="0"/>
              </a:spcBef>
              <a:spcAft>
                <a:spcPct val="0"/>
              </a:spcAft>
            </a:pPr>
            <a:r>
              <a:rPr lang="en-US" sz="2400">
                <a:solidFill>
                  <a:srgbClr val="0000FF"/>
                </a:solidFill>
                <a:latin typeface="Times New Roman" pitchFamily="18" charset="0"/>
              </a:rPr>
              <a:t>4. The percentage impedances should be equal in magnitude and have the same </a:t>
            </a:r>
            <a:r>
              <a:rPr lang="en-US" sz="2400" i="1">
                <a:solidFill>
                  <a:srgbClr val="0000FF"/>
                </a:solidFill>
                <a:latin typeface="Times New Roman" pitchFamily="18" charset="0"/>
              </a:rPr>
              <a:t>X/R</a:t>
            </a:r>
            <a:r>
              <a:rPr lang="en-US" sz="2400">
                <a:solidFill>
                  <a:srgbClr val="0000FF"/>
                </a:solidFill>
                <a:latin typeface="Times New Roman" pitchFamily="18" charset="0"/>
              </a:rPr>
              <a:t> ratio in order to avoid circulating currents and operation at different power factors.</a:t>
            </a:r>
          </a:p>
          <a:p>
            <a:pPr algn="just" fontAlgn="base">
              <a:spcBef>
                <a:spcPct val="0"/>
              </a:spcBef>
              <a:spcAft>
                <a:spcPct val="0"/>
              </a:spcAft>
            </a:pPr>
            <a:r>
              <a:rPr lang="en-US" sz="2400">
                <a:solidFill>
                  <a:srgbClr val="336600"/>
                </a:solidFill>
                <a:latin typeface="Times New Roman" pitchFamily="18" charset="0"/>
              </a:rPr>
              <a:t>5. With transformers having different kVA ratings, the equivalent impedance should be inversely proportional to the individual kVA rating if circulating currents are to be avoided.</a:t>
            </a:r>
          </a:p>
        </p:txBody>
      </p:sp>
    </p:spTree>
    <p:extLst>
      <p:ext uri="{BB962C8B-B14F-4D97-AF65-F5344CB8AC3E}">
        <p14:creationId xmlns:p14="http://schemas.microsoft.com/office/powerpoint/2010/main" val="2815201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45">
                                            <p:bg/>
                                          </p:spTgt>
                                        </p:tgtEl>
                                        <p:attrNameLst>
                                          <p:attrName>style.visibility</p:attrName>
                                        </p:attrNameLst>
                                      </p:cBhvr>
                                      <p:to>
                                        <p:strVal val="visible"/>
                                      </p:to>
                                    </p:set>
                                    <p:animEffect transition="in" filter="box(in)">
                                      <p:cBhvr>
                                        <p:cTn id="7" dur="500"/>
                                        <p:tgtEl>
                                          <p:spTgt spid="16384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845">
                                            <p:txEl>
                                              <p:pRg st="0" end="0"/>
                                            </p:txEl>
                                          </p:spTgt>
                                        </p:tgtEl>
                                        <p:attrNameLst>
                                          <p:attrName>style.visibility</p:attrName>
                                        </p:attrNameLst>
                                      </p:cBhvr>
                                      <p:to>
                                        <p:strVal val="visible"/>
                                      </p:to>
                                    </p:set>
                                    <p:animEffect transition="in" filter="box(in)">
                                      <p:cBhvr>
                                        <p:cTn id="12" dur="500"/>
                                        <p:tgtEl>
                                          <p:spTgt spid="16384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3845">
                                            <p:txEl>
                                              <p:pRg st="1" end="1"/>
                                            </p:txEl>
                                          </p:spTgt>
                                        </p:tgtEl>
                                        <p:attrNameLst>
                                          <p:attrName>style.visibility</p:attrName>
                                        </p:attrNameLst>
                                      </p:cBhvr>
                                      <p:to>
                                        <p:strVal val="visible"/>
                                      </p:to>
                                    </p:set>
                                    <p:animEffect transition="in" filter="box(in)">
                                      <p:cBhvr>
                                        <p:cTn id="17" dur="500"/>
                                        <p:tgtEl>
                                          <p:spTgt spid="16384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3845">
                                            <p:txEl>
                                              <p:pRg st="2" end="2"/>
                                            </p:txEl>
                                          </p:spTgt>
                                        </p:tgtEl>
                                        <p:attrNameLst>
                                          <p:attrName>style.visibility</p:attrName>
                                        </p:attrNameLst>
                                      </p:cBhvr>
                                      <p:to>
                                        <p:strVal val="visible"/>
                                      </p:to>
                                    </p:set>
                                    <p:animEffect transition="in" filter="box(in)">
                                      <p:cBhvr>
                                        <p:cTn id="22" dur="500"/>
                                        <p:tgtEl>
                                          <p:spTgt spid="16384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3845">
                                            <p:txEl>
                                              <p:pRg st="3" end="3"/>
                                            </p:txEl>
                                          </p:spTgt>
                                        </p:tgtEl>
                                        <p:attrNameLst>
                                          <p:attrName>style.visibility</p:attrName>
                                        </p:attrNameLst>
                                      </p:cBhvr>
                                      <p:to>
                                        <p:strVal val="visible"/>
                                      </p:to>
                                    </p:set>
                                    <p:animEffect transition="in" filter="box(in)">
                                      <p:cBhvr>
                                        <p:cTn id="27" dur="500"/>
                                        <p:tgtEl>
                                          <p:spTgt spid="16384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63845">
                                            <p:txEl>
                                              <p:pRg st="4" end="4"/>
                                            </p:txEl>
                                          </p:spTgt>
                                        </p:tgtEl>
                                        <p:attrNameLst>
                                          <p:attrName>style.visibility</p:attrName>
                                        </p:attrNameLst>
                                      </p:cBhvr>
                                      <p:to>
                                        <p:strVal val="visible"/>
                                      </p:to>
                                    </p:set>
                                    <p:animEffect transition="in" filter="box(in)">
                                      <p:cBhvr>
                                        <p:cTn id="32" dur="500"/>
                                        <p:tgtEl>
                                          <p:spTgt spid="16384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3845">
                                            <p:txEl>
                                              <p:pRg st="5" end="5"/>
                                            </p:txEl>
                                          </p:spTgt>
                                        </p:tgtEl>
                                        <p:attrNameLst>
                                          <p:attrName>style.visibility</p:attrName>
                                        </p:attrNameLst>
                                      </p:cBhvr>
                                      <p:to>
                                        <p:strVal val="visible"/>
                                      </p:to>
                                    </p:set>
                                    <p:animEffect transition="in" filter="box(in)">
                                      <p:cBhvr>
                                        <p:cTn id="37" dur="500"/>
                                        <p:tgtEl>
                                          <p:spTgt spid="1638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228600" y="1181100"/>
            <a:ext cx="8776856" cy="1815882"/>
          </a:xfrm>
          <a:prstGeom prst="rect">
            <a:avLst/>
          </a:prstGeom>
        </p:spPr>
        <p:txBody>
          <a:bodyPr wrap="square">
            <a:spAutoFit/>
          </a:bodyPr>
          <a:lstStyle/>
          <a:p>
            <a:pPr lvl="0">
              <a:buClr>
                <a:srgbClr val="2DA2BF"/>
              </a:buClr>
              <a:buSzPct val="68000"/>
            </a:pPr>
            <a:r>
              <a:rPr lang="en-US" sz="3600" dirty="0" err="1">
                <a:solidFill>
                  <a:prstClr val="black"/>
                </a:solidFill>
                <a:latin typeface="SumeshwariMJ" pitchFamily="2" charset="0"/>
                <a:cs typeface="SumeshwariMJ" pitchFamily="2" charset="0"/>
              </a:rPr>
              <a:t>UªvÝdigv‡ii</a:t>
            </a:r>
            <a:endParaRPr lang="en-US" sz="3600" dirty="0">
              <a:solidFill>
                <a:prstClr val="black"/>
              </a:solidFill>
              <a:latin typeface="SumeshwariMJ" pitchFamily="2" charset="0"/>
              <a:cs typeface="SumeshwariMJ" pitchFamily="2" charset="0"/>
            </a:endParaRPr>
          </a:p>
          <a:p>
            <a:pPr lvl="0">
              <a:buClr>
                <a:srgbClr val="2DA2BF"/>
              </a:buClr>
              <a:buSzPct val="68000"/>
            </a:pPr>
            <a:endParaRPr lang="en-US" sz="3600" dirty="0">
              <a:solidFill>
                <a:prstClr val="black"/>
              </a:solidFill>
              <a:latin typeface="SumeshwariMJ" pitchFamily="2" charset="0"/>
              <a:cs typeface="SumeshwariMJ" pitchFamily="2" charset="0"/>
            </a:endParaRPr>
          </a:p>
          <a:p>
            <a:pPr lvl="0">
              <a:buClr>
                <a:srgbClr val="2DA2BF"/>
              </a:buClr>
              <a:buSzPct val="68000"/>
            </a:pP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509156" y="33950"/>
            <a:ext cx="8001000"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2400" dirty="0"/>
              <a:t/>
            </a:r>
            <a:br>
              <a:rPr lang="en-US" sz="2400" dirty="0"/>
            </a:br>
            <a:r>
              <a:rPr lang="bn-BD" sz="2700" dirty="0">
                <a:solidFill>
                  <a:prstClr val="white"/>
                </a:solidFill>
                <a:latin typeface="BrahmaputraMJ" pitchFamily="2" charset="0"/>
              </a:rPr>
              <a:t>এসি মেসিন-১</a:t>
            </a:r>
            <a:r>
              <a:rPr lang="en-US" sz="2700" dirty="0">
                <a:solidFill>
                  <a:prstClr val="white"/>
                </a:solidFill>
                <a:latin typeface="BrahmaputraMJ" pitchFamily="2" charset="0"/>
              </a:rPr>
              <a:t>  (</a:t>
            </a:r>
            <a:r>
              <a:rPr lang="bn-BD" sz="2700" dirty="0">
                <a:solidFill>
                  <a:prstClr val="white"/>
                </a:solidFill>
                <a:latin typeface="BrahmaputraMJ" pitchFamily="2" charset="0"/>
              </a:rPr>
              <a:t>বিষয় কোড-</a:t>
            </a:r>
            <a:r>
              <a:rPr lang="en-US" sz="2700" dirty="0">
                <a:solidFill>
                  <a:prstClr val="white"/>
                </a:solidFill>
                <a:latin typeface="BrahmaputraMJ" pitchFamily="2" charset="0"/>
              </a:rPr>
              <a:t>66761 </a:t>
            </a:r>
            <a:r>
              <a:rPr lang="en-US" sz="2200" dirty="0">
                <a:solidFill>
                  <a:prstClr val="white"/>
                </a:solidFill>
                <a:latin typeface="BrahmaputraMJ" pitchFamily="2" charset="0"/>
              </a:rPr>
              <a:t>) </a:t>
            </a:r>
            <a:r>
              <a:rPr lang="en-US" sz="2000" dirty="0">
                <a:solidFill>
                  <a:prstClr val="white"/>
                </a:solidFill>
                <a:latin typeface="BrahmaputraMJ" pitchFamily="2" charset="0"/>
              </a:rPr>
              <a:t>  </a:t>
            </a:r>
            <a:r>
              <a:rPr lang="en-US" sz="3100" dirty="0" err="1">
                <a:solidFill>
                  <a:prstClr val="white"/>
                </a:solidFill>
                <a:latin typeface="BrahmaputraMJ" pitchFamily="2" charset="0"/>
                <a:cs typeface="SumeshwariMJ" pitchFamily="2" charset="0"/>
              </a:rPr>
              <a:t>UªvÝdigvi</a:t>
            </a:r>
            <a:r>
              <a:rPr lang="en-US" sz="3100" dirty="0">
                <a:solidFill>
                  <a:prstClr val="white"/>
                </a:solidFill>
                <a:latin typeface="BrahmaputraMJ" pitchFamily="2" charset="0"/>
                <a:cs typeface="SumeshwariMJ" pitchFamily="2" charset="0"/>
              </a:rPr>
              <a:t>   : </a:t>
            </a:r>
            <a:r>
              <a:rPr lang="en-US" sz="3100" dirty="0">
                <a:solidFill>
                  <a:srgbClr val="EEECE1"/>
                </a:solidFill>
                <a:latin typeface="BrahmaputraMJ" pitchFamily="2" charset="0"/>
                <a:cs typeface="SumeshwariMJ" pitchFamily="2" charset="0"/>
              </a:rPr>
              <a:t>beg </a:t>
            </a:r>
            <a:r>
              <a:rPr lang="en-US" sz="3100" dirty="0" err="1">
                <a:solidFill>
                  <a:srgbClr val="EEECE1"/>
                </a:solidFill>
                <a:latin typeface="BrahmaputraMJ" pitchFamily="2" charset="0"/>
                <a:cs typeface="SumeshwariMJ" pitchFamily="2" charset="0"/>
              </a:rPr>
              <a:t>Aa¨vq</a:t>
            </a:r>
            <a:r>
              <a:rPr lang="en-US" sz="3100" dirty="0">
                <a:solidFill>
                  <a:srgbClr val="EEECE1"/>
                </a:solidFill>
                <a:latin typeface="BrahmaputraMJ" pitchFamily="2" charset="0"/>
                <a:cs typeface="SumeshwariMJ" pitchFamily="2" charset="0"/>
              </a:rPr>
              <a:t> </a:t>
            </a:r>
            <a:r>
              <a:rPr lang="en-US" sz="3100" b="1" dirty="0" smtClean="0">
                <a:solidFill>
                  <a:srgbClr val="FF0000"/>
                </a:solidFill>
              </a:rPr>
              <a:t>PRINCIPLE </a:t>
            </a:r>
            <a:r>
              <a:rPr lang="en-US" sz="3100" b="1" dirty="0">
                <a:solidFill>
                  <a:srgbClr val="FF0000"/>
                </a:solidFill>
              </a:rPr>
              <a:t>OF OPERATION </a:t>
            </a:r>
            <a:r>
              <a:rPr lang="en-US" sz="3100" dirty="0">
                <a:solidFill>
                  <a:srgbClr val="FF0000"/>
                </a:solidFill>
              </a:rPr>
              <a:t>TRANSFORMER</a:t>
            </a:r>
            <a:r>
              <a:rPr lang="en-US" sz="3600" dirty="0">
                <a:solidFill>
                  <a:schemeClr val="tx1"/>
                </a:solidFill>
              </a:rPr>
              <a:t/>
            </a:r>
            <a:br>
              <a:rPr lang="en-US" sz="3600" dirty="0">
                <a:solidFill>
                  <a:schemeClr val="tx1"/>
                </a:solidFill>
              </a:rPr>
            </a:br>
            <a:endParaRPr lang="en-US" sz="2400" dirty="0">
              <a:solidFill>
                <a:schemeClr val="bg2"/>
              </a:solidFill>
            </a:endParaRPr>
          </a:p>
        </p:txBody>
      </p:sp>
    </p:spTree>
    <p:extLst>
      <p:ext uri="{BB962C8B-B14F-4D97-AF65-F5344CB8AC3E}">
        <p14:creationId xmlns:p14="http://schemas.microsoft.com/office/powerpoint/2010/main" val="2614719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76200"/>
            <a:ext cx="4343400" cy="685800"/>
          </a:xfrm>
        </p:spPr>
        <p:style>
          <a:lnRef idx="0">
            <a:schemeClr val="accent3"/>
          </a:lnRef>
          <a:fillRef idx="3">
            <a:schemeClr val="accent3"/>
          </a:fillRef>
          <a:effectRef idx="3">
            <a:schemeClr val="accent3"/>
          </a:effectRef>
          <a:fontRef idx="minor">
            <a:schemeClr val="lt1"/>
          </a:fontRef>
        </p:style>
        <p:txBody>
          <a:bodyPr>
            <a:normAutofit/>
          </a:bodyPr>
          <a:lstStyle/>
          <a:p>
            <a:r>
              <a:rPr lang="en-US" sz="3600" dirty="0">
                <a:latin typeface="Algerian" panose="04020705040A02060702" pitchFamily="82" charset="0"/>
              </a:rPr>
              <a:t>QUESTION SESSION</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800" y="1447801"/>
            <a:ext cx="4648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5800" y="1524000"/>
            <a:ext cx="3505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a:t>১। </a:t>
            </a:r>
            <a:r>
              <a:rPr lang="en-US" dirty="0" smtClean="0"/>
              <a:t> </a:t>
            </a:r>
            <a:r>
              <a:rPr lang="bn-BD" dirty="0" smtClean="0"/>
              <a:t>ট্রান্সফরমার</a:t>
            </a:r>
            <a:r>
              <a:rPr lang="en-US" dirty="0" smtClean="0"/>
              <a:t>র</a:t>
            </a:r>
            <a:r>
              <a:rPr lang="bn-IN" dirty="0" smtClean="0"/>
              <a:t> পোলারিটি কী</a:t>
            </a:r>
            <a:r>
              <a:rPr lang="bn-BD" dirty="0" smtClean="0"/>
              <a:t>?</a:t>
            </a:r>
            <a:r>
              <a:rPr lang="bn-IN" dirty="0" smtClean="0"/>
              <a:t> </a:t>
            </a:r>
            <a:endParaRPr lang="en-US" dirty="0"/>
          </a:p>
        </p:txBody>
      </p:sp>
      <p:sp>
        <p:nvSpPr>
          <p:cNvPr id="5" name="Rectangle 4"/>
          <p:cNvSpPr/>
          <p:nvPr/>
        </p:nvSpPr>
        <p:spPr>
          <a:xfrm>
            <a:off x="685800" y="2514600"/>
            <a:ext cx="3505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a:t>২। ট্রান্সফরমার </a:t>
            </a:r>
            <a:r>
              <a:rPr lang="bn-IN" dirty="0" smtClean="0">
                <a:solidFill>
                  <a:prstClr val="white"/>
                </a:solidFill>
              </a:rPr>
              <a:t>পোলারিটি কত প্রকার ও কি কি</a:t>
            </a:r>
            <a:r>
              <a:rPr lang="bn-BD" dirty="0" smtClean="0"/>
              <a:t>?</a:t>
            </a:r>
            <a:endParaRPr lang="en-US" dirty="0"/>
          </a:p>
        </p:txBody>
      </p:sp>
      <p:sp>
        <p:nvSpPr>
          <p:cNvPr id="6" name="Rectangle 5"/>
          <p:cNvSpPr/>
          <p:nvPr/>
        </p:nvSpPr>
        <p:spPr>
          <a:xfrm>
            <a:off x="685800" y="3581400"/>
            <a:ext cx="3505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a:t>৩। </a:t>
            </a:r>
            <a:r>
              <a:rPr lang="bn-BD" dirty="0" smtClean="0"/>
              <a:t>ট্রান্সফরমারের</a:t>
            </a:r>
            <a:r>
              <a:rPr lang="bn-IN" dirty="0" smtClean="0"/>
              <a:t> প্যারলাল অপারেশনের শতগুলো লেখ</a:t>
            </a:r>
            <a:r>
              <a:rPr lang="bn-BD" dirty="0" smtClean="0"/>
              <a:t> </a:t>
            </a:r>
            <a:r>
              <a:rPr lang="bn-IN" dirty="0" smtClean="0"/>
              <a:t>।</a:t>
            </a:r>
            <a:endParaRPr lang="en-US" dirty="0"/>
          </a:p>
        </p:txBody>
      </p:sp>
      <p:sp>
        <p:nvSpPr>
          <p:cNvPr id="3" name="Rectangle 2"/>
          <p:cNvSpPr/>
          <p:nvPr/>
        </p:nvSpPr>
        <p:spPr>
          <a:xfrm>
            <a:off x="685800" y="4800600"/>
            <a:ext cx="3505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a:t>৪। </a:t>
            </a:r>
            <a:r>
              <a:rPr lang="bn-BD" dirty="0" smtClean="0"/>
              <a:t>ট্রান্সফরমার </a:t>
            </a:r>
            <a:r>
              <a:rPr lang="bn-IN" dirty="0">
                <a:solidFill>
                  <a:prstClr val="white"/>
                </a:solidFill>
              </a:rPr>
              <a:t>প্যারলাল অপারেশনের </a:t>
            </a:r>
            <a:r>
              <a:rPr lang="bn-IN" dirty="0" smtClean="0">
                <a:solidFill>
                  <a:prstClr val="white"/>
                </a:solidFill>
              </a:rPr>
              <a:t>উদ্দেশ্য কী কী</a:t>
            </a:r>
            <a:r>
              <a:rPr lang="bn-BD" dirty="0" smtClean="0"/>
              <a:t>?</a:t>
            </a:r>
            <a:endParaRPr lang="en-US" dirty="0"/>
          </a:p>
        </p:txBody>
      </p:sp>
      <p:sp>
        <p:nvSpPr>
          <p:cNvPr id="7" name="Rectangle 6"/>
          <p:cNvSpPr/>
          <p:nvPr/>
        </p:nvSpPr>
        <p:spPr>
          <a:xfrm>
            <a:off x="2819400" y="6477000"/>
            <a:ext cx="419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lgerian" panose="04020705040A02060702" pitchFamily="82" charset="0"/>
              </a:rPr>
              <a:t>JESSORE POLYTECHNIC INSTITUTE</a:t>
            </a:r>
          </a:p>
        </p:txBody>
      </p:sp>
    </p:spTree>
    <p:extLst>
      <p:ext uri="{BB962C8B-B14F-4D97-AF65-F5344CB8AC3E}">
        <p14:creationId xmlns:p14="http://schemas.microsoft.com/office/powerpoint/2010/main" val="132464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
            <a:ext cx="8839200" cy="990600"/>
          </a:xfrm>
        </p:spPr>
        <p:txBody>
          <a:bodyPr/>
          <a:lstStyle/>
          <a:p>
            <a:r>
              <a:rPr lang="bn-BD" dirty="0"/>
              <a:t> </a:t>
            </a:r>
            <a:r>
              <a:rPr lang="bn-BD" dirty="0">
                <a:solidFill>
                  <a:srgbClr val="00B0F0"/>
                </a:solidFill>
              </a:rPr>
              <a:t>ধন্যবাদ</a:t>
            </a:r>
            <a:r>
              <a:rPr lang="bn-BD" dirty="0"/>
              <a:t> </a:t>
            </a:r>
            <a:endParaRPr lang="en-US" dirty="0"/>
          </a:p>
        </p:txBody>
      </p:sp>
      <p:sp>
        <p:nvSpPr>
          <p:cNvPr id="3" name="Content Placeholder 2"/>
          <p:cNvSpPr>
            <a:spLocks noGrp="1"/>
          </p:cNvSpPr>
          <p:nvPr>
            <p:ph idx="1"/>
          </p:nvPr>
        </p:nvSpPr>
        <p:spPr>
          <a:xfrm>
            <a:off x="2971709" y="3886200"/>
            <a:ext cx="2819581" cy="457201"/>
          </a:xfrm>
        </p:spPr>
        <p:txBody>
          <a:bodyPr>
            <a:normAutofit fontScale="25000" lnSpcReduction="20000"/>
          </a:bodyPr>
          <a:lstStyle/>
          <a:p>
            <a:pPr marL="0" indent="0" algn="ctr">
              <a:buNone/>
            </a:pPr>
            <a:r>
              <a:rPr lang="bn-IN" sz="14400" dirty="0" smtClean="0">
                <a:solidFill>
                  <a:srgbClr val="FF0000"/>
                </a:solidFill>
              </a:rPr>
              <a:t> </a:t>
            </a:r>
            <a:r>
              <a:rPr lang="en-US" sz="14400" dirty="0" smtClean="0">
                <a:solidFill>
                  <a:srgbClr val="FF0000"/>
                </a:solidFill>
              </a:rPr>
              <a:t>THANKS</a:t>
            </a:r>
            <a:endParaRPr lang="en-US" sz="14400" dirty="0">
              <a:solidFill>
                <a:srgbClr val="FF0000"/>
              </a:solidFill>
            </a:endParaRPr>
          </a:p>
        </p:txBody>
      </p:sp>
      <p:sp>
        <p:nvSpPr>
          <p:cNvPr id="6" name="Rectangle 5"/>
          <p:cNvSpPr/>
          <p:nvPr/>
        </p:nvSpPr>
        <p:spPr>
          <a:xfrm>
            <a:off x="838200" y="6477000"/>
            <a:ext cx="701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 P GANGULY  INSTRUCTOR (ELEC.) JESSORE POLYTECHNIC INSTITUTE</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295400"/>
            <a:ext cx="1800327" cy="1981200"/>
          </a:xfrm>
          <a:prstGeom prst="rect">
            <a:avLst/>
          </a:prstGeom>
        </p:spPr>
      </p:pic>
    </p:spTree>
    <p:extLst>
      <p:ext uri="{BB962C8B-B14F-4D97-AF65-F5344CB8AC3E}">
        <p14:creationId xmlns:p14="http://schemas.microsoft.com/office/powerpoint/2010/main" val="296442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3">
                                            <p:txEl>
                                              <p:pRg st="0" end="0"/>
                                            </p:txEl>
                                          </p:spTgt>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a:gradFill>
            <a:gsLst>
              <a:gs pos="0">
                <a:srgbClr val="03D4A8"/>
              </a:gs>
              <a:gs pos="25000">
                <a:srgbClr val="21D6E0"/>
              </a:gs>
              <a:gs pos="75000">
                <a:srgbClr val="0087E6"/>
              </a:gs>
              <a:gs pos="100000">
                <a:srgbClr val="005CBF"/>
              </a:gs>
            </a:gsLst>
            <a:lin ang="5400000" scaled="0"/>
          </a:gradFill>
        </p:spPr>
        <p:txBody>
          <a:bodyPr>
            <a:normAutofit/>
          </a:bodyPr>
          <a:lstStyle/>
          <a:p>
            <a:pPr algn="ctr"/>
            <a:r>
              <a:rPr lang="bn-BD" dirty="0">
                <a:solidFill>
                  <a:srgbClr val="FFC000"/>
                </a:solidFill>
              </a:rPr>
              <a:t>শক্তি প্রসাদ গাঙ্গুলী</a:t>
            </a:r>
            <a:r>
              <a:rPr lang="en-US" dirty="0">
                <a:solidFill>
                  <a:srgbClr val="FFC000"/>
                </a:solidFill>
              </a:rPr>
              <a:t/>
            </a:r>
            <a:br>
              <a:rPr lang="en-US" dirty="0">
                <a:solidFill>
                  <a:srgbClr val="FFC000"/>
                </a:solidFill>
              </a:rPr>
            </a:br>
            <a:r>
              <a:rPr lang="bn-BD" dirty="0">
                <a:solidFill>
                  <a:srgbClr val="FFC000"/>
                </a:solidFill>
              </a:rPr>
              <a:t>বি এস সি ইন টেক এডু(ইইই)</a:t>
            </a:r>
          </a:p>
          <a:p>
            <a:pPr algn="ctr"/>
            <a:r>
              <a:rPr lang="bn-BD" dirty="0">
                <a:solidFill>
                  <a:srgbClr val="FFC000"/>
                </a:solidFill>
              </a:rPr>
              <a:t>বিসিএস(কারিগরি শিক্ষা)</a:t>
            </a:r>
          </a:p>
          <a:p>
            <a:pPr algn="ctr"/>
            <a:r>
              <a:rPr lang="bn-BD" dirty="0">
                <a:solidFill>
                  <a:srgbClr val="FFC000"/>
                </a:solidFill>
              </a:rPr>
              <a:t>ইন্সট্রাক্টর(ইলেকঃ)</a:t>
            </a:r>
          </a:p>
          <a:p>
            <a:pPr algn="ctr"/>
            <a:r>
              <a:rPr lang="bn-BD" dirty="0">
                <a:solidFill>
                  <a:srgbClr val="FFC000"/>
                </a:solidFill>
              </a:rPr>
              <a:t>যশোর পলিটেকনিক ইন্সটিটিউট </a:t>
            </a:r>
            <a:endParaRPr lang="en-US" dirty="0">
              <a:solidFill>
                <a:srgbClr val="FFC000"/>
              </a:solidFill>
            </a:endParaRPr>
          </a:p>
          <a:p>
            <a:pPr algn="ctr"/>
            <a:r>
              <a:rPr lang="bn-BD" dirty="0">
                <a:solidFill>
                  <a:srgbClr val="FFC000"/>
                </a:solidFill>
              </a:rPr>
              <a:t>যোগদান তারিখঃ   ১১/১০/১৯৮৮ইং</a:t>
            </a:r>
          </a:p>
          <a:p>
            <a:pPr algn="ctr"/>
            <a:r>
              <a:rPr lang="bn-BD" dirty="0">
                <a:solidFill>
                  <a:srgbClr val="FFC000"/>
                </a:solidFill>
              </a:rPr>
              <a:t>জন্ম তারিখঃ       ১০/০৮/১৯৬১ইং</a:t>
            </a:r>
          </a:p>
          <a:p>
            <a:pPr algn="ctr"/>
            <a:r>
              <a:rPr lang="en-US" dirty="0">
                <a:solidFill>
                  <a:srgbClr val="FFC000"/>
                </a:solidFill>
              </a:rPr>
              <a:t>Email : spg_et@yahoo.com</a:t>
            </a:r>
          </a:p>
        </p:txBody>
      </p:sp>
      <p:sp>
        <p:nvSpPr>
          <p:cNvPr id="4" name="Flowchart: Decision 3"/>
          <p:cNvSpPr/>
          <p:nvPr/>
        </p:nvSpPr>
        <p:spPr>
          <a:xfrm>
            <a:off x="3352800" y="76200"/>
            <a:ext cx="2362200" cy="762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dirty="0"/>
          </a:p>
          <a:p>
            <a:pPr algn="ctr"/>
            <a:r>
              <a:rPr lang="bn-BD" dirty="0"/>
              <a:t>পরিচিতি</a:t>
            </a:r>
            <a:endParaRPr lang="en-US" dirty="0"/>
          </a:p>
          <a:p>
            <a:pPr algn="ctr"/>
            <a:endParaRPr lang="en-US" dirty="0"/>
          </a:p>
        </p:txBody>
      </p:sp>
    </p:spTree>
    <p:extLst>
      <p:ext uri="{BB962C8B-B14F-4D97-AF65-F5344CB8AC3E}">
        <p14:creationId xmlns:p14="http://schemas.microsoft.com/office/powerpoint/2010/main" val="700165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0">
            <a:scrgbClr r="0" g="0" b="0"/>
          </a:lnRef>
          <a:fillRef idx="1003">
            <a:schemeClr val="lt2"/>
          </a:fillRef>
          <a:effectRef idx="0">
            <a:scrgbClr r="0" g="0" b="0"/>
          </a:effectRef>
          <a:fontRef idx="major"/>
        </p:style>
        <p:txBody>
          <a:bodyPr/>
          <a:lstStyle/>
          <a:p>
            <a:pPr algn="ctr"/>
            <a:endParaRPr lang="en-US" dirty="0"/>
          </a:p>
          <a:p>
            <a:pPr algn="ctr"/>
            <a:r>
              <a:rPr lang="en-US" dirty="0"/>
              <a:t>SHAKTI PRASAD GANGULY</a:t>
            </a:r>
            <a:br>
              <a:rPr lang="en-US" dirty="0"/>
            </a:br>
            <a:r>
              <a:rPr lang="en-US" dirty="0"/>
              <a:t/>
            </a:r>
            <a:br>
              <a:rPr lang="en-US" dirty="0"/>
            </a:br>
            <a:r>
              <a:rPr lang="en-US" dirty="0"/>
              <a:t>INSTRUCTOR (ELECTRICAL)</a:t>
            </a:r>
          </a:p>
          <a:p>
            <a:pPr algn="ctr"/>
            <a:endParaRPr lang="en-US" dirty="0"/>
          </a:p>
          <a:p>
            <a:pPr algn="ctr"/>
            <a:r>
              <a:rPr lang="en-US" dirty="0"/>
              <a:t>JESSORE POLYTECHNIC INSTITUTE</a:t>
            </a:r>
          </a:p>
        </p:txBody>
      </p:sp>
    </p:spTree>
    <p:extLst>
      <p:ext uri="{BB962C8B-B14F-4D97-AF65-F5344CB8AC3E}">
        <p14:creationId xmlns:p14="http://schemas.microsoft.com/office/powerpoint/2010/main" val="260611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528" y="0"/>
            <a:ext cx="7924800" cy="609601"/>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a:r>
              <a:rPr lang="en-US" dirty="0"/>
              <a:t/>
            </a:r>
            <a:br>
              <a:rPr lang="en-US" dirty="0"/>
            </a:br>
            <a:r>
              <a:rPr lang="en-US" dirty="0"/>
              <a:t/>
            </a:r>
            <a:br>
              <a:rPr lang="en-US" dirty="0"/>
            </a:br>
            <a:r>
              <a:rPr lang="en-US" dirty="0"/>
              <a:t/>
            </a:r>
            <a:br>
              <a:rPr lang="en-US" dirty="0"/>
            </a:br>
            <a:r>
              <a:rPr lang="bn-BD" sz="2700" dirty="0">
                <a:latin typeface="BrahmaputraMJ" pitchFamily="2" charset="0"/>
              </a:rPr>
              <a:t>এসি মেসিন-১</a:t>
            </a:r>
            <a:r>
              <a:rPr lang="en-US" sz="2700" dirty="0">
                <a:latin typeface="BrahmaputraMJ" pitchFamily="2" charset="0"/>
              </a:rPr>
              <a:t> </a:t>
            </a:r>
            <a:r>
              <a:rPr lang="en-US" sz="2700" dirty="0" smtClean="0">
                <a:latin typeface="BrahmaputraMJ" pitchFamily="2" charset="0"/>
              </a:rPr>
              <a:t> (</a:t>
            </a:r>
            <a:r>
              <a:rPr lang="bn-BD" sz="2700" dirty="0">
                <a:latin typeface="BrahmaputraMJ" pitchFamily="2" charset="0"/>
              </a:rPr>
              <a:t>বিষয় কোড-</a:t>
            </a:r>
            <a:r>
              <a:rPr lang="en-US" sz="2700" dirty="0" smtClean="0">
                <a:latin typeface="BrahmaputraMJ" pitchFamily="2" charset="0"/>
              </a:rPr>
              <a:t>66761 </a:t>
            </a:r>
            <a:r>
              <a:rPr lang="en-US" sz="2200" dirty="0" smtClean="0">
                <a:latin typeface="BrahmaputraMJ" pitchFamily="2" charset="0"/>
              </a:rPr>
              <a:t>) </a:t>
            </a:r>
            <a:r>
              <a:rPr lang="en-US" sz="2000" dirty="0" smtClean="0">
                <a:latin typeface="BrahmaputraMJ" pitchFamily="2" charset="0"/>
              </a:rPr>
              <a:t>  </a:t>
            </a:r>
            <a:r>
              <a:rPr lang="en-US" sz="3100" dirty="0" err="1" smtClean="0">
                <a:latin typeface="BrahmaputraMJ" pitchFamily="2" charset="0"/>
                <a:cs typeface="SumeshwariMJ" pitchFamily="2" charset="0"/>
              </a:rPr>
              <a:t>UªvÝdigvi</a:t>
            </a:r>
            <a:r>
              <a:rPr lang="en-US" sz="3100" dirty="0" smtClean="0">
                <a:latin typeface="BrahmaputraMJ" pitchFamily="2" charset="0"/>
                <a:cs typeface="SumeshwariMJ" pitchFamily="2" charset="0"/>
              </a:rPr>
              <a:t>   </a:t>
            </a:r>
            <a:r>
              <a:rPr lang="en-US" sz="3100" dirty="0">
                <a:latin typeface="BrahmaputraMJ" pitchFamily="2" charset="0"/>
                <a:cs typeface="SumeshwariMJ" pitchFamily="2" charset="0"/>
              </a:rPr>
              <a:t>: </a:t>
            </a:r>
            <a:r>
              <a:rPr lang="en-US" sz="3100" dirty="0" smtClean="0">
                <a:solidFill>
                  <a:schemeClr val="bg2"/>
                </a:solidFill>
                <a:latin typeface="BrahmaputraMJ" pitchFamily="2" charset="0"/>
                <a:cs typeface="SumeshwariMJ" pitchFamily="2" charset="0"/>
              </a:rPr>
              <a:t>beg </a:t>
            </a:r>
            <a:r>
              <a:rPr lang="en-US" sz="3100" dirty="0" err="1" smtClean="0">
                <a:solidFill>
                  <a:schemeClr val="bg2"/>
                </a:solidFill>
                <a:latin typeface="BrahmaputraMJ" pitchFamily="2" charset="0"/>
                <a:cs typeface="SumeshwariMJ" pitchFamily="2" charset="0"/>
              </a:rPr>
              <a:t>Aa¨vq</a:t>
            </a:r>
            <a:r>
              <a:rPr lang="en-US" sz="4000" dirty="0">
                <a:solidFill>
                  <a:srgbClr val="FF0000"/>
                </a:solidFill>
                <a:latin typeface="BrahmaputraMJ" pitchFamily="2" charset="0"/>
              </a:rPr>
              <a:t/>
            </a:r>
            <a:br>
              <a:rPr lang="en-US" sz="4000" dirty="0">
                <a:solidFill>
                  <a:srgbClr val="FF0000"/>
                </a:solidFill>
                <a:latin typeface="BrahmaputraMJ" pitchFamily="2" charset="0"/>
              </a:rPr>
            </a:br>
            <a:r>
              <a:rPr lang="en-US" sz="4900" dirty="0">
                <a:solidFill>
                  <a:srgbClr val="FF0000"/>
                </a:solidFill>
              </a:rPr>
              <a:t>    </a:t>
            </a:r>
            <a:r>
              <a:rPr lang="en-US" sz="3100" b="1" dirty="0">
                <a:solidFill>
                  <a:srgbClr val="FF0000"/>
                </a:solidFill>
              </a:rPr>
              <a:t>PRINCIPLE OF OPERATION </a:t>
            </a:r>
            <a:r>
              <a:rPr lang="en-US" sz="3100" dirty="0">
                <a:solidFill>
                  <a:srgbClr val="FF0000"/>
                </a:solidFill>
              </a:rPr>
              <a:t>TRANSFORMER</a:t>
            </a:r>
            <a:r>
              <a:rPr lang="en-US" sz="1800" dirty="0">
                <a:solidFill>
                  <a:schemeClr val="tx1"/>
                </a:solidFill>
              </a:rPr>
              <a:t>  </a:t>
            </a:r>
            <a:r>
              <a:rPr lang="en-US" sz="3600" dirty="0">
                <a:solidFill>
                  <a:schemeClr val="tx1"/>
                </a:solidFill>
              </a:rPr>
              <a:t/>
            </a:r>
            <a:br>
              <a:rPr lang="en-US" sz="3600" dirty="0">
                <a:solidFill>
                  <a:schemeClr val="tx1"/>
                </a:solidFill>
              </a:rPr>
            </a:br>
            <a:r>
              <a:rPr lang="en-US" dirty="0" smtClean="0"/>
              <a:t/>
            </a:r>
            <a:br>
              <a:rPr lang="en-US" dirty="0" smtClean="0"/>
            </a:br>
            <a:endParaRPr lang="en-US" dirty="0"/>
          </a:p>
        </p:txBody>
      </p:sp>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lgerian" panose="04020705040A02060702" pitchFamily="82" charset="0"/>
              </a:rPr>
              <a:t>JESSORE POLYTECHNIC INSTITUTE</a:t>
            </a:r>
          </a:p>
        </p:txBody>
      </p:sp>
      <p:sp>
        <p:nvSpPr>
          <p:cNvPr id="8" name="Content Placeholder 7"/>
          <p:cNvSpPr>
            <a:spLocks noGrp="1"/>
          </p:cNvSpPr>
          <p:nvPr>
            <p:ph idx="1"/>
          </p:nvPr>
        </p:nvSpPr>
        <p:spPr>
          <a:xfrm>
            <a:off x="13856" y="1143000"/>
            <a:ext cx="9130144" cy="5486400"/>
          </a:xfrm>
        </p:spPr>
        <p:txBody>
          <a:bodyPr>
            <a:normAutofit fontScale="92500"/>
          </a:bodyPr>
          <a:lstStyle/>
          <a:p>
            <a:pPr marL="0" lvl="0" indent="-256032">
              <a:spcBef>
                <a:spcPts val="0"/>
              </a:spcBef>
              <a:buClr>
                <a:srgbClr val="2DA2BF"/>
              </a:buClr>
              <a:buSzPct val="68000"/>
              <a:buFont typeface="Wingdings 3"/>
              <a:buChar char=""/>
            </a:pPr>
            <a:r>
              <a:rPr lang="en-US" dirty="0">
                <a:solidFill>
                  <a:srgbClr val="002060"/>
                </a:solidFill>
                <a:ea typeface="Calibri"/>
                <a:cs typeface="Times New Roman"/>
              </a:rPr>
              <a:t> </a:t>
            </a:r>
            <a:r>
              <a:rPr lang="en-US" sz="3600" b="1" dirty="0">
                <a:solidFill>
                  <a:srgbClr val="0070C0"/>
                </a:solidFill>
                <a:latin typeface="Agency FB" panose="020B0503020202020204" pitchFamily="34" charset="0"/>
                <a:ea typeface="Calibri"/>
                <a:cs typeface="Times New Roman"/>
              </a:rPr>
              <a:t>9</a:t>
            </a:r>
            <a:r>
              <a:rPr lang="en-US" sz="3600" b="1" dirty="0" smtClean="0">
                <a:solidFill>
                  <a:srgbClr val="0070C0"/>
                </a:solidFill>
                <a:latin typeface="Agency FB" panose="020B0503020202020204" pitchFamily="34" charset="0"/>
                <a:ea typeface="Calibri"/>
                <a:cs typeface="Times New Roman"/>
              </a:rPr>
              <a:t>.  </a:t>
            </a:r>
            <a:r>
              <a:rPr lang="en-US" sz="3600" b="1" dirty="0">
                <a:latin typeface="Agency FB" panose="020B0503020202020204" pitchFamily="34" charset="0"/>
                <a:ea typeface="Calibri"/>
                <a:cs typeface="Times New Roman"/>
              </a:rPr>
              <a:t>Introduction .</a:t>
            </a:r>
            <a:r>
              <a:rPr lang="en-US" sz="5400" b="1" dirty="0">
                <a:latin typeface="Agency FB" panose="020B0503020202020204" pitchFamily="34" charset="0"/>
                <a:ea typeface="Calibri"/>
                <a:cs typeface="Times New Roman"/>
              </a:rPr>
              <a:t> </a:t>
            </a:r>
            <a:r>
              <a:rPr lang="en-US" sz="1400" b="1" dirty="0">
                <a:latin typeface="BrahmaputraMJ" pitchFamily="2" charset="0"/>
                <a:ea typeface="Calibri"/>
                <a:cs typeface="Times New Roman"/>
              </a:rPr>
              <a:t>(</a:t>
            </a:r>
            <a:r>
              <a:rPr lang="en-US" sz="2400" b="1" dirty="0" err="1">
                <a:latin typeface="BrahmaputraMJ" pitchFamily="2" charset="0"/>
                <a:cs typeface="SumeshwariMJ" pitchFamily="2" charset="0"/>
              </a:rPr>
              <a:t>f‚wgKv</a:t>
            </a:r>
            <a:r>
              <a:rPr lang="en-US" sz="1100" b="1" dirty="0">
                <a:latin typeface="BrahmaputraMJ" pitchFamily="2" charset="0"/>
                <a:ea typeface="Calibri"/>
                <a:cs typeface="Times New Roman"/>
              </a:rPr>
              <a:t>)</a:t>
            </a:r>
            <a:endParaRPr lang="en-US" sz="100" b="1" dirty="0">
              <a:latin typeface="BrahmaputraMJ" pitchFamily="2" charset="0"/>
              <a:ea typeface="Calibri"/>
              <a:cs typeface="Times New Roman"/>
            </a:endParaRPr>
          </a:p>
          <a:p>
            <a:pPr marL="0" lvl="0">
              <a:lnSpc>
                <a:spcPct val="115000"/>
              </a:lnSpc>
              <a:spcBef>
                <a:spcPts val="0"/>
              </a:spcBef>
              <a:spcAft>
                <a:spcPts val="1000"/>
              </a:spcAft>
            </a:pPr>
            <a:r>
              <a:rPr lang="en-US" sz="3600" b="1" dirty="0">
                <a:latin typeface="Agency FB" panose="020B0503020202020204" pitchFamily="34" charset="0"/>
                <a:ea typeface="Calibri"/>
                <a:cs typeface="Times New Roman"/>
              </a:rPr>
              <a:t>9</a:t>
            </a:r>
            <a:r>
              <a:rPr lang="en-US" sz="3600" b="1" dirty="0" smtClean="0">
                <a:latin typeface="Agency FB" panose="020B0503020202020204" pitchFamily="34" charset="0"/>
                <a:ea typeface="Calibri"/>
                <a:cs typeface="Times New Roman"/>
              </a:rPr>
              <a:t>.1 Describe </a:t>
            </a:r>
            <a:r>
              <a:rPr lang="en-US" sz="3600" b="1" dirty="0">
                <a:latin typeface="Agency FB" panose="020B0503020202020204" pitchFamily="34" charset="0"/>
                <a:ea typeface="Calibri"/>
                <a:cs typeface="Times New Roman"/>
              </a:rPr>
              <a:t>the Purpose of </a:t>
            </a:r>
            <a:r>
              <a:rPr lang="en-US" sz="3600" b="1" dirty="0" err="1">
                <a:latin typeface="Agency FB" panose="020B0503020202020204" pitchFamily="34" charset="0"/>
                <a:ea typeface="Calibri"/>
                <a:cs typeface="Times New Roman"/>
              </a:rPr>
              <a:t>Polarety</a:t>
            </a:r>
            <a:r>
              <a:rPr lang="en-US" sz="3600" b="1" dirty="0">
                <a:latin typeface="Agency FB" panose="020B0503020202020204" pitchFamily="34" charset="0"/>
                <a:ea typeface="Calibri"/>
                <a:cs typeface="Times New Roman"/>
              </a:rPr>
              <a:t> Test </a:t>
            </a:r>
            <a:r>
              <a:rPr lang="en-US" sz="3600" b="1" dirty="0" smtClean="0">
                <a:latin typeface="Agency FB" panose="020B0503020202020204" pitchFamily="34" charset="0"/>
                <a:ea typeface="Calibri"/>
                <a:cs typeface="Times New Roman"/>
              </a:rPr>
              <a:t>.</a:t>
            </a:r>
          </a:p>
          <a:p>
            <a:pPr marL="0">
              <a:lnSpc>
                <a:spcPct val="115000"/>
              </a:lnSpc>
              <a:spcBef>
                <a:spcPts val="0"/>
              </a:spcBef>
              <a:spcAft>
                <a:spcPts val="1000"/>
              </a:spcAft>
            </a:pPr>
            <a:r>
              <a:rPr lang="en-US" sz="3600" b="1" dirty="0" smtClean="0">
                <a:latin typeface="Agency FB" panose="020B0503020202020204" pitchFamily="34" charset="0"/>
                <a:ea typeface="Calibri"/>
                <a:cs typeface="Times New Roman"/>
              </a:rPr>
              <a:t>9.2 </a:t>
            </a:r>
            <a:r>
              <a:rPr lang="en-US" sz="3600" b="1" dirty="0">
                <a:solidFill>
                  <a:prstClr val="black"/>
                </a:solidFill>
                <a:latin typeface="Agency FB" panose="020B0503020202020204" pitchFamily="34" charset="0"/>
                <a:ea typeface="Calibri"/>
                <a:cs typeface="Times New Roman"/>
              </a:rPr>
              <a:t>Describe </a:t>
            </a:r>
            <a:r>
              <a:rPr lang="en-US" sz="3600" b="1" dirty="0" smtClean="0">
                <a:latin typeface="Agency FB" panose="020B0503020202020204" pitchFamily="34" charset="0"/>
                <a:ea typeface="Calibri"/>
                <a:cs typeface="Times New Roman"/>
              </a:rPr>
              <a:t>Subtractive </a:t>
            </a:r>
            <a:r>
              <a:rPr lang="en-US" sz="3600" b="1" dirty="0">
                <a:latin typeface="Agency FB" panose="020B0503020202020204" pitchFamily="34" charset="0"/>
                <a:ea typeface="Calibri"/>
                <a:cs typeface="Times New Roman"/>
              </a:rPr>
              <a:t>&amp; Additive </a:t>
            </a:r>
            <a:r>
              <a:rPr lang="en-US" sz="3600" b="1" dirty="0" smtClean="0">
                <a:latin typeface="Agency FB" panose="020B0503020202020204" pitchFamily="34" charset="0"/>
                <a:ea typeface="Calibri"/>
                <a:cs typeface="Times New Roman"/>
              </a:rPr>
              <a:t>Polarity.</a:t>
            </a:r>
            <a:endParaRPr lang="en-US" sz="3600" b="1" dirty="0">
              <a:latin typeface="Agency FB" panose="020B0503020202020204" pitchFamily="34" charset="0"/>
              <a:ea typeface="Calibri"/>
              <a:cs typeface="Times New Roman"/>
            </a:endParaRPr>
          </a:p>
          <a:p>
            <a:pPr marL="0">
              <a:lnSpc>
                <a:spcPct val="115000"/>
              </a:lnSpc>
              <a:spcBef>
                <a:spcPts val="0"/>
              </a:spcBef>
              <a:spcAft>
                <a:spcPts val="1000"/>
              </a:spcAft>
            </a:pPr>
            <a:r>
              <a:rPr lang="en-US" sz="3600" b="1" dirty="0">
                <a:latin typeface="Agency FB" panose="020B0503020202020204" pitchFamily="34" charset="0"/>
                <a:ea typeface="Calibri"/>
                <a:cs typeface="Times New Roman"/>
              </a:rPr>
              <a:t>9.3 </a:t>
            </a:r>
            <a:r>
              <a:rPr lang="en-US" sz="3600" b="1" dirty="0" err="1">
                <a:latin typeface="Agency FB" panose="020B0503020202020204" pitchFamily="34" charset="0"/>
                <a:ea typeface="Calibri"/>
                <a:cs typeface="Times New Roman"/>
              </a:rPr>
              <a:t>I</a:t>
            </a:r>
            <a:r>
              <a:rPr lang="en-US" sz="3600" b="1" dirty="0" err="1" smtClean="0">
                <a:latin typeface="Agency FB" panose="020B0503020202020204" pitchFamily="34" charset="0"/>
                <a:ea typeface="Calibri"/>
                <a:cs typeface="Times New Roman"/>
              </a:rPr>
              <a:t>LLustrate</a:t>
            </a:r>
            <a:r>
              <a:rPr lang="en-US" sz="3600" b="1" dirty="0" smtClean="0">
                <a:latin typeface="Agency FB" panose="020B0503020202020204" pitchFamily="34" charset="0"/>
                <a:ea typeface="Calibri"/>
                <a:cs typeface="Times New Roman"/>
              </a:rPr>
              <a:t> the test to determine the Polarity </a:t>
            </a:r>
            <a:r>
              <a:rPr lang="en-US" sz="3600" b="1" dirty="0">
                <a:latin typeface="Agency FB" panose="020B0503020202020204" pitchFamily="34" charset="0"/>
                <a:ea typeface="Calibri"/>
                <a:cs typeface="Times New Roman"/>
              </a:rPr>
              <a:t>Test of </a:t>
            </a:r>
            <a:r>
              <a:rPr lang="en-US" sz="3600" b="1" dirty="0" smtClean="0">
                <a:latin typeface="Agency FB" panose="020B0503020202020204" pitchFamily="34" charset="0"/>
                <a:ea typeface="Calibri"/>
                <a:cs typeface="Times New Roman"/>
              </a:rPr>
              <a:t>     </a:t>
            </a:r>
          </a:p>
          <a:p>
            <a:pPr marL="0">
              <a:lnSpc>
                <a:spcPct val="115000"/>
              </a:lnSpc>
              <a:spcBef>
                <a:spcPts val="0"/>
              </a:spcBef>
              <a:spcAft>
                <a:spcPts val="1000"/>
              </a:spcAft>
            </a:pPr>
            <a:r>
              <a:rPr lang="en-US" sz="3600" b="1" dirty="0">
                <a:latin typeface="Agency FB" panose="020B0503020202020204" pitchFamily="34" charset="0"/>
                <a:ea typeface="Calibri"/>
                <a:cs typeface="Times New Roman"/>
              </a:rPr>
              <a:t> </a:t>
            </a:r>
            <a:r>
              <a:rPr lang="en-US" sz="3600" b="1" dirty="0" smtClean="0">
                <a:latin typeface="Agency FB" panose="020B0503020202020204" pitchFamily="34" charset="0"/>
                <a:ea typeface="Calibri"/>
                <a:cs typeface="Times New Roman"/>
              </a:rPr>
              <a:t>     </a:t>
            </a:r>
            <a:r>
              <a:rPr lang="en-US" sz="3600" b="1" dirty="0" err="1" smtClean="0">
                <a:latin typeface="Agency FB" panose="020B0503020202020204" pitchFamily="34" charset="0"/>
                <a:ea typeface="Calibri"/>
                <a:cs typeface="Times New Roman"/>
              </a:rPr>
              <a:t>Transfofmer</a:t>
            </a:r>
            <a:r>
              <a:rPr lang="en-US" sz="3600" b="1" dirty="0" smtClean="0">
                <a:latin typeface="Agency FB" panose="020B0503020202020204" pitchFamily="34" charset="0"/>
                <a:ea typeface="Calibri"/>
                <a:cs typeface="Times New Roman"/>
              </a:rPr>
              <a:t> .</a:t>
            </a:r>
            <a:endParaRPr lang="en-US" sz="3600" b="1" dirty="0">
              <a:latin typeface="Agency FB" panose="020B0503020202020204" pitchFamily="34" charset="0"/>
              <a:ea typeface="Calibri"/>
              <a:cs typeface="Times New Roman"/>
            </a:endParaRPr>
          </a:p>
          <a:p>
            <a:pPr marL="0" lvl="0">
              <a:lnSpc>
                <a:spcPct val="115000"/>
              </a:lnSpc>
              <a:spcBef>
                <a:spcPts val="0"/>
              </a:spcBef>
              <a:spcAft>
                <a:spcPts val="1000"/>
              </a:spcAft>
            </a:pPr>
            <a:r>
              <a:rPr lang="en-US" sz="3600" b="1" dirty="0" smtClean="0">
                <a:latin typeface="Agency FB" panose="020B0503020202020204" pitchFamily="34" charset="0"/>
                <a:ea typeface="Calibri"/>
                <a:cs typeface="Times New Roman"/>
              </a:rPr>
              <a:t>9.4 Explain Purpose </a:t>
            </a:r>
            <a:r>
              <a:rPr lang="en-US" sz="3600" b="1" dirty="0">
                <a:latin typeface="Agency FB" panose="020B0503020202020204" pitchFamily="34" charset="0"/>
                <a:ea typeface="Calibri"/>
                <a:cs typeface="Times New Roman"/>
              </a:rPr>
              <a:t>of Parallel Operation </a:t>
            </a:r>
            <a:r>
              <a:rPr lang="en-US" sz="3600" b="1" dirty="0" smtClean="0">
                <a:latin typeface="Agency FB" panose="020B0503020202020204" pitchFamily="34" charset="0"/>
                <a:ea typeface="Calibri"/>
                <a:cs typeface="Times New Roman"/>
              </a:rPr>
              <a:t>.</a:t>
            </a:r>
            <a:endParaRPr lang="en-US" sz="3600" b="1" dirty="0">
              <a:latin typeface="Agency FB" panose="020B0503020202020204" pitchFamily="34" charset="0"/>
              <a:ea typeface="Calibri"/>
              <a:cs typeface="Times New Roman"/>
            </a:endParaRPr>
          </a:p>
          <a:p>
            <a:pPr marL="0" lvl="0">
              <a:lnSpc>
                <a:spcPct val="115000"/>
              </a:lnSpc>
              <a:spcBef>
                <a:spcPts val="0"/>
              </a:spcBef>
              <a:spcAft>
                <a:spcPts val="1000"/>
              </a:spcAft>
            </a:pPr>
            <a:r>
              <a:rPr lang="en-US" sz="3600" b="1" dirty="0" smtClean="0">
                <a:latin typeface="Agency FB" panose="020B0503020202020204" pitchFamily="34" charset="0"/>
                <a:ea typeface="Calibri"/>
                <a:cs typeface="Times New Roman"/>
              </a:rPr>
              <a:t>9.5 List the </a:t>
            </a:r>
            <a:r>
              <a:rPr lang="en-US" sz="3600" b="1" dirty="0">
                <a:latin typeface="Agency FB" panose="020B0503020202020204" pitchFamily="34" charset="0"/>
                <a:ea typeface="Calibri"/>
                <a:cs typeface="Times New Roman"/>
              </a:rPr>
              <a:t>Conditions for  Parallel Operation </a:t>
            </a:r>
            <a:r>
              <a:rPr lang="en-US" sz="3600" b="1" dirty="0" smtClean="0">
                <a:latin typeface="Agency FB" panose="020B0503020202020204" pitchFamily="34" charset="0"/>
                <a:ea typeface="Calibri"/>
                <a:cs typeface="Times New Roman"/>
              </a:rPr>
              <a:t>.</a:t>
            </a:r>
            <a:endParaRPr lang="en-US" sz="3600" b="1" dirty="0">
              <a:latin typeface="Agency FB" panose="020B0503020202020204" pitchFamily="34" charset="0"/>
              <a:ea typeface="Calibri"/>
              <a:cs typeface="Times New Roman"/>
            </a:endParaRPr>
          </a:p>
          <a:p>
            <a:pPr marL="0" lvl="0">
              <a:lnSpc>
                <a:spcPct val="115000"/>
              </a:lnSpc>
              <a:spcBef>
                <a:spcPts val="0"/>
              </a:spcBef>
              <a:spcAft>
                <a:spcPts val="1000"/>
              </a:spcAft>
            </a:pPr>
            <a:endParaRPr lang="en-US" sz="3600" b="1" dirty="0">
              <a:latin typeface="Agency FB" panose="020B0503020202020204" pitchFamily="34" charset="0"/>
              <a:ea typeface="Calibri"/>
              <a:cs typeface="Times New Roman"/>
            </a:endParaRPr>
          </a:p>
          <a:p>
            <a:pPr marL="0" lvl="0" indent="0">
              <a:lnSpc>
                <a:spcPct val="115000"/>
              </a:lnSpc>
              <a:spcBef>
                <a:spcPts val="0"/>
              </a:spcBef>
              <a:spcAft>
                <a:spcPts val="1000"/>
              </a:spcAft>
              <a:buNone/>
            </a:pPr>
            <a:endParaRPr lang="en-US" sz="3600" b="1" dirty="0">
              <a:latin typeface="Agency FB" panose="020B0503020202020204" pitchFamily="34" charset="0"/>
              <a:ea typeface="Calibri"/>
              <a:cs typeface="Times New Roman"/>
            </a:endParaRPr>
          </a:p>
        </p:txBody>
      </p:sp>
    </p:spTree>
    <p:extLst>
      <p:ext uri="{BB962C8B-B14F-4D97-AF65-F5344CB8AC3E}">
        <p14:creationId xmlns:p14="http://schemas.microsoft.com/office/powerpoint/2010/main" val="146016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additive="base">
                                        <p:cTn id="3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 calcmode="lin" valueType="num">
                                      <p:cBhvr additive="base">
                                        <p:cTn id="4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 calcmode="lin" valueType="num">
                                      <p:cBhvr additive="base">
                                        <p:cTn id="4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6" y="152400"/>
            <a:ext cx="8686800" cy="609600"/>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l"/>
            <a:r>
              <a:rPr lang="en-US" dirty="0"/>
              <a:t/>
            </a:r>
            <a:br>
              <a:rPr lang="en-US" dirty="0"/>
            </a:br>
            <a:r>
              <a:rPr lang="en-US" dirty="0"/>
              <a:t/>
            </a:r>
            <a:br>
              <a:rPr lang="en-US" dirty="0"/>
            </a:br>
            <a:r>
              <a:rPr lang="en-US" dirty="0" smtClean="0"/>
              <a:t> </a:t>
            </a:r>
            <a:br>
              <a:rPr lang="en-US" dirty="0" smtClean="0"/>
            </a:br>
            <a:r>
              <a:rPr lang="bn-BD" sz="2700" dirty="0" smtClean="0">
                <a:solidFill>
                  <a:prstClr val="white"/>
                </a:solidFill>
                <a:latin typeface="BrahmaputraMJ" pitchFamily="2" charset="0"/>
              </a:rPr>
              <a:t>এসি </a:t>
            </a:r>
            <a:r>
              <a:rPr lang="bn-BD" sz="2700" dirty="0">
                <a:solidFill>
                  <a:prstClr val="white"/>
                </a:solidFill>
                <a:latin typeface="BrahmaputraMJ" pitchFamily="2" charset="0"/>
              </a:rPr>
              <a:t>মেসিন-১</a:t>
            </a:r>
            <a:r>
              <a:rPr lang="en-US" sz="2700" dirty="0">
                <a:solidFill>
                  <a:prstClr val="white"/>
                </a:solidFill>
                <a:latin typeface="BrahmaputraMJ" pitchFamily="2" charset="0"/>
              </a:rPr>
              <a:t>  (</a:t>
            </a:r>
            <a:r>
              <a:rPr lang="bn-BD" sz="2700" dirty="0">
                <a:solidFill>
                  <a:prstClr val="white"/>
                </a:solidFill>
                <a:latin typeface="BrahmaputraMJ" pitchFamily="2" charset="0"/>
              </a:rPr>
              <a:t>বিষয় কোড-</a:t>
            </a:r>
            <a:r>
              <a:rPr lang="en-US" sz="2700" dirty="0">
                <a:solidFill>
                  <a:prstClr val="white"/>
                </a:solidFill>
                <a:latin typeface="BrahmaputraMJ" pitchFamily="2" charset="0"/>
              </a:rPr>
              <a:t>66761 </a:t>
            </a:r>
            <a:r>
              <a:rPr lang="en-US" sz="2200" dirty="0">
                <a:solidFill>
                  <a:prstClr val="white"/>
                </a:solidFill>
                <a:latin typeface="BrahmaputraMJ" pitchFamily="2" charset="0"/>
              </a:rPr>
              <a:t>) </a:t>
            </a:r>
            <a:r>
              <a:rPr lang="en-US" sz="2000" dirty="0">
                <a:solidFill>
                  <a:prstClr val="white"/>
                </a:solidFill>
                <a:latin typeface="BrahmaputraMJ" pitchFamily="2" charset="0"/>
              </a:rPr>
              <a:t>  </a:t>
            </a:r>
            <a:r>
              <a:rPr lang="en-US" sz="3100" dirty="0" err="1">
                <a:solidFill>
                  <a:prstClr val="white"/>
                </a:solidFill>
                <a:latin typeface="BrahmaputraMJ" pitchFamily="2" charset="0"/>
                <a:cs typeface="SumeshwariMJ" pitchFamily="2" charset="0"/>
              </a:rPr>
              <a:t>UªvÝdigvi</a:t>
            </a:r>
            <a:r>
              <a:rPr lang="en-US" sz="3100" dirty="0">
                <a:solidFill>
                  <a:prstClr val="white"/>
                </a:solidFill>
                <a:latin typeface="BrahmaputraMJ" pitchFamily="2" charset="0"/>
                <a:cs typeface="SumeshwariMJ" pitchFamily="2" charset="0"/>
              </a:rPr>
              <a:t>   : </a:t>
            </a:r>
            <a:r>
              <a:rPr lang="en-US" sz="3100" dirty="0">
                <a:solidFill>
                  <a:srgbClr val="EEECE1"/>
                </a:solidFill>
                <a:latin typeface="BrahmaputraMJ" pitchFamily="2" charset="0"/>
                <a:cs typeface="SumeshwariMJ" pitchFamily="2" charset="0"/>
              </a:rPr>
              <a:t>beg </a:t>
            </a:r>
            <a:r>
              <a:rPr lang="en-US" sz="3100" dirty="0" err="1">
                <a:solidFill>
                  <a:srgbClr val="EEECE1"/>
                </a:solidFill>
                <a:latin typeface="BrahmaputraMJ" pitchFamily="2" charset="0"/>
                <a:cs typeface="SumeshwariMJ" pitchFamily="2" charset="0"/>
              </a:rPr>
              <a:t>Aa¨vq</a:t>
            </a:r>
            <a:r>
              <a:rPr lang="en-US" sz="4900" dirty="0" smtClean="0">
                <a:solidFill>
                  <a:srgbClr val="FF0000"/>
                </a:solidFill>
              </a:rPr>
              <a:t> </a:t>
            </a:r>
            <a:br>
              <a:rPr lang="en-US" sz="4900" dirty="0" smtClean="0">
                <a:solidFill>
                  <a:srgbClr val="FF0000"/>
                </a:solidFill>
              </a:rPr>
            </a:br>
            <a:r>
              <a:rPr lang="en-US" sz="4900" dirty="0" smtClean="0">
                <a:solidFill>
                  <a:srgbClr val="FF0000"/>
                </a:solidFill>
              </a:rPr>
              <a:t> </a:t>
            </a:r>
            <a:r>
              <a:rPr lang="en-US" sz="3100" b="1" dirty="0" smtClean="0">
                <a:solidFill>
                  <a:srgbClr val="FF0000"/>
                </a:solidFill>
              </a:rPr>
              <a:t>PRINCIPLE </a:t>
            </a:r>
            <a:r>
              <a:rPr lang="en-US" sz="3100" b="1" dirty="0">
                <a:solidFill>
                  <a:srgbClr val="FF0000"/>
                </a:solidFill>
              </a:rPr>
              <a:t>OF OPERATION </a:t>
            </a:r>
            <a:r>
              <a:rPr lang="en-US" sz="3100" dirty="0">
                <a:solidFill>
                  <a:srgbClr val="FF0000"/>
                </a:solidFill>
              </a:rPr>
              <a:t>TRANSFORMER</a:t>
            </a:r>
            <a:r>
              <a:rPr lang="en-US" sz="3600" dirty="0">
                <a:solidFill>
                  <a:schemeClr val="tx1"/>
                </a:solidFill>
              </a:rPr>
              <a:t/>
            </a:r>
            <a:br>
              <a:rPr lang="en-US" sz="3600" dirty="0">
                <a:solidFill>
                  <a:schemeClr val="tx1"/>
                </a:solidFill>
              </a:rPr>
            </a:br>
            <a:r>
              <a:rPr lang="en-US" dirty="0"/>
              <a:t/>
            </a:r>
            <a:br>
              <a:rPr lang="en-US" dirty="0"/>
            </a:br>
            <a:endParaRPr lang="en-US" dirty="0"/>
          </a:p>
        </p:txBody>
      </p:sp>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Content Placeholder 7"/>
          <p:cNvSpPr>
            <a:spLocks noGrp="1"/>
          </p:cNvSpPr>
          <p:nvPr>
            <p:ph idx="1"/>
          </p:nvPr>
        </p:nvSpPr>
        <p:spPr>
          <a:xfrm>
            <a:off x="152400" y="1447800"/>
            <a:ext cx="8991600" cy="5181600"/>
          </a:xfrm>
        </p:spPr>
        <p:txBody>
          <a:bodyPr>
            <a:normAutofit/>
          </a:bodyPr>
          <a:lstStyle/>
          <a:p>
            <a:pPr marL="0">
              <a:lnSpc>
                <a:spcPct val="115000"/>
              </a:lnSpc>
              <a:spcBef>
                <a:spcPts val="0"/>
              </a:spcBef>
              <a:spcAft>
                <a:spcPts val="1000"/>
              </a:spcAft>
            </a:pPr>
            <a:endParaRPr lang="en-US" sz="700" dirty="0">
              <a:solidFill>
                <a:srgbClr val="002060"/>
              </a:solidFill>
              <a:ea typeface="Calibri"/>
              <a:cs typeface="Times New Roman"/>
            </a:endParaRPr>
          </a:p>
          <a:p>
            <a:pPr marL="0" lvl="0">
              <a:lnSpc>
                <a:spcPct val="115000"/>
              </a:lnSpc>
              <a:spcBef>
                <a:spcPts val="0"/>
              </a:spcBef>
              <a:spcAft>
                <a:spcPts val="1000"/>
              </a:spcAft>
            </a:pPr>
            <a:r>
              <a:rPr lang="en-US" sz="3600" b="1" dirty="0">
                <a:solidFill>
                  <a:srgbClr val="0070C0"/>
                </a:solidFill>
                <a:latin typeface="Agency FB" panose="020B0503020202020204" pitchFamily="34" charset="0"/>
                <a:ea typeface="Calibri"/>
                <a:cs typeface="Times New Roman"/>
              </a:rPr>
              <a:t>9</a:t>
            </a:r>
            <a:r>
              <a:rPr lang="en-US" sz="3600" b="1" dirty="0" smtClean="0">
                <a:solidFill>
                  <a:srgbClr val="0070C0"/>
                </a:solidFill>
                <a:latin typeface="Agency FB" panose="020B0503020202020204" pitchFamily="34" charset="0"/>
                <a:ea typeface="Calibri"/>
                <a:cs typeface="Times New Roman"/>
              </a:rPr>
              <a:t>.6 Describe the Parallel </a:t>
            </a:r>
            <a:r>
              <a:rPr lang="en-US" sz="3600" b="1" dirty="0">
                <a:solidFill>
                  <a:srgbClr val="0070C0"/>
                </a:solidFill>
                <a:latin typeface="Agency FB" panose="020B0503020202020204" pitchFamily="34" charset="0"/>
                <a:ea typeface="Calibri"/>
                <a:cs typeface="Times New Roman"/>
              </a:rPr>
              <a:t>Operation of </a:t>
            </a:r>
            <a:r>
              <a:rPr lang="en-US" sz="3600" b="1" dirty="0" smtClean="0">
                <a:solidFill>
                  <a:srgbClr val="0070C0"/>
                </a:solidFill>
                <a:latin typeface="Agency FB" panose="020B0503020202020204" pitchFamily="34" charset="0"/>
                <a:ea typeface="Calibri"/>
                <a:cs typeface="Times New Roman"/>
              </a:rPr>
              <a:t>Transformers  </a:t>
            </a:r>
          </a:p>
          <a:p>
            <a:pPr marL="0" lvl="0">
              <a:lnSpc>
                <a:spcPct val="115000"/>
              </a:lnSpc>
              <a:spcBef>
                <a:spcPts val="0"/>
              </a:spcBef>
              <a:spcAft>
                <a:spcPts val="1000"/>
              </a:spcAft>
            </a:pPr>
            <a:r>
              <a:rPr lang="en-US" sz="3600" b="1" dirty="0">
                <a:solidFill>
                  <a:srgbClr val="0070C0"/>
                </a:solidFill>
                <a:latin typeface="Agency FB" panose="020B0503020202020204" pitchFamily="34" charset="0"/>
                <a:ea typeface="Calibri"/>
                <a:cs typeface="Times New Roman"/>
              </a:rPr>
              <a:t> </a:t>
            </a:r>
            <a:r>
              <a:rPr lang="en-US" sz="3600" b="1" dirty="0" smtClean="0">
                <a:solidFill>
                  <a:srgbClr val="0070C0"/>
                </a:solidFill>
                <a:latin typeface="Agency FB" panose="020B0503020202020204" pitchFamily="34" charset="0"/>
                <a:ea typeface="Calibri"/>
                <a:cs typeface="Times New Roman"/>
              </a:rPr>
              <a:t>     with Equal </a:t>
            </a:r>
            <a:r>
              <a:rPr lang="en-US" sz="3600" b="1" dirty="0">
                <a:solidFill>
                  <a:srgbClr val="0070C0"/>
                </a:solidFill>
                <a:latin typeface="Agency FB" panose="020B0503020202020204" pitchFamily="34" charset="0"/>
                <a:ea typeface="Calibri"/>
                <a:cs typeface="Times New Roman"/>
              </a:rPr>
              <a:t>Voltage Ratio .</a:t>
            </a:r>
            <a:r>
              <a:rPr lang="en-US" sz="3600" b="1" dirty="0" smtClean="0">
                <a:solidFill>
                  <a:srgbClr val="0070C0"/>
                </a:solidFill>
                <a:latin typeface="Agency FB" panose="020B0503020202020204" pitchFamily="34" charset="0"/>
                <a:ea typeface="Calibri"/>
                <a:cs typeface="Times New Roman"/>
              </a:rPr>
              <a:t> </a:t>
            </a:r>
            <a:endParaRPr lang="en-US" sz="3600" b="1" dirty="0">
              <a:solidFill>
                <a:srgbClr val="0070C0"/>
              </a:solidFill>
              <a:latin typeface="Agency FB" panose="020B0503020202020204" pitchFamily="34" charset="0"/>
              <a:ea typeface="Calibri"/>
              <a:cs typeface="Times New Roman"/>
            </a:endParaRPr>
          </a:p>
          <a:p>
            <a:pPr marL="0">
              <a:lnSpc>
                <a:spcPct val="115000"/>
              </a:lnSpc>
              <a:spcBef>
                <a:spcPts val="0"/>
              </a:spcBef>
              <a:spcAft>
                <a:spcPts val="1000"/>
              </a:spcAft>
            </a:pPr>
            <a:r>
              <a:rPr lang="en-US" sz="3600" b="1" dirty="0">
                <a:solidFill>
                  <a:srgbClr val="002060"/>
                </a:solidFill>
                <a:latin typeface="Agency FB" panose="020B0503020202020204" pitchFamily="34" charset="0"/>
                <a:ea typeface="Calibri"/>
                <a:cs typeface="Times New Roman"/>
              </a:rPr>
              <a:t>9</a:t>
            </a:r>
            <a:r>
              <a:rPr lang="en-US" sz="3600" b="1" dirty="0" smtClean="0">
                <a:solidFill>
                  <a:srgbClr val="002060"/>
                </a:solidFill>
                <a:latin typeface="Agency FB" panose="020B0503020202020204" pitchFamily="34" charset="0"/>
                <a:ea typeface="Calibri"/>
                <a:cs typeface="Times New Roman"/>
              </a:rPr>
              <a:t>.7  Explain the Specification on the name plate of a    </a:t>
            </a:r>
          </a:p>
          <a:p>
            <a:pPr marL="0">
              <a:lnSpc>
                <a:spcPct val="115000"/>
              </a:lnSpc>
              <a:spcBef>
                <a:spcPts val="0"/>
              </a:spcBef>
              <a:spcAft>
                <a:spcPts val="1000"/>
              </a:spcAft>
            </a:pPr>
            <a:r>
              <a:rPr lang="en-US" sz="3600" b="1" dirty="0">
                <a:solidFill>
                  <a:srgbClr val="002060"/>
                </a:solidFill>
                <a:latin typeface="Agency FB" panose="020B0503020202020204" pitchFamily="34" charset="0"/>
                <a:ea typeface="Calibri"/>
                <a:cs typeface="Times New Roman"/>
              </a:rPr>
              <a:t> </a:t>
            </a:r>
            <a:r>
              <a:rPr lang="en-US" sz="3600" b="1" dirty="0" smtClean="0">
                <a:solidFill>
                  <a:srgbClr val="002060"/>
                </a:solidFill>
                <a:latin typeface="Agency FB" panose="020B0503020202020204" pitchFamily="34" charset="0"/>
                <a:ea typeface="Calibri"/>
                <a:cs typeface="Times New Roman"/>
              </a:rPr>
              <a:t>       transformer </a:t>
            </a:r>
          </a:p>
          <a:p>
            <a:pPr marL="0">
              <a:lnSpc>
                <a:spcPct val="115000"/>
              </a:lnSpc>
              <a:spcBef>
                <a:spcPts val="0"/>
              </a:spcBef>
              <a:spcAft>
                <a:spcPts val="1000"/>
              </a:spcAft>
            </a:pPr>
            <a:r>
              <a:rPr lang="en-US" sz="3600" b="1" dirty="0" smtClean="0">
                <a:solidFill>
                  <a:srgbClr val="002060"/>
                </a:solidFill>
                <a:latin typeface="Agency FB" panose="020B0503020202020204" pitchFamily="34" charset="0"/>
                <a:ea typeface="Calibri"/>
                <a:cs typeface="Times New Roman"/>
              </a:rPr>
              <a:t>9.8 . Solve </a:t>
            </a:r>
            <a:r>
              <a:rPr lang="en-US" sz="3600" b="1" dirty="0">
                <a:solidFill>
                  <a:srgbClr val="002060"/>
                </a:solidFill>
                <a:latin typeface="Agency FB" panose="020B0503020202020204" pitchFamily="34" charset="0"/>
                <a:ea typeface="Calibri"/>
                <a:cs typeface="Times New Roman"/>
              </a:rPr>
              <a:t>Problem Related operation of    </a:t>
            </a:r>
          </a:p>
          <a:p>
            <a:pPr marL="0">
              <a:lnSpc>
                <a:spcPct val="115000"/>
              </a:lnSpc>
              <a:spcBef>
                <a:spcPts val="0"/>
              </a:spcBef>
              <a:spcAft>
                <a:spcPts val="1000"/>
              </a:spcAft>
            </a:pPr>
            <a:r>
              <a:rPr lang="en-US" sz="3600" b="1" dirty="0">
                <a:solidFill>
                  <a:srgbClr val="002060"/>
                </a:solidFill>
                <a:latin typeface="Agency FB" panose="020B0503020202020204" pitchFamily="34" charset="0"/>
                <a:ea typeface="Calibri"/>
                <a:cs typeface="Times New Roman"/>
              </a:rPr>
              <a:t>         Single Phase Transformer: </a:t>
            </a:r>
          </a:p>
          <a:p>
            <a:pPr marL="0" indent="0">
              <a:lnSpc>
                <a:spcPct val="115000"/>
              </a:lnSpc>
              <a:spcBef>
                <a:spcPts val="0"/>
              </a:spcBef>
              <a:spcAft>
                <a:spcPts val="1000"/>
              </a:spcAft>
              <a:buNone/>
            </a:pPr>
            <a:endParaRPr lang="en-US" sz="3600" dirty="0">
              <a:solidFill>
                <a:srgbClr val="002060"/>
              </a:solidFill>
              <a:ea typeface="Calibri"/>
              <a:cs typeface="Times New Roman"/>
            </a:endParaRPr>
          </a:p>
          <a:p>
            <a:pPr marL="0" lvl="0">
              <a:lnSpc>
                <a:spcPct val="115000"/>
              </a:lnSpc>
              <a:spcBef>
                <a:spcPts val="0"/>
              </a:spcBef>
              <a:spcAft>
                <a:spcPts val="1000"/>
              </a:spcAft>
            </a:pPr>
            <a:endParaRPr lang="en-US" sz="3600" dirty="0">
              <a:solidFill>
                <a:srgbClr val="002060"/>
              </a:solidFill>
              <a:ea typeface="Calibri"/>
              <a:cs typeface="Times New Roman"/>
            </a:endParaRPr>
          </a:p>
        </p:txBody>
      </p:sp>
    </p:spTree>
    <p:extLst>
      <p:ext uri="{BB962C8B-B14F-4D97-AF65-F5344CB8AC3E}">
        <p14:creationId xmlns:p14="http://schemas.microsoft.com/office/powerpoint/2010/main" val="205532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228600" y="1181100"/>
            <a:ext cx="8776856" cy="3068019"/>
          </a:xfrm>
          <a:prstGeom prst="rect">
            <a:avLst/>
          </a:prstGeom>
        </p:spPr>
        <p:txBody>
          <a:bodyPr wrap="square">
            <a:spAutoFit/>
          </a:bodyPr>
          <a:lstStyle/>
          <a:p>
            <a:pPr lvl="0">
              <a:buClr>
                <a:srgbClr val="2DA2BF"/>
              </a:buClr>
              <a:buSzPct val="68000"/>
            </a:pPr>
            <a:r>
              <a:rPr lang="en-US" sz="3200" dirty="0">
                <a:ea typeface="Calibri"/>
                <a:cs typeface="Times New Roman"/>
              </a:rPr>
              <a:t>9</a:t>
            </a:r>
            <a:r>
              <a:rPr lang="en-US" sz="3200" dirty="0" smtClean="0">
                <a:ea typeface="Calibri"/>
                <a:cs typeface="Times New Roman"/>
              </a:rPr>
              <a:t>. </a:t>
            </a:r>
            <a:r>
              <a:rPr lang="en-US" sz="3200" dirty="0">
                <a:solidFill>
                  <a:srgbClr val="7030A0"/>
                </a:solidFill>
                <a:ea typeface="Calibri"/>
                <a:cs typeface="Times New Roman"/>
              </a:rPr>
              <a:t>Introduction </a:t>
            </a:r>
            <a:r>
              <a:rPr lang="en-US" sz="4000" dirty="0">
                <a:solidFill>
                  <a:srgbClr val="7030A0"/>
                </a:solidFill>
                <a:ea typeface="Calibri"/>
                <a:cs typeface="Times New Roman"/>
              </a:rPr>
              <a:t>.</a:t>
            </a:r>
            <a:r>
              <a:rPr lang="en-US" sz="2800" dirty="0">
                <a:solidFill>
                  <a:srgbClr val="7030A0"/>
                </a:solidFill>
                <a:latin typeface="SutonnyMJ"/>
                <a:ea typeface="Calibri"/>
                <a:cs typeface="Times New Roman"/>
              </a:rPr>
              <a:t>(</a:t>
            </a:r>
            <a:r>
              <a:rPr lang="en-US" sz="3200" dirty="0" err="1">
                <a:solidFill>
                  <a:srgbClr val="7030A0"/>
                </a:solidFill>
                <a:latin typeface="SumeshwariMJ" pitchFamily="2" charset="0"/>
                <a:cs typeface="SumeshwariMJ" pitchFamily="2" charset="0"/>
              </a:rPr>
              <a:t>f‚wgKv</a:t>
            </a:r>
            <a:r>
              <a:rPr lang="en-US" sz="5400" dirty="0">
                <a:solidFill>
                  <a:srgbClr val="7030A0"/>
                </a:solidFill>
                <a:latin typeface="SumeshwariMJ" pitchFamily="2" charset="0"/>
                <a:cs typeface="SumeshwariMJ" pitchFamily="2" charset="0"/>
              </a:rPr>
              <a:t> </a:t>
            </a:r>
            <a:r>
              <a:rPr lang="en-US" sz="3200" dirty="0">
                <a:solidFill>
                  <a:srgbClr val="7030A0"/>
                </a:solidFill>
                <a:latin typeface="SutonnyMJ"/>
                <a:ea typeface="Calibri"/>
                <a:cs typeface="Times New Roman"/>
              </a:rPr>
              <a:t>)</a:t>
            </a:r>
            <a:endParaRPr lang="en-US" sz="8800" dirty="0">
              <a:solidFill>
                <a:srgbClr val="7030A0"/>
              </a:solidFill>
              <a:latin typeface="SumeshwariMJ" pitchFamily="2" charset="0"/>
              <a:cs typeface="SumeshwariMJ" pitchFamily="2" charset="0"/>
            </a:endParaRPr>
          </a:p>
          <a:p>
            <a:pPr>
              <a:lnSpc>
                <a:spcPct val="115000"/>
              </a:lnSpc>
              <a:spcAft>
                <a:spcPts val="1000"/>
              </a:spcAft>
            </a:pP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UªvÝdigv‡ii</a:t>
            </a:r>
            <a:endParaRPr lang="en-US" sz="3600" dirty="0">
              <a:solidFill>
                <a:prstClr val="black"/>
              </a:solidFill>
              <a:latin typeface="SumeshwariMJ" pitchFamily="2" charset="0"/>
              <a:cs typeface="SumeshwariMJ" pitchFamily="2" charset="0"/>
            </a:endParaRPr>
          </a:p>
          <a:p>
            <a:pPr>
              <a:lnSpc>
                <a:spcPct val="115000"/>
              </a:lnSpc>
              <a:spcAft>
                <a:spcPts val="1000"/>
              </a:spcAft>
            </a:pPr>
            <a:r>
              <a:rPr lang="en-US" sz="3200" b="1" dirty="0" err="1">
                <a:latin typeface="BrahmaputraMJ" pitchFamily="2" charset="0"/>
              </a:rPr>
              <a:t>ট্রান্সফরমার</a:t>
            </a:r>
            <a:r>
              <a:rPr lang="en-US" sz="3200" b="1" dirty="0">
                <a:latin typeface="BrahmaputraMJ" pitchFamily="2" charset="0"/>
              </a:rPr>
              <a:t> </a:t>
            </a:r>
            <a:r>
              <a:rPr lang="en-US" sz="3200" b="1" dirty="0" err="1">
                <a:latin typeface="BrahmaputraMJ" pitchFamily="2" charset="0"/>
              </a:rPr>
              <a:t>এর</a:t>
            </a:r>
            <a:r>
              <a:rPr lang="en-US" sz="3200" b="1" dirty="0">
                <a:latin typeface="BrahmaputraMJ" pitchFamily="2" charset="0"/>
              </a:rPr>
              <a:t> </a:t>
            </a:r>
            <a:r>
              <a:rPr lang="en-US" sz="3200" b="1" dirty="0" err="1">
                <a:latin typeface="BrahmaputraMJ" pitchFamily="2" charset="0"/>
              </a:rPr>
              <a:t>সমান্তরাল</a:t>
            </a:r>
            <a:r>
              <a:rPr lang="en-US" sz="3200" b="1" dirty="0">
                <a:latin typeface="BrahmaputraMJ" pitchFamily="2" charset="0"/>
              </a:rPr>
              <a:t> </a:t>
            </a:r>
            <a:r>
              <a:rPr lang="en-US" sz="3200" b="1" dirty="0" err="1">
                <a:latin typeface="BrahmaputraMJ" pitchFamily="2" charset="0"/>
              </a:rPr>
              <a:t>অপারেশন</a:t>
            </a:r>
            <a:endParaRPr lang="en-US" sz="3200" dirty="0">
              <a:latin typeface="BrahmaputraMJ" pitchFamily="2" charset="0"/>
            </a:endParaRPr>
          </a:p>
          <a:p>
            <a:pPr lvl="0">
              <a:lnSpc>
                <a:spcPct val="115000"/>
              </a:lnSpc>
              <a:spcAft>
                <a:spcPts val="1000"/>
              </a:spcAft>
            </a:pP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1219200" y="0"/>
            <a:ext cx="7924800" cy="1066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2400" dirty="0"/>
              <a:t/>
            </a:r>
            <a:br>
              <a:rPr lang="en-US" sz="2400" dirty="0"/>
            </a:br>
            <a:r>
              <a:rPr lang="en-US" sz="2400" dirty="0"/>
              <a:t/>
            </a:r>
            <a:br>
              <a:rPr lang="en-US" sz="2400" dirty="0"/>
            </a:br>
            <a:r>
              <a:rPr lang="bn-BD" sz="2700" dirty="0">
                <a:solidFill>
                  <a:prstClr val="white"/>
                </a:solidFill>
                <a:latin typeface="BrahmaputraMJ" pitchFamily="2" charset="0"/>
              </a:rPr>
              <a:t>এসি মেসিন-১</a:t>
            </a:r>
            <a:r>
              <a:rPr lang="en-US" sz="2700" dirty="0">
                <a:solidFill>
                  <a:prstClr val="white"/>
                </a:solidFill>
                <a:latin typeface="BrahmaputraMJ" pitchFamily="2" charset="0"/>
              </a:rPr>
              <a:t>  (</a:t>
            </a:r>
            <a:r>
              <a:rPr lang="bn-BD" sz="2700" dirty="0">
                <a:solidFill>
                  <a:prstClr val="white"/>
                </a:solidFill>
                <a:latin typeface="BrahmaputraMJ" pitchFamily="2" charset="0"/>
              </a:rPr>
              <a:t>বিষয় কোড-</a:t>
            </a:r>
            <a:r>
              <a:rPr lang="en-US" sz="2700" dirty="0">
                <a:solidFill>
                  <a:prstClr val="white"/>
                </a:solidFill>
                <a:latin typeface="BrahmaputraMJ" pitchFamily="2" charset="0"/>
              </a:rPr>
              <a:t>66761 </a:t>
            </a:r>
            <a:r>
              <a:rPr lang="en-US" sz="2200" dirty="0">
                <a:solidFill>
                  <a:prstClr val="white"/>
                </a:solidFill>
                <a:latin typeface="BrahmaputraMJ" pitchFamily="2" charset="0"/>
              </a:rPr>
              <a:t>) </a:t>
            </a:r>
            <a:r>
              <a:rPr lang="en-US" sz="2000" dirty="0">
                <a:solidFill>
                  <a:prstClr val="white"/>
                </a:solidFill>
                <a:latin typeface="BrahmaputraMJ" pitchFamily="2" charset="0"/>
              </a:rPr>
              <a:t>  </a:t>
            </a:r>
            <a:r>
              <a:rPr lang="en-US" sz="3100" dirty="0" err="1">
                <a:solidFill>
                  <a:prstClr val="white"/>
                </a:solidFill>
                <a:latin typeface="BrahmaputraMJ" pitchFamily="2" charset="0"/>
                <a:cs typeface="SumeshwariMJ" pitchFamily="2" charset="0"/>
              </a:rPr>
              <a:t>UªvÝdigvi</a:t>
            </a:r>
            <a:r>
              <a:rPr lang="en-US" sz="3100" dirty="0">
                <a:solidFill>
                  <a:prstClr val="white"/>
                </a:solidFill>
                <a:latin typeface="BrahmaputraMJ" pitchFamily="2" charset="0"/>
                <a:cs typeface="SumeshwariMJ" pitchFamily="2" charset="0"/>
              </a:rPr>
              <a:t>   : </a:t>
            </a:r>
            <a:r>
              <a:rPr lang="en-US" sz="3100" dirty="0">
                <a:solidFill>
                  <a:srgbClr val="EEECE1"/>
                </a:solidFill>
                <a:latin typeface="BrahmaputraMJ" pitchFamily="2" charset="0"/>
                <a:cs typeface="SumeshwariMJ" pitchFamily="2" charset="0"/>
              </a:rPr>
              <a:t>beg </a:t>
            </a:r>
            <a:r>
              <a:rPr lang="en-US" sz="3100" dirty="0" err="1">
                <a:solidFill>
                  <a:srgbClr val="EEECE1"/>
                </a:solidFill>
                <a:latin typeface="BrahmaputraMJ" pitchFamily="2" charset="0"/>
                <a:cs typeface="SumeshwariMJ" pitchFamily="2" charset="0"/>
              </a:rPr>
              <a:t>Aa¨vq</a:t>
            </a:r>
            <a:r>
              <a:rPr lang="en-US" sz="3100" dirty="0">
                <a:solidFill>
                  <a:srgbClr val="EEECE1"/>
                </a:solidFill>
                <a:latin typeface="BrahmaputraMJ" pitchFamily="2" charset="0"/>
                <a:cs typeface="SumeshwariMJ" pitchFamily="2" charset="0"/>
              </a:rPr>
              <a:t> </a:t>
            </a:r>
            <a:r>
              <a:rPr lang="en-US" sz="3100" b="1" dirty="0" smtClean="0">
                <a:solidFill>
                  <a:srgbClr val="FF0000"/>
                </a:solidFill>
              </a:rPr>
              <a:t>PRINCIPLE </a:t>
            </a:r>
            <a:r>
              <a:rPr lang="en-US" sz="3100" b="1" dirty="0">
                <a:solidFill>
                  <a:srgbClr val="FF0000"/>
                </a:solidFill>
              </a:rPr>
              <a:t>OF OPERATION </a:t>
            </a:r>
            <a:r>
              <a:rPr lang="en-US" sz="3100" dirty="0">
                <a:solidFill>
                  <a:srgbClr val="FF0000"/>
                </a:solidFill>
              </a:rPr>
              <a:t>TRANSFORMER</a:t>
            </a:r>
            <a:r>
              <a:rPr lang="en-US" sz="3600" dirty="0">
                <a:solidFill>
                  <a:schemeClr val="tx1"/>
                </a:solidFill>
              </a:rPr>
              <a:t/>
            </a:r>
            <a:br>
              <a:rPr lang="en-US" sz="3600" dirty="0">
                <a:solidFill>
                  <a:schemeClr val="tx1"/>
                </a:solidFill>
              </a:rPr>
            </a:br>
            <a:endParaRPr lang="en-US" sz="2400" dirty="0">
              <a:solidFill>
                <a:schemeClr val="bg2"/>
              </a:solidFill>
            </a:endParaRPr>
          </a:p>
        </p:txBody>
      </p:sp>
      <p:sp>
        <p:nvSpPr>
          <p:cNvPr id="2" name="Rectangle 1"/>
          <p:cNvSpPr/>
          <p:nvPr/>
        </p:nvSpPr>
        <p:spPr>
          <a:xfrm>
            <a:off x="13856" y="3124200"/>
            <a:ext cx="9130144" cy="5847755"/>
          </a:xfrm>
          <a:prstGeom prst="rect">
            <a:avLst/>
          </a:prstGeom>
        </p:spPr>
        <p:txBody>
          <a:bodyPr wrap="square">
            <a:spAutoFit/>
          </a:bodyPr>
          <a:lstStyle/>
          <a:p>
            <a:endParaRPr lang="en-US" dirty="0"/>
          </a:p>
          <a:p>
            <a:endParaRPr lang="en-US" sz="300" dirty="0"/>
          </a:p>
          <a:p>
            <a:r>
              <a:rPr lang="en-US" sz="2800" dirty="0" err="1">
                <a:latin typeface="BrahmaputraMJ" pitchFamily="2" charset="0"/>
              </a:rPr>
              <a:t>কখনও</a:t>
            </a:r>
            <a:r>
              <a:rPr lang="en-US" sz="2800" dirty="0">
                <a:latin typeface="BrahmaputraMJ" pitchFamily="2" charset="0"/>
              </a:rPr>
              <a:t> </a:t>
            </a:r>
            <a:r>
              <a:rPr lang="en-US" sz="2800" dirty="0" err="1">
                <a:latin typeface="BrahmaputraMJ" pitchFamily="2" charset="0"/>
              </a:rPr>
              <a:t>কখনও</a:t>
            </a:r>
            <a:r>
              <a:rPr lang="en-US" sz="2800" dirty="0">
                <a:latin typeface="BrahmaputraMJ" pitchFamily="2" charset="0"/>
              </a:rPr>
              <a:t>, </a:t>
            </a:r>
            <a:r>
              <a:rPr lang="en-US" sz="2800" dirty="0" err="1">
                <a:latin typeface="BrahmaputraMJ" pitchFamily="2" charset="0"/>
              </a:rPr>
              <a:t>এটা</a:t>
            </a:r>
            <a:r>
              <a:rPr lang="en-US" sz="2800" dirty="0">
                <a:latin typeface="BrahmaputraMJ" pitchFamily="2" charset="0"/>
              </a:rPr>
              <a:t> </a:t>
            </a:r>
            <a:r>
              <a:rPr lang="en-US" sz="2800" dirty="0" err="1">
                <a:latin typeface="BrahmaputraMJ" pitchFamily="2" charset="0"/>
              </a:rPr>
              <a:t>একাধিক</a:t>
            </a:r>
            <a:r>
              <a:rPr lang="en-US" sz="2800" dirty="0">
                <a:latin typeface="BrahmaputraMJ" pitchFamily="2" charset="0"/>
              </a:rPr>
              <a:t> </a:t>
            </a:r>
            <a:r>
              <a:rPr lang="en-US" sz="2800" dirty="0" err="1">
                <a:latin typeface="BrahmaputraMJ" pitchFamily="2" charset="0"/>
              </a:rPr>
              <a:t>সংযোগ</a:t>
            </a:r>
            <a:r>
              <a:rPr lang="en-US" sz="2800" dirty="0">
                <a:latin typeface="BrahmaputraMJ" pitchFamily="2" charset="0"/>
              </a:rPr>
              <a:t> </a:t>
            </a:r>
            <a:r>
              <a:rPr lang="en-US" sz="2800" dirty="0" err="1">
                <a:latin typeface="BrahmaputraMJ" pitchFamily="2" charset="0"/>
              </a:rPr>
              <a:t>করার</a:t>
            </a:r>
            <a:r>
              <a:rPr lang="en-US" sz="2800" dirty="0">
                <a:latin typeface="BrahmaputraMJ" pitchFamily="2" charset="0"/>
              </a:rPr>
              <a:t> </a:t>
            </a:r>
            <a:r>
              <a:rPr lang="en-US" sz="2800" dirty="0" err="1">
                <a:latin typeface="BrahmaputraMJ" pitchFamily="2" charset="0"/>
              </a:rPr>
              <a:t>প্রয়োজন</a:t>
            </a:r>
            <a:r>
              <a:rPr lang="en-US" sz="2800" dirty="0">
                <a:latin typeface="BrahmaputraMJ" pitchFamily="2" charset="0"/>
              </a:rPr>
              <a:t> </a:t>
            </a:r>
            <a:r>
              <a:rPr lang="en-US" sz="2800" dirty="0" err="1">
                <a:latin typeface="BrahmaputraMJ" pitchFamily="2" charset="0"/>
              </a:rPr>
              <a:t>হয়ে</a:t>
            </a:r>
            <a:r>
              <a:rPr lang="en-US" sz="2800" dirty="0">
                <a:latin typeface="BrahmaputraMJ" pitchFamily="2" charset="0"/>
              </a:rPr>
              <a:t> </a:t>
            </a:r>
            <a:r>
              <a:rPr lang="en-US" sz="2800" dirty="0" err="1">
                <a:latin typeface="BrahmaputraMJ" pitchFamily="2" charset="0"/>
                <a:hlinkClick r:id="rId2"/>
              </a:rPr>
              <a:t>ট্রান্সফরমার</a:t>
            </a:r>
            <a:r>
              <a:rPr lang="en-US" sz="2800" dirty="0">
                <a:latin typeface="BrahmaputraMJ" pitchFamily="2" charset="0"/>
              </a:rPr>
              <a:t> </a:t>
            </a:r>
            <a:r>
              <a:rPr lang="en-US" sz="2800" dirty="0" err="1">
                <a:latin typeface="BrahmaputraMJ" pitchFamily="2" charset="0"/>
              </a:rPr>
              <a:t>বিদ্যমান</a:t>
            </a:r>
            <a:r>
              <a:rPr lang="en-US" sz="2800" dirty="0">
                <a:latin typeface="BrahmaputraMJ" pitchFamily="2" charset="0"/>
              </a:rPr>
              <a:t> </a:t>
            </a:r>
            <a:r>
              <a:rPr lang="en-US" sz="2800" dirty="0" err="1">
                <a:latin typeface="BrahmaputraMJ" pitchFamily="2" charset="0"/>
              </a:rPr>
              <a:t>ট্রান্সফরমার</a:t>
            </a:r>
            <a:r>
              <a:rPr lang="en-US" sz="2800" dirty="0">
                <a:latin typeface="BrahmaputraMJ" pitchFamily="2" charset="0"/>
              </a:rPr>
              <a:t> </a:t>
            </a:r>
            <a:r>
              <a:rPr lang="en-US" sz="2800" dirty="0" err="1">
                <a:latin typeface="BrahmaputraMJ" pitchFamily="2" charset="0"/>
              </a:rPr>
              <a:t>রেটিং</a:t>
            </a:r>
            <a:r>
              <a:rPr lang="en-US" sz="2800" dirty="0">
                <a:latin typeface="BrahmaputraMJ" pitchFamily="2" charset="0"/>
              </a:rPr>
              <a:t> </a:t>
            </a:r>
            <a:r>
              <a:rPr lang="en-US" sz="2800" dirty="0" err="1">
                <a:latin typeface="BrahmaputraMJ" pitchFamily="2" charset="0"/>
              </a:rPr>
              <a:t>বেশী</a:t>
            </a:r>
            <a:r>
              <a:rPr lang="en-US" sz="2800" dirty="0">
                <a:latin typeface="BrahmaputraMJ" pitchFamily="2" charset="0"/>
              </a:rPr>
              <a:t> </a:t>
            </a:r>
            <a:r>
              <a:rPr lang="en-US" sz="2800" dirty="0" err="1">
                <a:latin typeface="BrahmaputraMJ" pitchFamily="2" charset="0"/>
              </a:rPr>
              <a:t>লোড</a:t>
            </a:r>
            <a:r>
              <a:rPr lang="en-US" sz="2800" dirty="0">
                <a:latin typeface="BrahmaputraMJ" pitchFamily="2" charset="0"/>
              </a:rPr>
              <a:t> </a:t>
            </a:r>
            <a:r>
              <a:rPr lang="en-US" sz="2800" dirty="0" err="1">
                <a:latin typeface="BrahmaputraMJ" pitchFamily="2" charset="0"/>
              </a:rPr>
              <a:t>সরবরাহের</a:t>
            </a:r>
            <a:r>
              <a:rPr lang="en-US" sz="2800" dirty="0">
                <a:latin typeface="BrahmaputraMJ" pitchFamily="2" charset="0"/>
              </a:rPr>
              <a:t> </a:t>
            </a:r>
            <a:r>
              <a:rPr lang="en-US" sz="2800" dirty="0" err="1">
                <a:latin typeface="BrahmaputraMJ" pitchFamily="2" charset="0"/>
              </a:rPr>
              <a:t>জন্য</a:t>
            </a:r>
            <a:r>
              <a:rPr lang="en-US" sz="2800" dirty="0">
                <a:latin typeface="BrahmaputraMJ" pitchFamily="2" charset="0"/>
              </a:rPr>
              <a:t>, </a:t>
            </a:r>
            <a:r>
              <a:rPr lang="en-US" sz="2800" dirty="0" err="1">
                <a:latin typeface="BrahmaputraMJ" pitchFamily="2" charset="0"/>
              </a:rPr>
              <a:t>যেমন</a:t>
            </a:r>
            <a:r>
              <a:rPr lang="en-US" sz="2800" dirty="0">
                <a:latin typeface="BrahmaputraMJ" pitchFamily="2" charset="0"/>
              </a:rPr>
              <a:t>, </a:t>
            </a:r>
            <a:r>
              <a:rPr lang="en-US" sz="2800" dirty="0" err="1">
                <a:latin typeface="BrahmaputraMJ" pitchFamily="2" charset="0"/>
              </a:rPr>
              <a:t>সমান্তরাল</a:t>
            </a:r>
            <a:r>
              <a:rPr lang="en-US" sz="2800" dirty="0">
                <a:latin typeface="BrahmaputraMJ" pitchFamily="2" charset="0"/>
              </a:rPr>
              <a:t>. </a:t>
            </a:r>
            <a:r>
              <a:rPr lang="en-US" sz="2800" dirty="0" err="1">
                <a:latin typeface="BrahmaputraMJ" pitchFamily="2" charset="0"/>
              </a:rPr>
              <a:t>দুই</a:t>
            </a:r>
            <a:r>
              <a:rPr lang="en-US" sz="2800" dirty="0">
                <a:latin typeface="BrahmaputraMJ" pitchFamily="2" charset="0"/>
              </a:rPr>
              <a:t> </a:t>
            </a:r>
            <a:r>
              <a:rPr lang="en-US" sz="2800" dirty="0" err="1">
                <a:latin typeface="BrahmaputraMJ" pitchFamily="2" charset="0"/>
              </a:rPr>
              <a:t>বা</a:t>
            </a:r>
            <a:r>
              <a:rPr lang="en-US" sz="2800" dirty="0">
                <a:latin typeface="BrahmaputraMJ" pitchFamily="2" charset="0"/>
              </a:rPr>
              <a:t> </a:t>
            </a:r>
            <a:r>
              <a:rPr lang="en-US" sz="2800" dirty="0" err="1">
                <a:latin typeface="BrahmaputraMJ" pitchFamily="2" charset="0"/>
              </a:rPr>
              <a:t>ততোধিক</a:t>
            </a:r>
            <a:r>
              <a:rPr lang="en-US" sz="2800" dirty="0">
                <a:latin typeface="BrahmaputraMJ" pitchFamily="2" charset="0"/>
              </a:rPr>
              <a:t> </a:t>
            </a:r>
            <a:r>
              <a:rPr lang="en-US" sz="2800" dirty="0" err="1">
                <a:latin typeface="BrahmaputraMJ" pitchFamily="2" charset="0"/>
              </a:rPr>
              <a:t>ট্রান্সফরমার</a:t>
            </a:r>
            <a:r>
              <a:rPr lang="en-US" sz="2800" dirty="0">
                <a:latin typeface="BrahmaputraMJ" pitchFamily="2" charset="0"/>
              </a:rPr>
              <a:t> </a:t>
            </a:r>
            <a:r>
              <a:rPr lang="en-US" sz="2800" dirty="0" err="1">
                <a:latin typeface="BrahmaputraMJ" pitchFamily="2" charset="0"/>
              </a:rPr>
              <a:t>প্রাথমিক</a:t>
            </a:r>
            <a:r>
              <a:rPr lang="en-US" sz="2800" dirty="0">
                <a:latin typeface="BrahmaputraMJ" pitchFamily="2" charset="0"/>
              </a:rPr>
              <a:t> </a:t>
            </a:r>
            <a:r>
              <a:rPr lang="en-US" sz="2800" dirty="0" err="1">
                <a:latin typeface="BrahmaputraMJ" pitchFamily="2" charset="0"/>
              </a:rPr>
              <a:t>দিকে</a:t>
            </a:r>
            <a:r>
              <a:rPr lang="en-US" sz="2800" dirty="0">
                <a:latin typeface="BrahmaputraMJ" pitchFamily="2" charset="0"/>
              </a:rPr>
              <a:t> </a:t>
            </a:r>
            <a:r>
              <a:rPr lang="en-US" sz="2800" dirty="0" err="1">
                <a:latin typeface="BrahmaputraMJ" pitchFamily="2" charset="0"/>
              </a:rPr>
              <a:t>একটি</a:t>
            </a:r>
            <a:r>
              <a:rPr lang="en-US" sz="2800" dirty="0">
                <a:latin typeface="BrahmaputraMJ" pitchFamily="2" charset="0"/>
              </a:rPr>
              <a:t> </a:t>
            </a:r>
            <a:r>
              <a:rPr lang="en-US" sz="2800" dirty="0" err="1">
                <a:latin typeface="BrahmaputraMJ" pitchFamily="2" charset="0"/>
              </a:rPr>
              <a:t>একই</a:t>
            </a:r>
            <a:r>
              <a:rPr lang="en-US" sz="2800" dirty="0">
                <a:latin typeface="BrahmaputraMJ" pitchFamily="2" charset="0"/>
              </a:rPr>
              <a:t> </a:t>
            </a:r>
            <a:r>
              <a:rPr lang="en-US" sz="2800" dirty="0" err="1">
                <a:latin typeface="BrahmaputraMJ" pitchFamily="2" charset="0"/>
              </a:rPr>
              <a:t>সরবরাহ</a:t>
            </a:r>
            <a:r>
              <a:rPr lang="en-US" sz="2800" dirty="0">
                <a:latin typeface="BrahmaputraMJ" pitchFamily="2" charset="0"/>
              </a:rPr>
              <a:t> </a:t>
            </a:r>
            <a:r>
              <a:rPr lang="en-US" sz="2800" dirty="0" err="1">
                <a:latin typeface="BrahmaputraMJ" pitchFamily="2" charset="0"/>
              </a:rPr>
              <a:t>করতে</a:t>
            </a:r>
            <a:r>
              <a:rPr lang="en-US" sz="2800" dirty="0">
                <a:latin typeface="BrahmaputraMJ" pitchFamily="2" charset="0"/>
              </a:rPr>
              <a:t> ও </a:t>
            </a:r>
            <a:r>
              <a:rPr lang="en-US" sz="2800" dirty="0" err="1">
                <a:latin typeface="BrahmaputraMJ" pitchFamily="2" charset="0"/>
              </a:rPr>
              <a:t>মাধ্যমিক</a:t>
            </a:r>
            <a:r>
              <a:rPr lang="en-US" sz="2800" dirty="0">
                <a:latin typeface="BrahmaputraMJ" pitchFamily="2" charset="0"/>
              </a:rPr>
              <a:t> </a:t>
            </a:r>
            <a:r>
              <a:rPr lang="en-US" sz="2800" dirty="0" err="1">
                <a:latin typeface="BrahmaputraMJ" pitchFamily="2" charset="0"/>
              </a:rPr>
              <a:t>পাশের</a:t>
            </a:r>
            <a:r>
              <a:rPr lang="en-US" sz="2800" dirty="0">
                <a:latin typeface="BrahmaputraMJ" pitchFamily="2" charset="0"/>
              </a:rPr>
              <a:t> </a:t>
            </a:r>
            <a:r>
              <a:rPr lang="en-US" sz="2800" dirty="0" err="1">
                <a:latin typeface="BrahmaputraMJ" pitchFamily="2" charset="0"/>
              </a:rPr>
              <a:t>একটি</a:t>
            </a:r>
            <a:r>
              <a:rPr lang="en-US" sz="2800" dirty="0">
                <a:latin typeface="BrahmaputraMJ" pitchFamily="2" charset="0"/>
              </a:rPr>
              <a:t> </a:t>
            </a:r>
            <a:r>
              <a:rPr lang="en-US" sz="2800" dirty="0" err="1">
                <a:latin typeface="BrahmaputraMJ" pitchFamily="2" charset="0"/>
              </a:rPr>
              <a:t>একই</a:t>
            </a:r>
            <a:r>
              <a:rPr lang="en-US" sz="2800" dirty="0">
                <a:latin typeface="BrahmaputraMJ" pitchFamily="2" charset="0"/>
              </a:rPr>
              <a:t> </a:t>
            </a:r>
            <a:r>
              <a:rPr lang="en-US" sz="2800" dirty="0" err="1">
                <a:latin typeface="BrahmaputraMJ" pitchFamily="2" charset="0"/>
              </a:rPr>
              <a:t>চাহিদার</a:t>
            </a:r>
            <a:r>
              <a:rPr lang="en-US" sz="2800" dirty="0">
                <a:latin typeface="BrahmaputraMJ" pitchFamily="2" charset="0"/>
              </a:rPr>
              <a:t> </a:t>
            </a:r>
            <a:r>
              <a:rPr lang="en-US" sz="2800" dirty="0" err="1">
                <a:latin typeface="BrahmaputraMJ" pitchFamily="2" charset="0"/>
              </a:rPr>
              <a:t>সাথে</a:t>
            </a:r>
            <a:r>
              <a:rPr lang="en-US" sz="2800" dirty="0">
                <a:latin typeface="BrahmaputraMJ" pitchFamily="2" charset="0"/>
              </a:rPr>
              <a:t> </a:t>
            </a:r>
            <a:r>
              <a:rPr lang="en-US" sz="2800" dirty="0" err="1">
                <a:latin typeface="BrahmaputraMJ" pitchFamily="2" charset="0"/>
              </a:rPr>
              <a:t>সংযুক্ত</a:t>
            </a:r>
            <a:r>
              <a:rPr lang="en-US" sz="2800" dirty="0">
                <a:latin typeface="BrahmaputraMJ" pitchFamily="2" charset="0"/>
              </a:rPr>
              <a:t> </a:t>
            </a:r>
            <a:r>
              <a:rPr lang="en-US" sz="2800" dirty="0" err="1">
                <a:latin typeface="BrahmaputraMJ" pitchFamily="2" charset="0"/>
              </a:rPr>
              <a:t>করা</a:t>
            </a:r>
            <a:r>
              <a:rPr lang="en-US" sz="2800" dirty="0">
                <a:latin typeface="BrahmaputraMJ" pitchFamily="2" charset="0"/>
              </a:rPr>
              <a:t> </a:t>
            </a:r>
            <a:r>
              <a:rPr lang="en-US" sz="2800" dirty="0" err="1">
                <a:latin typeface="BrahmaputraMJ" pitchFamily="2" charset="0"/>
              </a:rPr>
              <a:t>হয</a:t>
            </a:r>
            <a:r>
              <a:rPr lang="en-US" sz="2800" dirty="0">
                <a:latin typeface="BrahmaputraMJ" pitchFamily="2" charset="0"/>
              </a:rPr>
              <a:t>়, </a:t>
            </a:r>
            <a:r>
              <a:rPr lang="en-US" sz="2800" dirty="0" err="1">
                <a:latin typeface="BrahmaputraMJ" pitchFamily="2" charset="0"/>
              </a:rPr>
              <a:t>তাহলে</a:t>
            </a:r>
            <a:r>
              <a:rPr lang="en-US" sz="2800" dirty="0">
                <a:latin typeface="BrahmaputraMJ" pitchFamily="2" charset="0"/>
              </a:rPr>
              <a:t> </a:t>
            </a:r>
            <a:r>
              <a:rPr lang="en-US" sz="2800" dirty="0" err="1">
                <a:latin typeface="BrahmaputraMJ" pitchFamily="2" charset="0"/>
              </a:rPr>
              <a:t>এটি</a:t>
            </a:r>
            <a:r>
              <a:rPr lang="en-US" sz="2800" dirty="0">
                <a:latin typeface="BrahmaputraMJ" pitchFamily="2" charset="0"/>
              </a:rPr>
              <a:t> </a:t>
            </a:r>
            <a:r>
              <a:rPr lang="en-US" sz="2800" b="1" dirty="0" err="1">
                <a:latin typeface="BrahmaputraMJ" pitchFamily="2" charset="0"/>
              </a:rPr>
              <a:t>ট্রান্সফরমার</a:t>
            </a:r>
            <a:r>
              <a:rPr lang="en-US" sz="2800" b="1" dirty="0">
                <a:latin typeface="BrahmaputraMJ" pitchFamily="2" charset="0"/>
              </a:rPr>
              <a:t> </a:t>
            </a:r>
            <a:r>
              <a:rPr lang="en-US" sz="2800" b="1" dirty="0" err="1">
                <a:latin typeface="BrahmaputraMJ" pitchFamily="2" charset="0"/>
              </a:rPr>
              <a:t>এর</a:t>
            </a:r>
            <a:r>
              <a:rPr lang="en-US" sz="2800" b="1" dirty="0">
                <a:latin typeface="BrahmaputraMJ" pitchFamily="2" charset="0"/>
              </a:rPr>
              <a:t> </a:t>
            </a:r>
            <a:r>
              <a:rPr lang="en-US" sz="2800" b="1" dirty="0" err="1">
                <a:latin typeface="BrahmaputraMJ" pitchFamily="2" charset="0"/>
              </a:rPr>
              <a:t>সমান্তরাল</a:t>
            </a:r>
            <a:r>
              <a:rPr lang="en-US" sz="2800" b="1" dirty="0">
                <a:latin typeface="BrahmaputraMJ" pitchFamily="2" charset="0"/>
              </a:rPr>
              <a:t> </a:t>
            </a:r>
            <a:r>
              <a:rPr lang="en-US" sz="2800" b="1" dirty="0" err="1">
                <a:latin typeface="BrahmaputraMJ" pitchFamily="2" charset="0"/>
              </a:rPr>
              <a:t>অপারেশন</a:t>
            </a:r>
            <a:r>
              <a:rPr lang="en-US" sz="2800" dirty="0">
                <a:latin typeface="BrahmaputraMJ" pitchFamily="2" charset="0"/>
              </a:rPr>
              <a:t> </a:t>
            </a:r>
            <a:r>
              <a:rPr lang="en-US" sz="2800" dirty="0" err="1">
                <a:latin typeface="BrahmaputraMJ" pitchFamily="2" charset="0"/>
              </a:rPr>
              <a:t>হিসাবে</a:t>
            </a:r>
            <a:r>
              <a:rPr lang="en-US" sz="2800" dirty="0">
                <a:latin typeface="BrahmaputraMJ" pitchFamily="2" charset="0"/>
              </a:rPr>
              <a:t> </a:t>
            </a:r>
            <a:r>
              <a:rPr lang="en-US" sz="2800" dirty="0" err="1">
                <a:latin typeface="BrahmaputraMJ" pitchFamily="2" charset="0"/>
              </a:rPr>
              <a:t>বলা</a:t>
            </a:r>
            <a:r>
              <a:rPr lang="en-US" sz="2800" dirty="0">
                <a:latin typeface="BrahmaputraMJ" pitchFamily="2" charset="0"/>
              </a:rPr>
              <a:t> </a:t>
            </a:r>
            <a:r>
              <a:rPr lang="en-US" sz="2800" dirty="0" err="1">
                <a:latin typeface="BrahmaputraMJ" pitchFamily="2" charset="0"/>
              </a:rPr>
              <a:t>হয</a:t>
            </a:r>
            <a:r>
              <a:rPr lang="en-US" sz="2800" dirty="0">
                <a:latin typeface="BrahmaputraMJ" pitchFamily="2" charset="0"/>
              </a:rPr>
              <a:t>়.</a:t>
            </a:r>
            <a:r>
              <a:rPr lang="en-US" sz="2800" dirty="0"/>
              <a:t> </a:t>
            </a:r>
          </a:p>
          <a:p>
            <a:endParaRPr lang="en-US" dirty="0"/>
          </a:p>
          <a:p>
            <a:endParaRPr lang="en-US" dirty="0"/>
          </a:p>
          <a:p>
            <a:endParaRPr lang="en-US" dirty="0"/>
          </a:p>
          <a:p>
            <a:endParaRPr lang="en-US" dirty="0"/>
          </a:p>
          <a:p>
            <a:endParaRPr lang="en-US" dirty="0"/>
          </a:p>
          <a:p>
            <a:endParaRPr lang="en-US" dirty="0"/>
          </a:p>
          <a:p>
            <a:r>
              <a:rPr lang="en-US" dirty="0"/>
              <a:t/>
            </a:r>
            <a:br>
              <a:rPr lang="en-US" dirty="0"/>
            </a:br>
            <a:endParaRPr lang="en-US" dirty="0"/>
          </a:p>
        </p:txBody>
      </p:sp>
    </p:spTree>
    <p:extLst>
      <p:ext uri="{BB962C8B-B14F-4D97-AF65-F5344CB8AC3E}">
        <p14:creationId xmlns:p14="http://schemas.microsoft.com/office/powerpoint/2010/main" val="4207963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128154" y="1094510"/>
            <a:ext cx="9189028" cy="1160318"/>
          </a:xfrm>
          <a:prstGeom prst="rect">
            <a:avLst/>
          </a:prstGeom>
        </p:spPr>
        <p:txBody>
          <a:bodyPr wrap="square">
            <a:spAutoFit/>
          </a:bodyPr>
          <a:lstStyle/>
          <a:p>
            <a:pPr lvl="0">
              <a:buClr>
                <a:srgbClr val="2DA2BF"/>
              </a:buClr>
              <a:buSzPct val="68000"/>
            </a:pPr>
            <a:r>
              <a:rPr lang="en-US" sz="2800" dirty="0">
                <a:ea typeface="Calibri"/>
                <a:cs typeface="Times New Roman"/>
              </a:rPr>
              <a:t> </a:t>
            </a:r>
            <a:endParaRPr lang="en-US" sz="8000" dirty="0">
              <a:solidFill>
                <a:srgbClr val="7030A0"/>
              </a:solidFill>
              <a:latin typeface="SumeshwariMJ" pitchFamily="2" charset="0"/>
              <a:cs typeface="SumeshwariMJ" pitchFamily="2" charset="0"/>
            </a:endParaRPr>
          </a:p>
          <a:p>
            <a:pPr lvl="0">
              <a:lnSpc>
                <a:spcPct val="115000"/>
              </a:lnSpc>
              <a:spcAft>
                <a:spcPts val="1000"/>
              </a:spcAft>
            </a:pPr>
            <a:r>
              <a:rPr lang="en-US" sz="3600" dirty="0">
                <a:solidFill>
                  <a:prstClr val="black"/>
                </a:solidFill>
                <a:latin typeface="SumeshwariMJ" pitchFamily="2" charset="0"/>
                <a:cs typeface="SumeshwariMJ" pitchFamily="2" charset="0"/>
              </a:rPr>
              <a:t>   </a:t>
            </a: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754456" y="168257"/>
            <a:ext cx="8251000"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2400" dirty="0"/>
              <a:t/>
            </a:r>
            <a:br>
              <a:rPr lang="en-US" sz="2400" dirty="0"/>
            </a:br>
            <a:r>
              <a:rPr lang="en-US" sz="2400" dirty="0" smtClean="0"/>
              <a:t/>
            </a:r>
            <a:br>
              <a:rPr lang="en-US" sz="2400" dirty="0" smtClean="0"/>
            </a:br>
            <a:r>
              <a:rPr lang="en-US" sz="2400" dirty="0" smtClean="0"/>
              <a:t/>
            </a:r>
            <a:br>
              <a:rPr lang="en-US" sz="2400" dirty="0" smtClean="0"/>
            </a:br>
            <a:r>
              <a:rPr lang="bn-BD" sz="2700" dirty="0" smtClean="0">
                <a:solidFill>
                  <a:prstClr val="white"/>
                </a:solidFill>
                <a:latin typeface="BrahmaputraMJ" pitchFamily="2" charset="0"/>
              </a:rPr>
              <a:t>এসি </a:t>
            </a:r>
            <a:r>
              <a:rPr lang="bn-BD" sz="2700" dirty="0">
                <a:solidFill>
                  <a:prstClr val="white"/>
                </a:solidFill>
                <a:latin typeface="BrahmaputraMJ" pitchFamily="2" charset="0"/>
              </a:rPr>
              <a:t>মেসিন-১</a:t>
            </a:r>
            <a:r>
              <a:rPr lang="en-US" sz="2700" dirty="0">
                <a:solidFill>
                  <a:prstClr val="white"/>
                </a:solidFill>
                <a:latin typeface="BrahmaputraMJ" pitchFamily="2" charset="0"/>
              </a:rPr>
              <a:t>  (</a:t>
            </a:r>
            <a:r>
              <a:rPr lang="bn-BD" sz="2700" dirty="0">
                <a:solidFill>
                  <a:prstClr val="white"/>
                </a:solidFill>
                <a:latin typeface="BrahmaputraMJ" pitchFamily="2" charset="0"/>
              </a:rPr>
              <a:t>বিষয় কোড-</a:t>
            </a:r>
            <a:r>
              <a:rPr lang="en-US" sz="2700" dirty="0">
                <a:solidFill>
                  <a:prstClr val="white"/>
                </a:solidFill>
                <a:latin typeface="BrahmaputraMJ" pitchFamily="2" charset="0"/>
              </a:rPr>
              <a:t>66761 </a:t>
            </a:r>
            <a:r>
              <a:rPr lang="en-US" sz="2200" dirty="0">
                <a:solidFill>
                  <a:prstClr val="white"/>
                </a:solidFill>
                <a:latin typeface="BrahmaputraMJ" pitchFamily="2" charset="0"/>
              </a:rPr>
              <a:t>) </a:t>
            </a:r>
            <a:r>
              <a:rPr lang="en-US" sz="2000" dirty="0">
                <a:solidFill>
                  <a:prstClr val="white"/>
                </a:solidFill>
                <a:latin typeface="BrahmaputraMJ" pitchFamily="2" charset="0"/>
              </a:rPr>
              <a:t>  </a:t>
            </a:r>
            <a:r>
              <a:rPr lang="en-US" sz="3100" dirty="0" err="1">
                <a:solidFill>
                  <a:prstClr val="white"/>
                </a:solidFill>
                <a:latin typeface="BrahmaputraMJ" pitchFamily="2" charset="0"/>
                <a:cs typeface="SumeshwariMJ" pitchFamily="2" charset="0"/>
              </a:rPr>
              <a:t>UªvÝdigvi</a:t>
            </a:r>
            <a:r>
              <a:rPr lang="en-US" sz="3100" dirty="0">
                <a:solidFill>
                  <a:prstClr val="white"/>
                </a:solidFill>
                <a:latin typeface="BrahmaputraMJ" pitchFamily="2" charset="0"/>
                <a:cs typeface="SumeshwariMJ" pitchFamily="2" charset="0"/>
              </a:rPr>
              <a:t>  </a:t>
            </a:r>
            <a:r>
              <a:rPr lang="en-US" sz="3100" dirty="0" smtClean="0">
                <a:solidFill>
                  <a:prstClr val="white"/>
                </a:solidFill>
                <a:latin typeface="BrahmaputraMJ" pitchFamily="2" charset="0"/>
                <a:cs typeface="SumeshwariMJ" pitchFamily="2" charset="0"/>
              </a:rPr>
              <a:t> : </a:t>
            </a:r>
            <a:r>
              <a:rPr lang="en-US" sz="3100" dirty="0">
                <a:solidFill>
                  <a:srgbClr val="EEECE1"/>
                </a:solidFill>
                <a:latin typeface="BrahmaputraMJ" pitchFamily="2" charset="0"/>
                <a:cs typeface="SumeshwariMJ" pitchFamily="2" charset="0"/>
              </a:rPr>
              <a:t>beg </a:t>
            </a:r>
            <a:r>
              <a:rPr lang="en-US" sz="3100" dirty="0" err="1">
                <a:solidFill>
                  <a:srgbClr val="EEECE1"/>
                </a:solidFill>
                <a:latin typeface="BrahmaputraMJ" pitchFamily="2" charset="0"/>
                <a:cs typeface="SumeshwariMJ" pitchFamily="2" charset="0"/>
              </a:rPr>
              <a:t>Aa¨vq</a:t>
            </a:r>
            <a:r>
              <a:rPr lang="en-US" sz="3100" dirty="0">
                <a:solidFill>
                  <a:srgbClr val="EEECE1"/>
                </a:solidFill>
                <a:latin typeface="BrahmaputraMJ" pitchFamily="2" charset="0"/>
                <a:cs typeface="SumeshwariMJ" pitchFamily="2" charset="0"/>
              </a:rPr>
              <a:t> </a:t>
            </a:r>
            <a:r>
              <a:rPr lang="en-US" sz="3100" b="1" dirty="0" smtClean="0">
                <a:solidFill>
                  <a:srgbClr val="FF0000"/>
                </a:solidFill>
              </a:rPr>
              <a:t>PRINCIPLE </a:t>
            </a:r>
            <a:r>
              <a:rPr lang="en-US" sz="3100" b="1" dirty="0">
                <a:solidFill>
                  <a:srgbClr val="FF0000"/>
                </a:solidFill>
              </a:rPr>
              <a:t>OF OPERATION </a:t>
            </a:r>
            <a:r>
              <a:rPr lang="en-US" sz="3100" dirty="0">
                <a:solidFill>
                  <a:srgbClr val="FF0000"/>
                </a:solidFill>
              </a:rPr>
              <a:t>TRANSFORMER</a:t>
            </a:r>
            <a:r>
              <a:rPr lang="en-US" sz="3600" dirty="0">
                <a:solidFill>
                  <a:prstClr val="black"/>
                </a:solidFill>
              </a:rPr>
              <a:t/>
            </a:r>
            <a:br>
              <a:rPr lang="en-US" sz="3600" dirty="0">
                <a:solidFill>
                  <a:prstClr val="black"/>
                </a:solidFill>
              </a:rPr>
            </a:br>
            <a:r>
              <a:rPr lang="en-US" sz="3600" dirty="0">
                <a:solidFill>
                  <a:schemeClr val="tx1"/>
                </a:solidFill>
              </a:rPr>
              <a:t/>
            </a:r>
            <a:br>
              <a:rPr lang="en-US" sz="3600" dirty="0">
                <a:solidFill>
                  <a:schemeClr val="tx1"/>
                </a:solidFill>
              </a:rPr>
            </a:br>
            <a:endParaRPr lang="en-US" sz="2400" dirty="0">
              <a:solidFill>
                <a:schemeClr val="bg2"/>
              </a:solidFill>
            </a:endParaRPr>
          </a:p>
        </p:txBody>
      </p:sp>
      <p:sp>
        <p:nvSpPr>
          <p:cNvPr id="2" name="Rectangle 1"/>
          <p:cNvSpPr/>
          <p:nvPr/>
        </p:nvSpPr>
        <p:spPr>
          <a:xfrm>
            <a:off x="0" y="1066801"/>
            <a:ext cx="9144000" cy="5597430"/>
          </a:xfrm>
          <a:prstGeom prst="rect">
            <a:avLst/>
          </a:prstGeom>
        </p:spPr>
        <p:txBody>
          <a:bodyPr wrap="square">
            <a:spAutoFit/>
          </a:bodyPr>
          <a:lstStyle/>
          <a:p>
            <a:pPr>
              <a:lnSpc>
                <a:spcPct val="115000"/>
              </a:lnSpc>
              <a:spcAft>
                <a:spcPts val="1000"/>
              </a:spcAft>
            </a:pPr>
            <a:r>
              <a:rPr lang="en-US" sz="2800" dirty="0">
                <a:solidFill>
                  <a:prstClr val="black"/>
                </a:solidFill>
                <a:ea typeface="Calibri"/>
                <a:cs typeface="Times New Roman"/>
              </a:rPr>
              <a:t>9</a:t>
            </a:r>
            <a:r>
              <a:rPr lang="en-US" sz="2800" dirty="0" smtClean="0">
                <a:solidFill>
                  <a:prstClr val="black"/>
                </a:solidFill>
                <a:ea typeface="Calibri"/>
                <a:cs typeface="Times New Roman"/>
              </a:rPr>
              <a:t>.1   </a:t>
            </a:r>
            <a:r>
              <a:rPr lang="en-US" sz="3600" dirty="0">
                <a:ea typeface="Calibri"/>
                <a:cs typeface="Times New Roman"/>
              </a:rPr>
              <a:t>Purpose of Parallel Operation :</a:t>
            </a:r>
          </a:p>
          <a:p>
            <a:r>
              <a:rPr lang="en-US" sz="2800" dirty="0" err="1"/>
              <a:t>ট্রান্সফরমার</a:t>
            </a:r>
            <a:r>
              <a:rPr lang="en-US" sz="2800" dirty="0"/>
              <a:t> </a:t>
            </a:r>
            <a:r>
              <a:rPr lang="en-US" sz="2800" dirty="0" err="1"/>
              <a:t>এর</a:t>
            </a:r>
            <a:r>
              <a:rPr lang="en-US" sz="2800" dirty="0"/>
              <a:t> </a:t>
            </a:r>
            <a:r>
              <a:rPr lang="en-US" sz="2800" dirty="0" err="1"/>
              <a:t>সমান্তরাল</a:t>
            </a:r>
            <a:r>
              <a:rPr lang="en-US" sz="2800" dirty="0"/>
              <a:t> </a:t>
            </a:r>
            <a:r>
              <a:rPr lang="en-US" sz="2800" dirty="0" err="1"/>
              <a:t>অপারেশন</a:t>
            </a:r>
            <a:r>
              <a:rPr lang="en-US" sz="2800" dirty="0"/>
              <a:t> </a:t>
            </a:r>
            <a:r>
              <a:rPr lang="en-US" sz="2800" dirty="0" err="1"/>
              <a:t>এর</a:t>
            </a:r>
            <a:r>
              <a:rPr lang="en-US" sz="2800" dirty="0"/>
              <a:t> </a:t>
            </a:r>
            <a:r>
              <a:rPr lang="en-US" sz="2800" dirty="0" err="1"/>
              <a:t>প্রয়োজনই</a:t>
            </a:r>
            <a:endParaRPr lang="en-US" sz="2800" dirty="0"/>
          </a:p>
          <a:p>
            <a:r>
              <a:rPr lang="en-US" sz="2800" dirty="0" err="1"/>
              <a:t>কেন</a:t>
            </a:r>
            <a:r>
              <a:rPr lang="en-US" sz="2800" dirty="0"/>
              <a:t> </a:t>
            </a:r>
            <a:r>
              <a:rPr lang="en-US" sz="2800" dirty="0" err="1"/>
              <a:t>ট্রান্সফরমার</a:t>
            </a:r>
            <a:r>
              <a:rPr lang="en-US" sz="2800" dirty="0"/>
              <a:t> </a:t>
            </a:r>
            <a:r>
              <a:rPr lang="en-US" sz="2800" dirty="0" err="1"/>
              <a:t>এর</a:t>
            </a:r>
            <a:r>
              <a:rPr lang="en-US" sz="2800" dirty="0"/>
              <a:t> </a:t>
            </a:r>
            <a:r>
              <a:rPr lang="en-US" sz="2800" dirty="0" err="1"/>
              <a:t>সমান্তরাল</a:t>
            </a:r>
            <a:r>
              <a:rPr lang="en-US" sz="2800" dirty="0"/>
              <a:t> </a:t>
            </a:r>
            <a:r>
              <a:rPr lang="en-US" sz="2800" dirty="0" err="1"/>
              <a:t>অপারেশন</a:t>
            </a:r>
            <a:r>
              <a:rPr lang="en-US" sz="2800" dirty="0"/>
              <a:t> </a:t>
            </a:r>
            <a:r>
              <a:rPr lang="en-US" sz="2800" dirty="0" err="1"/>
              <a:t>প্রয়োজন</a:t>
            </a:r>
            <a:r>
              <a:rPr lang="en-US" sz="2800" dirty="0"/>
              <a:t> </a:t>
            </a:r>
            <a:r>
              <a:rPr lang="en-US" sz="2800" dirty="0" err="1"/>
              <a:t>হয</a:t>
            </a:r>
            <a:r>
              <a:rPr lang="en-US" sz="2800" dirty="0"/>
              <a:t>়?</a:t>
            </a:r>
          </a:p>
          <a:p>
            <a:pPr lvl="0"/>
            <a:r>
              <a:rPr lang="en-US" sz="2800" dirty="0" err="1"/>
              <a:t>বর্ধিত</a:t>
            </a:r>
            <a:r>
              <a:rPr lang="en-US" sz="2800" dirty="0"/>
              <a:t> </a:t>
            </a:r>
            <a:r>
              <a:rPr lang="en-US" sz="2800" dirty="0" err="1"/>
              <a:t>লোড</a:t>
            </a:r>
            <a:r>
              <a:rPr lang="en-US" sz="2800" dirty="0"/>
              <a:t>: </a:t>
            </a:r>
          </a:p>
          <a:p>
            <a:pPr lvl="0"/>
            <a:r>
              <a:rPr lang="en-US" sz="2800" dirty="0" err="1"/>
              <a:t>চাহিদার</a:t>
            </a:r>
            <a:r>
              <a:rPr lang="en-US" sz="2800" dirty="0"/>
              <a:t> </a:t>
            </a:r>
            <a:r>
              <a:rPr lang="en-US" sz="2800" dirty="0" err="1"/>
              <a:t>বৃদ্ধি</a:t>
            </a:r>
            <a:r>
              <a:rPr lang="en-US" sz="2800" dirty="0"/>
              <a:t> </a:t>
            </a:r>
            <a:r>
              <a:rPr lang="en-US" sz="2800" dirty="0" err="1"/>
              <a:t>এবং</a:t>
            </a:r>
            <a:r>
              <a:rPr lang="en-US" sz="2800" dirty="0"/>
              <a:t> </a:t>
            </a:r>
            <a:r>
              <a:rPr lang="en-US" sz="2800" dirty="0" err="1"/>
              <a:t>এটি</a:t>
            </a:r>
            <a:r>
              <a:rPr lang="en-US" sz="2800" dirty="0"/>
              <a:t> </a:t>
            </a:r>
            <a:r>
              <a:rPr lang="en-US" sz="2800" dirty="0" err="1"/>
              <a:t>বিদ্যমান</a:t>
            </a:r>
            <a:r>
              <a:rPr lang="en-US" sz="2800" dirty="0"/>
              <a:t> </a:t>
            </a:r>
            <a:r>
              <a:rPr lang="en-US" sz="2800" dirty="0" err="1"/>
              <a:t>ট্রান্সফরমার</a:t>
            </a:r>
            <a:r>
              <a:rPr lang="en-US" sz="2800" dirty="0"/>
              <a:t> </a:t>
            </a:r>
            <a:r>
              <a:rPr lang="en-US" sz="2800" dirty="0" err="1"/>
              <a:t>ক্ষমতা</a:t>
            </a:r>
            <a:r>
              <a:rPr lang="en-US" sz="2800" dirty="0"/>
              <a:t> </a:t>
            </a:r>
            <a:r>
              <a:rPr lang="en-US" sz="2800" dirty="0" err="1"/>
              <a:t>অতিক্রম</a:t>
            </a:r>
            <a:r>
              <a:rPr lang="en-US" sz="2800" dirty="0"/>
              <a:t> </a:t>
            </a:r>
            <a:r>
              <a:rPr lang="en-US" sz="2800" dirty="0" err="1"/>
              <a:t>করা</a:t>
            </a:r>
            <a:r>
              <a:rPr lang="en-US" sz="2800" dirty="0"/>
              <a:t> </a:t>
            </a:r>
            <a:r>
              <a:rPr lang="en-US" sz="2800" dirty="0" err="1"/>
              <a:t>হয</a:t>
            </a:r>
            <a:r>
              <a:rPr lang="en-US" sz="2800" dirty="0"/>
              <a:t>়, </a:t>
            </a:r>
            <a:r>
              <a:rPr lang="en-US" sz="2800" dirty="0" err="1"/>
              <a:t>অন্য</a:t>
            </a:r>
            <a:r>
              <a:rPr lang="en-US" sz="2800" dirty="0"/>
              <a:t> </a:t>
            </a:r>
            <a:r>
              <a:rPr lang="en-US" sz="2800" dirty="0" err="1"/>
              <a:t>একটি</a:t>
            </a:r>
            <a:r>
              <a:rPr lang="en-US" sz="2800" dirty="0"/>
              <a:t> </a:t>
            </a:r>
            <a:r>
              <a:rPr lang="en-US" sz="2800" dirty="0" err="1"/>
              <a:t>ট্রান্সফরমার</a:t>
            </a:r>
            <a:r>
              <a:rPr lang="en-US" sz="2800" dirty="0"/>
              <a:t> </a:t>
            </a:r>
            <a:r>
              <a:rPr lang="en-US" sz="2800" dirty="0" err="1"/>
              <a:t>বর্ধিত</a:t>
            </a:r>
            <a:r>
              <a:rPr lang="en-US" sz="2800" dirty="0"/>
              <a:t> </a:t>
            </a:r>
            <a:r>
              <a:rPr lang="en-US" sz="2800" dirty="0" err="1"/>
              <a:t>চাহিদার</a:t>
            </a:r>
            <a:r>
              <a:rPr lang="en-US" sz="2800" dirty="0"/>
              <a:t> </a:t>
            </a:r>
            <a:r>
              <a:rPr lang="en-US" sz="2800" dirty="0" err="1"/>
              <a:t>সরবরাহ</a:t>
            </a:r>
            <a:r>
              <a:rPr lang="en-US" sz="2800" dirty="0"/>
              <a:t> </a:t>
            </a:r>
            <a:r>
              <a:rPr lang="en-US" sz="2800" dirty="0" err="1"/>
              <a:t>বিদ্যমান</a:t>
            </a:r>
            <a:r>
              <a:rPr lang="en-US" sz="2800" dirty="0"/>
              <a:t> </a:t>
            </a:r>
            <a:r>
              <a:rPr lang="en-US" sz="2800" dirty="0" err="1"/>
              <a:t>ট্রান্সফরমার</a:t>
            </a:r>
            <a:r>
              <a:rPr lang="en-US" sz="2800" dirty="0"/>
              <a:t> </a:t>
            </a:r>
            <a:r>
              <a:rPr lang="en-US" sz="2800" dirty="0" err="1"/>
              <a:t>সঙ্গে</a:t>
            </a:r>
            <a:r>
              <a:rPr lang="en-US" sz="2800" dirty="0"/>
              <a:t> </a:t>
            </a:r>
            <a:r>
              <a:rPr lang="en-US" sz="2800" dirty="0" err="1"/>
              <a:t>সমান্তরাল</a:t>
            </a:r>
            <a:r>
              <a:rPr lang="en-US" sz="2800" dirty="0"/>
              <a:t> </a:t>
            </a:r>
            <a:r>
              <a:rPr lang="en-US" sz="2800" dirty="0" err="1"/>
              <a:t>মধ্যে</a:t>
            </a:r>
            <a:r>
              <a:rPr lang="en-US" sz="2800" dirty="0"/>
              <a:t> </a:t>
            </a:r>
            <a:r>
              <a:rPr lang="en-US" sz="2800" dirty="0" err="1"/>
              <a:t>সংযুক্ত</a:t>
            </a:r>
            <a:r>
              <a:rPr lang="en-US" sz="2800" dirty="0"/>
              <a:t> </a:t>
            </a:r>
            <a:r>
              <a:rPr lang="en-US" sz="2800" dirty="0" err="1"/>
              <a:t>করা</a:t>
            </a:r>
            <a:r>
              <a:rPr lang="en-US" sz="2800" dirty="0"/>
              <a:t> </a:t>
            </a:r>
            <a:r>
              <a:rPr lang="en-US" sz="2800" dirty="0" err="1"/>
              <a:t>হতে</a:t>
            </a:r>
            <a:r>
              <a:rPr lang="en-US" sz="2800" dirty="0"/>
              <a:t> </a:t>
            </a:r>
            <a:r>
              <a:rPr lang="en-US" sz="2800" dirty="0" err="1"/>
              <a:t>পারে</a:t>
            </a:r>
            <a:r>
              <a:rPr lang="en-US" sz="2800" dirty="0"/>
              <a:t>.</a:t>
            </a:r>
          </a:p>
          <a:p>
            <a:pPr lvl="0"/>
            <a:r>
              <a:rPr lang="en-US" sz="2800" dirty="0" err="1"/>
              <a:t>বড</a:t>
            </a:r>
            <a:r>
              <a:rPr lang="en-US" sz="2800" dirty="0"/>
              <a:t>় </a:t>
            </a:r>
            <a:r>
              <a:rPr lang="en-US" sz="2800" dirty="0" err="1"/>
              <a:t>ট্রান্সফরমার</a:t>
            </a:r>
            <a:r>
              <a:rPr lang="en-US" sz="2800" dirty="0"/>
              <a:t> অ </a:t>
            </a:r>
            <a:r>
              <a:rPr lang="en-US" sz="2800" dirty="0" err="1"/>
              <a:t>প্রাপ্যতা</a:t>
            </a:r>
            <a:r>
              <a:rPr lang="en-US" sz="2800" dirty="0"/>
              <a:t>: </a:t>
            </a:r>
          </a:p>
          <a:p>
            <a:pPr lvl="0"/>
            <a:r>
              <a:rPr lang="en-US" sz="2800" dirty="0" err="1"/>
              <a:t>বৃহ</a:t>
            </a:r>
            <a:r>
              <a:rPr lang="en-US" sz="2800" dirty="0"/>
              <a:t>ৎ </a:t>
            </a:r>
            <a:r>
              <a:rPr lang="en-US" sz="2800" dirty="0" err="1"/>
              <a:t>ট্রান্সফরমার</a:t>
            </a:r>
            <a:r>
              <a:rPr lang="en-US" sz="2800" dirty="0"/>
              <a:t> </a:t>
            </a:r>
            <a:r>
              <a:rPr lang="en-US" sz="2800" dirty="0" err="1"/>
              <a:t>চাপের</a:t>
            </a:r>
            <a:r>
              <a:rPr lang="en-US" sz="2800" dirty="0"/>
              <a:t> </a:t>
            </a:r>
            <a:r>
              <a:rPr lang="en-US" sz="2800" dirty="0" err="1"/>
              <a:t>মোট</a:t>
            </a:r>
            <a:r>
              <a:rPr lang="en-US" sz="2800" dirty="0"/>
              <a:t> </a:t>
            </a:r>
            <a:r>
              <a:rPr lang="en-US" sz="2800" dirty="0" err="1"/>
              <a:t>প্রয়োজন</a:t>
            </a:r>
            <a:r>
              <a:rPr lang="en-US" sz="2800" dirty="0"/>
              <a:t> </a:t>
            </a:r>
            <a:r>
              <a:rPr lang="en-US" sz="2800" dirty="0" err="1"/>
              <a:t>মেটাতে</a:t>
            </a:r>
            <a:r>
              <a:rPr lang="en-US" sz="2800" dirty="0"/>
              <a:t> </a:t>
            </a:r>
            <a:r>
              <a:rPr lang="en-US" sz="2800" dirty="0" err="1"/>
              <a:t>পারে</a:t>
            </a:r>
            <a:r>
              <a:rPr lang="en-US" sz="2800" dirty="0"/>
              <a:t>, </a:t>
            </a:r>
            <a:r>
              <a:rPr lang="en-US" sz="2800" dirty="0" err="1"/>
              <a:t>যা</a:t>
            </a:r>
            <a:r>
              <a:rPr lang="en-US" sz="2800" dirty="0"/>
              <a:t> </a:t>
            </a:r>
            <a:r>
              <a:rPr lang="en-US" sz="2800" dirty="0" err="1"/>
              <a:t>পাওয়া</a:t>
            </a:r>
            <a:r>
              <a:rPr lang="en-US" sz="2800" dirty="0"/>
              <a:t> </a:t>
            </a:r>
            <a:r>
              <a:rPr lang="en-US" sz="2800" dirty="0" err="1"/>
              <a:t>যায</a:t>
            </a:r>
            <a:r>
              <a:rPr lang="en-US" sz="2800" dirty="0"/>
              <a:t>় </a:t>
            </a:r>
            <a:r>
              <a:rPr lang="en-US" sz="2800" dirty="0" err="1"/>
              <a:t>না</a:t>
            </a:r>
            <a:r>
              <a:rPr lang="en-US" sz="2800" dirty="0"/>
              <a:t>, </a:t>
            </a:r>
            <a:r>
              <a:rPr lang="en-US" sz="2800" dirty="0" err="1"/>
              <a:t>দুই</a:t>
            </a:r>
            <a:r>
              <a:rPr lang="en-US" sz="2800" dirty="0"/>
              <a:t> </a:t>
            </a:r>
            <a:r>
              <a:rPr lang="en-US" sz="2800" dirty="0" err="1"/>
              <a:t>বা</a:t>
            </a:r>
            <a:r>
              <a:rPr lang="en-US" sz="2800" dirty="0"/>
              <a:t> </a:t>
            </a:r>
            <a:r>
              <a:rPr lang="en-US" sz="2800" dirty="0" err="1"/>
              <a:t>ততোধিক</a:t>
            </a:r>
            <a:r>
              <a:rPr lang="en-US" sz="2800" dirty="0"/>
              <a:t> </a:t>
            </a:r>
            <a:r>
              <a:rPr lang="en-US" sz="2800" dirty="0" err="1"/>
              <a:t>ছোট</a:t>
            </a:r>
            <a:r>
              <a:rPr lang="en-US" sz="2800" dirty="0"/>
              <a:t> </a:t>
            </a:r>
            <a:r>
              <a:rPr lang="en-US" sz="2800" dirty="0" err="1"/>
              <a:t>ট্রান্সফরমার</a:t>
            </a:r>
            <a:r>
              <a:rPr lang="en-US" sz="2800" dirty="0"/>
              <a:t> </a:t>
            </a:r>
            <a:r>
              <a:rPr lang="en-US" sz="2800" dirty="0" err="1"/>
              <a:t>ক্ষমতা</a:t>
            </a:r>
            <a:r>
              <a:rPr lang="en-US" sz="2800" dirty="0"/>
              <a:t> </a:t>
            </a:r>
            <a:r>
              <a:rPr lang="en-US" sz="2800" dirty="0" err="1"/>
              <a:t>বৃদ্ধি</a:t>
            </a:r>
            <a:r>
              <a:rPr lang="en-US" sz="2800" dirty="0"/>
              <a:t> </a:t>
            </a:r>
            <a:r>
              <a:rPr lang="en-US" sz="2800" dirty="0" err="1"/>
              <a:t>সমান্তরাল</a:t>
            </a:r>
            <a:r>
              <a:rPr lang="en-US" sz="2800" dirty="0"/>
              <a:t> </a:t>
            </a:r>
            <a:r>
              <a:rPr lang="en-US" sz="2800" dirty="0" err="1"/>
              <a:t>মধ্যে</a:t>
            </a:r>
            <a:r>
              <a:rPr lang="en-US" sz="2800" dirty="0"/>
              <a:t> </a:t>
            </a:r>
            <a:r>
              <a:rPr lang="en-US" sz="2800" dirty="0" err="1"/>
              <a:t>সংযুক্ত</a:t>
            </a:r>
            <a:r>
              <a:rPr lang="en-US" sz="2800" dirty="0"/>
              <a:t> </a:t>
            </a:r>
            <a:r>
              <a:rPr lang="en-US" sz="2800" dirty="0" err="1"/>
              <a:t>করা</a:t>
            </a:r>
            <a:r>
              <a:rPr lang="en-US" sz="2800" dirty="0"/>
              <a:t> </a:t>
            </a:r>
            <a:r>
              <a:rPr lang="en-US" sz="2800" dirty="0" err="1"/>
              <a:t>যাবে</a:t>
            </a:r>
            <a:r>
              <a:rPr lang="en-US" sz="2800" dirty="0"/>
              <a:t>.</a:t>
            </a:r>
          </a:p>
        </p:txBody>
      </p:sp>
      <p:sp>
        <p:nvSpPr>
          <p:cNvPr id="3" name="Rectangle 2"/>
          <p:cNvSpPr/>
          <p:nvPr/>
        </p:nvSpPr>
        <p:spPr>
          <a:xfrm>
            <a:off x="13856" y="1739843"/>
            <a:ext cx="8991600" cy="2585323"/>
          </a:xfrm>
          <a:prstGeom prst="rect">
            <a:avLst/>
          </a:prstGeom>
        </p:spPr>
        <p:txBody>
          <a:bodyPr wrap="square">
            <a:spAutoFit/>
          </a:bodyPr>
          <a:lstStyle/>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p:txBody>
      </p:sp>
    </p:spTree>
    <p:extLst>
      <p:ext uri="{BB962C8B-B14F-4D97-AF65-F5344CB8AC3E}">
        <p14:creationId xmlns:p14="http://schemas.microsoft.com/office/powerpoint/2010/main" val="35196234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128154" y="1094510"/>
            <a:ext cx="9189028" cy="1160318"/>
          </a:xfrm>
          <a:prstGeom prst="rect">
            <a:avLst/>
          </a:prstGeom>
        </p:spPr>
        <p:txBody>
          <a:bodyPr wrap="square">
            <a:spAutoFit/>
          </a:bodyPr>
          <a:lstStyle/>
          <a:p>
            <a:pPr lvl="0">
              <a:buClr>
                <a:srgbClr val="2DA2BF"/>
              </a:buClr>
              <a:buSzPct val="68000"/>
            </a:pPr>
            <a:r>
              <a:rPr lang="en-US" sz="2800" dirty="0">
                <a:ea typeface="Calibri"/>
                <a:cs typeface="Times New Roman"/>
              </a:rPr>
              <a:t> </a:t>
            </a:r>
            <a:endParaRPr lang="en-US" sz="8000" dirty="0">
              <a:solidFill>
                <a:srgbClr val="7030A0"/>
              </a:solidFill>
              <a:latin typeface="SumeshwariMJ" pitchFamily="2" charset="0"/>
              <a:cs typeface="SumeshwariMJ" pitchFamily="2" charset="0"/>
            </a:endParaRPr>
          </a:p>
          <a:p>
            <a:pPr lvl="0">
              <a:lnSpc>
                <a:spcPct val="115000"/>
              </a:lnSpc>
              <a:spcAft>
                <a:spcPts val="1000"/>
              </a:spcAft>
            </a:pPr>
            <a:r>
              <a:rPr lang="en-US" sz="3600" dirty="0">
                <a:solidFill>
                  <a:prstClr val="black"/>
                </a:solidFill>
                <a:latin typeface="SumeshwariMJ" pitchFamily="2" charset="0"/>
                <a:cs typeface="SumeshwariMJ" pitchFamily="2" charset="0"/>
              </a:rPr>
              <a:t>   </a:t>
            </a: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381000" y="76200"/>
            <a:ext cx="8548256" cy="762000"/>
          </a:xfrm>
          <a:prstGeom prst="roundRect">
            <a:avLst>
              <a:gd name="adj" fmla="val 159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2400" dirty="0"/>
              <a:t/>
            </a:r>
            <a:br>
              <a:rPr lang="en-US" sz="2400" dirty="0"/>
            </a:br>
            <a:r>
              <a:rPr lang="en-US" sz="2400" dirty="0"/>
              <a:t/>
            </a:r>
            <a:br>
              <a:rPr lang="en-US" sz="2400" dirty="0"/>
            </a:br>
            <a:r>
              <a:rPr lang="en-US" sz="2400" dirty="0" smtClean="0"/>
              <a:t/>
            </a:r>
            <a:br>
              <a:rPr lang="en-US" sz="2400" dirty="0" smtClean="0"/>
            </a:br>
            <a:r>
              <a:rPr lang="bn-BD" sz="2700" dirty="0" smtClean="0">
                <a:solidFill>
                  <a:prstClr val="white"/>
                </a:solidFill>
                <a:latin typeface="BrahmaputraMJ" pitchFamily="2" charset="0"/>
              </a:rPr>
              <a:t>এসি </a:t>
            </a:r>
            <a:r>
              <a:rPr lang="bn-BD" sz="2700" dirty="0">
                <a:solidFill>
                  <a:prstClr val="white"/>
                </a:solidFill>
                <a:latin typeface="BrahmaputraMJ" pitchFamily="2" charset="0"/>
              </a:rPr>
              <a:t>মেসিন-১</a:t>
            </a:r>
            <a:r>
              <a:rPr lang="en-US" sz="2700" dirty="0">
                <a:solidFill>
                  <a:prstClr val="white"/>
                </a:solidFill>
                <a:latin typeface="BrahmaputraMJ" pitchFamily="2" charset="0"/>
              </a:rPr>
              <a:t>  (</a:t>
            </a:r>
            <a:r>
              <a:rPr lang="bn-BD" sz="2700" dirty="0">
                <a:solidFill>
                  <a:prstClr val="white"/>
                </a:solidFill>
                <a:latin typeface="BrahmaputraMJ" pitchFamily="2" charset="0"/>
              </a:rPr>
              <a:t>বিষয় কোড-</a:t>
            </a:r>
            <a:r>
              <a:rPr lang="en-US" sz="2700" dirty="0">
                <a:solidFill>
                  <a:prstClr val="white"/>
                </a:solidFill>
                <a:latin typeface="BrahmaputraMJ" pitchFamily="2" charset="0"/>
              </a:rPr>
              <a:t>66761 </a:t>
            </a:r>
            <a:r>
              <a:rPr lang="en-US" sz="2200" dirty="0">
                <a:solidFill>
                  <a:prstClr val="white"/>
                </a:solidFill>
                <a:latin typeface="BrahmaputraMJ" pitchFamily="2" charset="0"/>
              </a:rPr>
              <a:t>) </a:t>
            </a:r>
            <a:r>
              <a:rPr lang="en-US" sz="2000" dirty="0">
                <a:solidFill>
                  <a:prstClr val="white"/>
                </a:solidFill>
                <a:latin typeface="BrahmaputraMJ" pitchFamily="2" charset="0"/>
              </a:rPr>
              <a:t>  </a:t>
            </a:r>
            <a:r>
              <a:rPr lang="en-US" sz="3100" dirty="0" err="1">
                <a:solidFill>
                  <a:prstClr val="white"/>
                </a:solidFill>
                <a:latin typeface="BrahmaputraMJ" pitchFamily="2" charset="0"/>
                <a:cs typeface="SumeshwariMJ" pitchFamily="2" charset="0"/>
              </a:rPr>
              <a:t>UªvÝdigvi</a:t>
            </a:r>
            <a:r>
              <a:rPr lang="en-US" sz="3100" dirty="0">
                <a:solidFill>
                  <a:prstClr val="white"/>
                </a:solidFill>
                <a:latin typeface="BrahmaputraMJ" pitchFamily="2" charset="0"/>
                <a:cs typeface="SumeshwariMJ" pitchFamily="2" charset="0"/>
              </a:rPr>
              <a:t>  </a:t>
            </a:r>
            <a:r>
              <a:rPr lang="en-US" sz="3100" dirty="0" smtClean="0">
                <a:solidFill>
                  <a:prstClr val="white"/>
                </a:solidFill>
                <a:latin typeface="BrahmaputraMJ" pitchFamily="2" charset="0"/>
                <a:cs typeface="SumeshwariMJ" pitchFamily="2" charset="0"/>
              </a:rPr>
              <a:t> : </a:t>
            </a:r>
            <a:r>
              <a:rPr lang="en-US" sz="3100" dirty="0">
                <a:solidFill>
                  <a:srgbClr val="EEECE1"/>
                </a:solidFill>
                <a:latin typeface="BrahmaputraMJ" pitchFamily="2" charset="0"/>
                <a:cs typeface="SumeshwariMJ" pitchFamily="2" charset="0"/>
              </a:rPr>
              <a:t>beg </a:t>
            </a:r>
            <a:r>
              <a:rPr lang="en-US" sz="3100" dirty="0" err="1">
                <a:solidFill>
                  <a:srgbClr val="EEECE1"/>
                </a:solidFill>
                <a:latin typeface="BrahmaputraMJ" pitchFamily="2" charset="0"/>
                <a:cs typeface="SumeshwariMJ" pitchFamily="2" charset="0"/>
              </a:rPr>
              <a:t>Aa¨vq</a:t>
            </a:r>
            <a:r>
              <a:rPr lang="en-US" sz="3100" dirty="0">
                <a:solidFill>
                  <a:srgbClr val="EEECE1"/>
                </a:solidFill>
                <a:latin typeface="BrahmaputraMJ" pitchFamily="2" charset="0"/>
                <a:cs typeface="SumeshwariMJ" pitchFamily="2" charset="0"/>
              </a:rPr>
              <a:t> </a:t>
            </a:r>
            <a:r>
              <a:rPr lang="en-US" sz="3100" b="1" dirty="0" smtClean="0">
                <a:solidFill>
                  <a:srgbClr val="FF0000"/>
                </a:solidFill>
              </a:rPr>
              <a:t>PRINCIPLE </a:t>
            </a:r>
            <a:r>
              <a:rPr lang="en-US" sz="3100" b="1" dirty="0">
                <a:solidFill>
                  <a:srgbClr val="FF0000"/>
                </a:solidFill>
              </a:rPr>
              <a:t>OF OPERATION </a:t>
            </a:r>
            <a:r>
              <a:rPr lang="en-US" sz="3100" dirty="0">
                <a:solidFill>
                  <a:srgbClr val="FF0000"/>
                </a:solidFill>
              </a:rPr>
              <a:t>TRANSFORMER</a:t>
            </a:r>
            <a:r>
              <a:rPr lang="en-US" sz="3600" dirty="0">
                <a:solidFill>
                  <a:prstClr val="black"/>
                </a:solidFill>
              </a:rPr>
              <a:t/>
            </a:r>
            <a:br>
              <a:rPr lang="en-US" sz="3600" dirty="0">
                <a:solidFill>
                  <a:prstClr val="black"/>
                </a:solidFill>
              </a:rPr>
            </a:br>
            <a:r>
              <a:rPr lang="en-US" sz="3600" dirty="0">
                <a:solidFill>
                  <a:schemeClr val="tx1"/>
                </a:solidFill>
              </a:rPr>
              <a:t/>
            </a:r>
            <a:br>
              <a:rPr lang="en-US" sz="3600" dirty="0">
                <a:solidFill>
                  <a:schemeClr val="tx1"/>
                </a:solidFill>
              </a:rPr>
            </a:br>
            <a:endParaRPr lang="en-US" sz="2400" dirty="0">
              <a:solidFill>
                <a:schemeClr val="bg2"/>
              </a:solidFill>
            </a:endParaRPr>
          </a:p>
        </p:txBody>
      </p:sp>
      <p:sp>
        <p:nvSpPr>
          <p:cNvPr id="2" name="Rectangle 1"/>
          <p:cNvSpPr/>
          <p:nvPr/>
        </p:nvSpPr>
        <p:spPr>
          <a:xfrm>
            <a:off x="228600" y="1066801"/>
            <a:ext cx="8832274" cy="5854936"/>
          </a:xfrm>
          <a:prstGeom prst="rect">
            <a:avLst/>
          </a:prstGeom>
        </p:spPr>
        <p:txBody>
          <a:bodyPr wrap="square">
            <a:spAutoFit/>
          </a:bodyPr>
          <a:lstStyle/>
          <a:p>
            <a:pPr>
              <a:lnSpc>
                <a:spcPct val="115000"/>
              </a:lnSpc>
              <a:spcAft>
                <a:spcPts val="1000"/>
              </a:spcAft>
            </a:pPr>
            <a:r>
              <a:rPr lang="en-US" sz="2800" dirty="0">
                <a:solidFill>
                  <a:prstClr val="black"/>
                </a:solidFill>
                <a:ea typeface="Calibri"/>
                <a:cs typeface="Times New Roman"/>
              </a:rPr>
              <a:t>9</a:t>
            </a:r>
            <a:r>
              <a:rPr lang="en-US" sz="2800" dirty="0" smtClean="0">
                <a:solidFill>
                  <a:prstClr val="black"/>
                </a:solidFill>
                <a:ea typeface="Calibri"/>
                <a:cs typeface="Times New Roman"/>
              </a:rPr>
              <a:t>.1   </a:t>
            </a:r>
            <a:r>
              <a:rPr lang="en-US" sz="3600" dirty="0">
                <a:ea typeface="Calibri"/>
                <a:cs typeface="Times New Roman"/>
              </a:rPr>
              <a:t>Purpose of Parallel Operation :</a:t>
            </a:r>
          </a:p>
          <a:p>
            <a:pPr lvl="0"/>
            <a:r>
              <a:rPr lang="en-US" sz="2800" dirty="0" err="1"/>
              <a:t>নির্ভরযোগ্যতা</a:t>
            </a:r>
            <a:r>
              <a:rPr lang="en-US" sz="2800" dirty="0"/>
              <a:t> </a:t>
            </a:r>
            <a:r>
              <a:rPr lang="en-US" sz="2800" dirty="0" err="1"/>
              <a:t>বর্ধিত</a:t>
            </a:r>
            <a:r>
              <a:rPr lang="en-US" sz="2800" dirty="0"/>
              <a:t>:</a:t>
            </a:r>
          </a:p>
          <a:p>
            <a:pPr lvl="0"/>
            <a:r>
              <a:rPr lang="en-US" sz="2800" dirty="0"/>
              <a:t> </a:t>
            </a:r>
            <a:r>
              <a:rPr lang="en-US" sz="2800" dirty="0" err="1"/>
              <a:t>একাধিক</a:t>
            </a:r>
            <a:r>
              <a:rPr lang="en-US" sz="2800" dirty="0"/>
              <a:t> </a:t>
            </a:r>
            <a:r>
              <a:rPr lang="en-US" sz="2800" dirty="0" err="1"/>
              <a:t>ট্রান্সফরমার</a:t>
            </a:r>
            <a:r>
              <a:rPr lang="en-US" sz="2800" dirty="0"/>
              <a:t> </a:t>
            </a:r>
            <a:r>
              <a:rPr lang="en-US" sz="2800" dirty="0" err="1"/>
              <a:t>সমান্তরাল</a:t>
            </a:r>
            <a:r>
              <a:rPr lang="en-US" sz="2800" dirty="0"/>
              <a:t> </a:t>
            </a:r>
            <a:r>
              <a:rPr lang="en-US" sz="2800" dirty="0" err="1"/>
              <a:t>চলমান</a:t>
            </a:r>
            <a:r>
              <a:rPr lang="en-US" sz="2800" dirty="0"/>
              <a:t> </a:t>
            </a:r>
            <a:r>
              <a:rPr lang="en-US" sz="2800" dirty="0" err="1"/>
              <a:t>হয</a:t>
            </a:r>
            <a:r>
              <a:rPr lang="en-US" sz="2800" dirty="0"/>
              <a:t>়, </a:t>
            </a:r>
            <a:r>
              <a:rPr lang="en-US" sz="2800" dirty="0" err="1"/>
              <a:t>এবং</a:t>
            </a:r>
            <a:r>
              <a:rPr lang="en-US" sz="2800" dirty="0"/>
              <a:t> </a:t>
            </a:r>
            <a:r>
              <a:rPr lang="en-US" sz="2800" dirty="0" err="1"/>
              <a:t>একটি</a:t>
            </a:r>
            <a:r>
              <a:rPr lang="en-US" sz="2800" dirty="0"/>
              <a:t> </a:t>
            </a:r>
            <a:r>
              <a:rPr lang="en-US" sz="2800" dirty="0" err="1"/>
              <a:t>ফল্ট</a:t>
            </a:r>
            <a:r>
              <a:rPr lang="en-US" sz="2800" dirty="0"/>
              <a:t> </a:t>
            </a:r>
            <a:r>
              <a:rPr lang="en-US" sz="2800" dirty="0" err="1"/>
              <a:t>এক</a:t>
            </a:r>
            <a:r>
              <a:rPr lang="en-US" sz="2800" dirty="0"/>
              <a:t> </a:t>
            </a:r>
            <a:r>
              <a:rPr lang="en-US" sz="2800" dirty="0" err="1"/>
              <a:t>ট্রান্সফরমার</a:t>
            </a:r>
            <a:r>
              <a:rPr lang="en-US" sz="2800" dirty="0"/>
              <a:t> </a:t>
            </a:r>
            <a:r>
              <a:rPr lang="en-US" sz="2800" dirty="0" err="1"/>
              <a:t>হয</a:t>
            </a:r>
            <a:r>
              <a:rPr lang="en-US" sz="2800" dirty="0"/>
              <a:t>়, </a:t>
            </a:r>
            <a:r>
              <a:rPr lang="en-US" sz="2800" dirty="0" err="1"/>
              <a:t>তাহলে</a:t>
            </a:r>
            <a:r>
              <a:rPr lang="en-US" sz="2800" dirty="0"/>
              <a:t> </a:t>
            </a:r>
            <a:r>
              <a:rPr lang="en-US" sz="2800" dirty="0" err="1"/>
              <a:t>অন্যান্য</a:t>
            </a:r>
            <a:r>
              <a:rPr lang="en-US" sz="2800" dirty="0"/>
              <a:t> </a:t>
            </a:r>
            <a:r>
              <a:rPr lang="en-US" sz="2800" dirty="0" err="1"/>
              <a:t>সমান্তরাল</a:t>
            </a:r>
            <a:r>
              <a:rPr lang="en-US" sz="2800" dirty="0"/>
              <a:t> </a:t>
            </a:r>
            <a:r>
              <a:rPr lang="en-US" sz="2800" dirty="0" err="1"/>
              <a:t>ট্রান্সফরমার</a:t>
            </a:r>
            <a:r>
              <a:rPr lang="en-US" sz="2800" dirty="0"/>
              <a:t> </a:t>
            </a:r>
            <a:r>
              <a:rPr lang="en-US" sz="2800" dirty="0" err="1"/>
              <a:t>এখনও</a:t>
            </a:r>
            <a:r>
              <a:rPr lang="en-US" sz="2800" dirty="0"/>
              <a:t> </a:t>
            </a:r>
            <a:r>
              <a:rPr lang="en-US" sz="2800" dirty="0" err="1"/>
              <a:t>লোড</a:t>
            </a:r>
            <a:r>
              <a:rPr lang="en-US" sz="2800" dirty="0"/>
              <a:t> </a:t>
            </a:r>
            <a:r>
              <a:rPr lang="en-US" sz="2800" dirty="0" err="1"/>
              <a:t>পরিবেশন</a:t>
            </a:r>
            <a:r>
              <a:rPr lang="en-US" sz="2800" dirty="0"/>
              <a:t> </a:t>
            </a:r>
            <a:r>
              <a:rPr lang="en-US" sz="2800" dirty="0" err="1"/>
              <a:t>অবিরত</a:t>
            </a:r>
            <a:r>
              <a:rPr lang="en-US" sz="2800" dirty="0"/>
              <a:t>. </a:t>
            </a:r>
            <a:r>
              <a:rPr lang="en-US" sz="2800" dirty="0" err="1"/>
              <a:t>এবং</a:t>
            </a:r>
            <a:r>
              <a:rPr lang="en-US" sz="2800" dirty="0"/>
              <a:t> </a:t>
            </a:r>
            <a:r>
              <a:rPr lang="en-US" sz="2800" dirty="0" err="1"/>
              <a:t>ত্রুটিপূর্ণ</a:t>
            </a:r>
            <a:r>
              <a:rPr lang="en-US" sz="2800" dirty="0"/>
              <a:t> </a:t>
            </a:r>
            <a:r>
              <a:rPr lang="en-US" sz="2800" dirty="0" err="1"/>
              <a:t>ট্রান্সফরমার</a:t>
            </a:r>
            <a:r>
              <a:rPr lang="en-US" sz="2800" dirty="0"/>
              <a:t> </a:t>
            </a:r>
            <a:r>
              <a:rPr lang="en-US" sz="2800" dirty="0" err="1"/>
              <a:t>রক্ষণাবেক্ষণের</a:t>
            </a:r>
            <a:r>
              <a:rPr lang="en-US" sz="2800" dirty="0"/>
              <a:t> </a:t>
            </a:r>
            <a:r>
              <a:rPr lang="en-US" sz="2800" dirty="0" err="1"/>
              <a:t>জন্য</a:t>
            </a:r>
            <a:r>
              <a:rPr lang="en-US" sz="2800" dirty="0"/>
              <a:t> </a:t>
            </a:r>
            <a:r>
              <a:rPr lang="en-US" sz="2800" dirty="0" err="1"/>
              <a:t>বাইরে</a:t>
            </a:r>
            <a:r>
              <a:rPr lang="en-US" sz="2800" dirty="0"/>
              <a:t> </a:t>
            </a:r>
            <a:r>
              <a:rPr lang="en-US" sz="2800" dirty="0" err="1"/>
              <a:t>নিয়ে</a:t>
            </a:r>
            <a:r>
              <a:rPr lang="en-US" sz="2800" dirty="0"/>
              <a:t> </a:t>
            </a:r>
            <a:r>
              <a:rPr lang="en-US" sz="2800" dirty="0" err="1"/>
              <a:t>যাওয়া</a:t>
            </a:r>
            <a:r>
              <a:rPr lang="en-US" sz="2800" dirty="0"/>
              <a:t> </a:t>
            </a:r>
            <a:r>
              <a:rPr lang="en-US" sz="2800" dirty="0" err="1"/>
              <a:t>যেতে</a:t>
            </a:r>
            <a:r>
              <a:rPr lang="en-US" sz="2800" dirty="0"/>
              <a:t> </a:t>
            </a:r>
            <a:r>
              <a:rPr lang="en-US" sz="2800" dirty="0" err="1"/>
              <a:t>পারে</a:t>
            </a:r>
            <a:r>
              <a:rPr lang="en-US" sz="2800" dirty="0"/>
              <a:t>.</a:t>
            </a:r>
          </a:p>
          <a:p>
            <a:pPr lvl="0"/>
            <a:r>
              <a:rPr lang="en-US" sz="2800" dirty="0" err="1"/>
              <a:t>পরিবহন</a:t>
            </a:r>
            <a:r>
              <a:rPr lang="en-US" sz="2800" dirty="0"/>
              <a:t> </a:t>
            </a:r>
            <a:r>
              <a:rPr lang="en-US" sz="2800" dirty="0" err="1"/>
              <a:t>ছোট</a:t>
            </a:r>
            <a:r>
              <a:rPr lang="en-US" sz="2800" dirty="0"/>
              <a:t> </a:t>
            </a:r>
            <a:r>
              <a:rPr lang="en-US" sz="2800" dirty="0" err="1"/>
              <a:t>ট্রান্সফরমার</a:t>
            </a:r>
            <a:r>
              <a:rPr lang="en-US" sz="2800" dirty="0"/>
              <a:t> </a:t>
            </a:r>
            <a:r>
              <a:rPr lang="en-US" sz="2800" dirty="0" err="1"/>
              <a:t>সহজ</a:t>
            </a:r>
            <a:r>
              <a:rPr lang="en-US" sz="2800" dirty="0"/>
              <a:t>: </a:t>
            </a:r>
          </a:p>
          <a:p>
            <a:pPr lvl="0"/>
            <a:r>
              <a:rPr lang="en-US" sz="2800" dirty="0" err="1"/>
              <a:t>ইনস্টলেশন</a:t>
            </a:r>
            <a:r>
              <a:rPr lang="en-US" sz="2800" dirty="0"/>
              <a:t> </a:t>
            </a:r>
            <a:r>
              <a:rPr lang="en-US" sz="2800" dirty="0" err="1"/>
              <a:t>সাইট</a:t>
            </a:r>
            <a:r>
              <a:rPr lang="en-US" sz="2800" dirty="0"/>
              <a:t> </a:t>
            </a:r>
            <a:r>
              <a:rPr lang="en-US" sz="2800" dirty="0" err="1"/>
              <a:t>দূরে</a:t>
            </a:r>
            <a:r>
              <a:rPr lang="en-US" sz="2800" dirty="0"/>
              <a:t> </a:t>
            </a:r>
            <a:r>
              <a:rPr lang="en-US" sz="2800" dirty="0" err="1"/>
              <a:t>অবস্থিত</a:t>
            </a:r>
            <a:r>
              <a:rPr lang="en-US" sz="2800" dirty="0"/>
              <a:t>, </a:t>
            </a:r>
            <a:r>
              <a:rPr lang="en-US" sz="2800" dirty="0" err="1"/>
              <a:t>তাহলে</a:t>
            </a:r>
            <a:r>
              <a:rPr lang="en-US" sz="2800" dirty="0"/>
              <a:t> </a:t>
            </a:r>
            <a:r>
              <a:rPr lang="en-US" sz="2800" dirty="0" err="1"/>
              <a:t>ছোট</a:t>
            </a:r>
            <a:r>
              <a:rPr lang="en-US" sz="2800" dirty="0"/>
              <a:t> </a:t>
            </a:r>
            <a:r>
              <a:rPr lang="en-US" sz="2800" dirty="0" err="1"/>
              <a:t>ইউনিট</a:t>
            </a:r>
            <a:r>
              <a:rPr lang="en-US" sz="2800" dirty="0"/>
              <a:t> </a:t>
            </a:r>
            <a:r>
              <a:rPr lang="en-US" sz="2800" dirty="0" err="1"/>
              <a:t>পরিবহন</a:t>
            </a:r>
            <a:r>
              <a:rPr lang="en-US" sz="2800" dirty="0"/>
              <a:t> </a:t>
            </a:r>
            <a:r>
              <a:rPr lang="en-US" sz="2800" dirty="0" err="1"/>
              <a:t>সহজ</a:t>
            </a:r>
            <a:r>
              <a:rPr lang="en-US" sz="2800" dirty="0"/>
              <a:t> ও </a:t>
            </a:r>
            <a:r>
              <a:rPr lang="en-US" sz="2800" dirty="0" err="1"/>
              <a:t>লাভজনক</a:t>
            </a:r>
            <a:r>
              <a:rPr lang="en-US" sz="2800" dirty="0"/>
              <a:t> </a:t>
            </a:r>
            <a:r>
              <a:rPr lang="en-US" sz="2800" dirty="0" err="1"/>
              <a:t>হতে</a:t>
            </a:r>
            <a:r>
              <a:rPr lang="en-US" sz="2800" dirty="0"/>
              <a:t> </a:t>
            </a:r>
            <a:r>
              <a:rPr lang="en-US" sz="2800" dirty="0" err="1"/>
              <a:t>পারে</a:t>
            </a:r>
            <a:r>
              <a:rPr lang="en-US" sz="2800" dirty="0"/>
              <a:t>.</a:t>
            </a:r>
          </a:p>
          <a:p>
            <a:pPr>
              <a:lnSpc>
                <a:spcPct val="115000"/>
              </a:lnSpc>
              <a:spcAft>
                <a:spcPts val="1000"/>
              </a:spcAft>
            </a:pPr>
            <a:endParaRPr lang="en-US" sz="2800" dirty="0">
              <a:ea typeface="Calibri"/>
              <a:cs typeface="Times New Roman"/>
            </a:endParaRPr>
          </a:p>
          <a:p>
            <a:pPr lvl="0">
              <a:lnSpc>
                <a:spcPct val="115000"/>
              </a:lnSpc>
              <a:spcAft>
                <a:spcPts val="1000"/>
              </a:spcAft>
            </a:pPr>
            <a:endParaRPr lang="en-US" sz="2800" dirty="0">
              <a:solidFill>
                <a:prstClr val="black"/>
              </a:solidFill>
              <a:ea typeface="Calibri"/>
              <a:cs typeface="Times New Roman"/>
            </a:endParaRPr>
          </a:p>
        </p:txBody>
      </p:sp>
      <p:sp>
        <p:nvSpPr>
          <p:cNvPr id="3" name="Rectangle 2"/>
          <p:cNvSpPr/>
          <p:nvPr/>
        </p:nvSpPr>
        <p:spPr>
          <a:xfrm>
            <a:off x="13856" y="1739843"/>
            <a:ext cx="8991600" cy="2585323"/>
          </a:xfrm>
          <a:prstGeom prst="rect">
            <a:avLst/>
          </a:prstGeom>
        </p:spPr>
        <p:txBody>
          <a:bodyPr wrap="square">
            <a:spAutoFit/>
          </a:bodyPr>
          <a:lstStyle/>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p:txBody>
      </p:sp>
    </p:spTree>
    <p:extLst>
      <p:ext uri="{BB962C8B-B14F-4D97-AF65-F5344CB8AC3E}">
        <p14:creationId xmlns:p14="http://schemas.microsoft.com/office/powerpoint/2010/main" val="1443376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lgerian" panose="04020705040A02060702" pitchFamily="82" charset="0"/>
              </a:rPr>
              <a:t>JESSORE POLYTECHNIC INSTITUTE</a:t>
            </a:r>
          </a:p>
        </p:txBody>
      </p:sp>
      <p:sp>
        <p:nvSpPr>
          <p:cNvPr id="8" name="Rectangle 7"/>
          <p:cNvSpPr/>
          <p:nvPr/>
        </p:nvSpPr>
        <p:spPr>
          <a:xfrm>
            <a:off x="-128154" y="1094510"/>
            <a:ext cx="9189028" cy="1160318"/>
          </a:xfrm>
          <a:prstGeom prst="rect">
            <a:avLst/>
          </a:prstGeom>
        </p:spPr>
        <p:txBody>
          <a:bodyPr wrap="square">
            <a:spAutoFit/>
          </a:bodyPr>
          <a:lstStyle/>
          <a:p>
            <a:pPr lvl="0">
              <a:buClr>
                <a:srgbClr val="2DA2BF"/>
              </a:buClr>
              <a:buSzPct val="68000"/>
            </a:pPr>
            <a:r>
              <a:rPr lang="en-US" sz="2800" dirty="0">
                <a:ea typeface="Calibri"/>
                <a:cs typeface="Times New Roman"/>
              </a:rPr>
              <a:t> </a:t>
            </a:r>
            <a:endParaRPr lang="en-US" sz="8000" dirty="0">
              <a:solidFill>
                <a:srgbClr val="7030A0"/>
              </a:solidFill>
              <a:latin typeface="SumeshwariMJ" pitchFamily="2" charset="0"/>
              <a:cs typeface="SumeshwariMJ" pitchFamily="2" charset="0"/>
            </a:endParaRPr>
          </a:p>
          <a:p>
            <a:pPr lvl="0">
              <a:lnSpc>
                <a:spcPct val="115000"/>
              </a:lnSpc>
              <a:spcAft>
                <a:spcPts val="1000"/>
              </a:spcAft>
            </a:pPr>
            <a:r>
              <a:rPr lang="en-US" sz="3600" dirty="0">
                <a:solidFill>
                  <a:prstClr val="black"/>
                </a:solidFill>
                <a:latin typeface="SumeshwariMJ" pitchFamily="2" charset="0"/>
                <a:cs typeface="SumeshwariMJ" pitchFamily="2" charset="0"/>
              </a:rPr>
              <a:t>   </a:t>
            </a: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762000" y="85270"/>
            <a:ext cx="8039099" cy="792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US" sz="2400" dirty="0"/>
              <a:t/>
            </a:r>
            <a:br>
              <a:rPr lang="en-US" sz="2400" dirty="0"/>
            </a:br>
            <a:r>
              <a:rPr lang="en-US" sz="2400" dirty="0"/>
              <a:t/>
            </a:r>
            <a:br>
              <a:rPr lang="en-US" sz="2400" dirty="0"/>
            </a:br>
            <a:r>
              <a:rPr lang="en-US" sz="2400" dirty="0" smtClean="0"/>
              <a:t/>
            </a:r>
            <a:br>
              <a:rPr lang="en-US" sz="2400" dirty="0" smtClean="0"/>
            </a:br>
            <a:r>
              <a:rPr lang="bn-BD" sz="2700" dirty="0" smtClean="0">
                <a:solidFill>
                  <a:prstClr val="white"/>
                </a:solidFill>
                <a:latin typeface="BrahmaputraMJ" pitchFamily="2" charset="0"/>
              </a:rPr>
              <a:t>এসি </a:t>
            </a:r>
            <a:r>
              <a:rPr lang="bn-BD" sz="2700" dirty="0">
                <a:solidFill>
                  <a:prstClr val="white"/>
                </a:solidFill>
                <a:latin typeface="BrahmaputraMJ" pitchFamily="2" charset="0"/>
              </a:rPr>
              <a:t>মেসিন-১</a:t>
            </a:r>
            <a:r>
              <a:rPr lang="en-US" sz="2700" dirty="0">
                <a:solidFill>
                  <a:prstClr val="white"/>
                </a:solidFill>
                <a:latin typeface="BrahmaputraMJ" pitchFamily="2" charset="0"/>
              </a:rPr>
              <a:t>  (</a:t>
            </a:r>
            <a:r>
              <a:rPr lang="bn-BD" sz="2700" dirty="0">
                <a:solidFill>
                  <a:prstClr val="white"/>
                </a:solidFill>
                <a:latin typeface="BrahmaputraMJ" pitchFamily="2" charset="0"/>
              </a:rPr>
              <a:t>বিষয় কোড-</a:t>
            </a:r>
            <a:r>
              <a:rPr lang="en-US" sz="2700" dirty="0">
                <a:solidFill>
                  <a:prstClr val="white"/>
                </a:solidFill>
                <a:latin typeface="BrahmaputraMJ" pitchFamily="2" charset="0"/>
              </a:rPr>
              <a:t>66761 </a:t>
            </a:r>
            <a:r>
              <a:rPr lang="en-US" sz="2200" dirty="0">
                <a:solidFill>
                  <a:prstClr val="white"/>
                </a:solidFill>
                <a:latin typeface="BrahmaputraMJ" pitchFamily="2" charset="0"/>
              </a:rPr>
              <a:t>) </a:t>
            </a:r>
            <a:r>
              <a:rPr lang="en-US" sz="2000" dirty="0">
                <a:solidFill>
                  <a:prstClr val="white"/>
                </a:solidFill>
                <a:latin typeface="BrahmaputraMJ" pitchFamily="2" charset="0"/>
              </a:rPr>
              <a:t>  </a:t>
            </a:r>
            <a:r>
              <a:rPr lang="en-US" sz="3100" dirty="0" err="1">
                <a:solidFill>
                  <a:prstClr val="white"/>
                </a:solidFill>
                <a:latin typeface="BrahmaputraMJ" pitchFamily="2" charset="0"/>
                <a:cs typeface="SumeshwariMJ" pitchFamily="2" charset="0"/>
              </a:rPr>
              <a:t>UªvÝdigvi</a:t>
            </a:r>
            <a:r>
              <a:rPr lang="en-US" sz="3100" dirty="0">
                <a:solidFill>
                  <a:prstClr val="white"/>
                </a:solidFill>
                <a:latin typeface="BrahmaputraMJ" pitchFamily="2" charset="0"/>
                <a:cs typeface="SumeshwariMJ" pitchFamily="2" charset="0"/>
              </a:rPr>
              <a:t>   : </a:t>
            </a:r>
            <a:r>
              <a:rPr lang="en-US" sz="3100" dirty="0">
                <a:solidFill>
                  <a:srgbClr val="EEECE1"/>
                </a:solidFill>
                <a:latin typeface="BrahmaputraMJ" pitchFamily="2" charset="0"/>
                <a:cs typeface="SumeshwariMJ" pitchFamily="2" charset="0"/>
              </a:rPr>
              <a:t>beg </a:t>
            </a:r>
            <a:r>
              <a:rPr lang="en-US" sz="3100" dirty="0" err="1">
                <a:solidFill>
                  <a:srgbClr val="EEECE1"/>
                </a:solidFill>
                <a:latin typeface="BrahmaputraMJ" pitchFamily="2" charset="0"/>
                <a:cs typeface="SumeshwariMJ" pitchFamily="2" charset="0"/>
              </a:rPr>
              <a:t>Aa¨vq</a:t>
            </a:r>
            <a:r>
              <a:rPr lang="en-US" sz="3100" dirty="0">
                <a:solidFill>
                  <a:srgbClr val="EEECE1"/>
                </a:solidFill>
                <a:latin typeface="BrahmaputraMJ" pitchFamily="2" charset="0"/>
                <a:cs typeface="SumeshwariMJ" pitchFamily="2" charset="0"/>
              </a:rPr>
              <a:t> </a:t>
            </a:r>
            <a:r>
              <a:rPr lang="en-US" sz="3100" b="1" dirty="0" smtClean="0">
                <a:solidFill>
                  <a:srgbClr val="FF0000"/>
                </a:solidFill>
              </a:rPr>
              <a:t>PRINCIPLE </a:t>
            </a:r>
            <a:r>
              <a:rPr lang="en-US" sz="3100" b="1" dirty="0">
                <a:solidFill>
                  <a:srgbClr val="FF0000"/>
                </a:solidFill>
              </a:rPr>
              <a:t>OF OPERATION </a:t>
            </a:r>
            <a:r>
              <a:rPr lang="en-US" sz="3100" dirty="0">
                <a:solidFill>
                  <a:srgbClr val="FF0000"/>
                </a:solidFill>
              </a:rPr>
              <a:t>TRANSFORMER</a:t>
            </a:r>
            <a:r>
              <a:rPr lang="en-US" sz="3600" dirty="0">
                <a:solidFill>
                  <a:prstClr val="black"/>
                </a:solidFill>
              </a:rPr>
              <a:t/>
            </a:r>
            <a:br>
              <a:rPr lang="en-US" sz="3600" dirty="0">
                <a:solidFill>
                  <a:prstClr val="black"/>
                </a:solidFill>
              </a:rPr>
            </a:br>
            <a:r>
              <a:rPr lang="en-US" sz="3600" dirty="0">
                <a:solidFill>
                  <a:schemeClr val="tx1"/>
                </a:solidFill>
              </a:rPr>
              <a:t/>
            </a:r>
            <a:br>
              <a:rPr lang="en-US" sz="3600" dirty="0">
                <a:solidFill>
                  <a:schemeClr val="tx1"/>
                </a:solidFill>
              </a:rPr>
            </a:br>
            <a:endParaRPr lang="en-US" sz="2400" dirty="0">
              <a:solidFill>
                <a:schemeClr val="bg2"/>
              </a:solidFill>
            </a:endParaRPr>
          </a:p>
        </p:txBody>
      </p:sp>
      <p:sp>
        <p:nvSpPr>
          <p:cNvPr id="2" name="Rectangle 1"/>
          <p:cNvSpPr/>
          <p:nvPr/>
        </p:nvSpPr>
        <p:spPr>
          <a:xfrm>
            <a:off x="228600" y="1066801"/>
            <a:ext cx="8832274" cy="1976951"/>
          </a:xfrm>
          <a:prstGeom prst="rect">
            <a:avLst/>
          </a:prstGeom>
        </p:spPr>
        <p:txBody>
          <a:bodyPr wrap="square">
            <a:spAutoFit/>
          </a:bodyPr>
          <a:lstStyle/>
          <a:p>
            <a:pPr>
              <a:lnSpc>
                <a:spcPct val="115000"/>
              </a:lnSpc>
              <a:spcAft>
                <a:spcPts val="1000"/>
              </a:spcAft>
            </a:pPr>
            <a:r>
              <a:rPr lang="en-US" sz="2800" dirty="0">
                <a:solidFill>
                  <a:prstClr val="black"/>
                </a:solidFill>
                <a:ea typeface="Calibri"/>
                <a:cs typeface="Times New Roman"/>
              </a:rPr>
              <a:t>9</a:t>
            </a:r>
            <a:r>
              <a:rPr lang="en-US" sz="2800" dirty="0" smtClean="0">
                <a:solidFill>
                  <a:prstClr val="black"/>
                </a:solidFill>
                <a:ea typeface="Calibri"/>
                <a:cs typeface="Times New Roman"/>
              </a:rPr>
              <a:t>.1   </a:t>
            </a:r>
            <a:r>
              <a:rPr lang="en-US" sz="3600" dirty="0">
                <a:ea typeface="Calibri"/>
                <a:cs typeface="Times New Roman"/>
              </a:rPr>
              <a:t>Purpose of Parallel Operation :</a:t>
            </a:r>
          </a:p>
          <a:p>
            <a:pPr>
              <a:lnSpc>
                <a:spcPct val="115000"/>
              </a:lnSpc>
              <a:spcAft>
                <a:spcPts val="1000"/>
              </a:spcAft>
            </a:pPr>
            <a:endParaRPr lang="en-US" sz="2800" dirty="0">
              <a:ea typeface="Calibri"/>
              <a:cs typeface="Times New Roman"/>
            </a:endParaRPr>
          </a:p>
          <a:p>
            <a:pPr lvl="0">
              <a:lnSpc>
                <a:spcPct val="115000"/>
              </a:lnSpc>
              <a:spcAft>
                <a:spcPts val="1000"/>
              </a:spcAft>
            </a:pPr>
            <a:endParaRPr lang="en-US" sz="2800" dirty="0">
              <a:solidFill>
                <a:prstClr val="black"/>
              </a:solidFill>
              <a:ea typeface="Calibri"/>
              <a:cs typeface="Times New Roman"/>
            </a:endParaRPr>
          </a:p>
        </p:txBody>
      </p:sp>
      <p:sp>
        <p:nvSpPr>
          <p:cNvPr id="3" name="Rectangle 2"/>
          <p:cNvSpPr/>
          <p:nvPr/>
        </p:nvSpPr>
        <p:spPr>
          <a:xfrm>
            <a:off x="13856" y="1739843"/>
            <a:ext cx="8991600" cy="2585323"/>
          </a:xfrm>
          <a:prstGeom prst="rect">
            <a:avLst/>
          </a:prstGeom>
        </p:spPr>
        <p:txBody>
          <a:bodyPr wrap="square">
            <a:spAutoFit/>
          </a:bodyPr>
          <a:lstStyle/>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p:txBody>
      </p:sp>
      <p:pic>
        <p:nvPicPr>
          <p:cNvPr id="10" name="Picture 9" descr="parallel operation of single phase transformer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00250"/>
            <a:ext cx="7315200" cy="4476750"/>
          </a:xfrm>
          <a:prstGeom prst="rect">
            <a:avLst/>
          </a:prstGeom>
          <a:noFill/>
          <a:ln>
            <a:noFill/>
          </a:ln>
        </p:spPr>
      </p:pic>
    </p:spTree>
    <p:extLst>
      <p:ext uri="{BB962C8B-B14F-4D97-AF65-F5344CB8AC3E}">
        <p14:creationId xmlns:p14="http://schemas.microsoft.com/office/powerpoint/2010/main" val="238912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856" y="6629400"/>
            <a:ext cx="8991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JESSORE POLYTECHNIC INSTITUTE</a:t>
            </a:r>
          </a:p>
        </p:txBody>
      </p:sp>
      <p:sp>
        <p:nvSpPr>
          <p:cNvPr id="8" name="Rectangle 7"/>
          <p:cNvSpPr/>
          <p:nvPr/>
        </p:nvSpPr>
        <p:spPr>
          <a:xfrm>
            <a:off x="271740" y="922084"/>
            <a:ext cx="8733716" cy="1160318"/>
          </a:xfrm>
          <a:prstGeom prst="rect">
            <a:avLst/>
          </a:prstGeom>
        </p:spPr>
        <p:txBody>
          <a:bodyPr wrap="square">
            <a:spAutoFit/>
          </a:bodyPr>
          <a:lstStyle/>
          <a:p>
            <a:pPr lvl="0">
              <a:buClr>
                <a:srgbClr val="2DA2BF"/>
              </a:buClr>
              <a:buSzPct val="68000"/>
            </a:pPr>
            <a:r>
              <a:rPr lang="en-US" sz="2800" dirty="0">
                <a:ea typeface="Calibri"/>
                <a:cs typeface="Times New Roman"/>
              </a:rPr>
              <a:t> </a:t>
            </a:r>
            <a:endParaRPr lang="en-US" sz="8000" dirty="0">
              <a:solidFill>
                <a:srgbClr val="7030A0"/>
              </a:solidFill>
              <a:latin typeface="SumeshwariMJ" pitchFamily="2" charset="0"/>
              <a:cs typeface="SumeshwariMJ" pitchFamily="2" charset="0"/>
            </a:endParaRPr>
          </a:p>
          <a:p>
            <a:pPr lvl="0">
              <a:lnSpc>
                <a:spcPct val="115000"/>
              </a:lnSpc>
              <a:spcAft>
                <a:spcPts val="1000"/>
              </a:spcAft>
            </a:pPr>
            <a:r>
              <a:rPr lang="en-US" sz="3600" dirty="0">
                <a:solidFill>
                  <a:prstClr val="black"/>
                </a:solidFill>
                <a:latin typeface="SumeshwariMJ" pitchFamily="2" charset="0"/>
                <a:cs typeface="SumeshwariMJ" pitchFamily="2" charset="0"/>
              </a:rPr>
              <a:t>   </a:t>
            </a:r>
            <a:endParaRPr lang="en-US" sz="4000" dirty="0">
              <a:solidFill>
                <a:srgbClr val="002060"/>
              </a:solidFill>
              <a:latin typeface="SumeshwariMJ" pitchFamily="2" charset="0"/>
              <a:cs typeface="SumeshwariMJ" pitchFamily="2" charset="0"/>
            </a:endParaRPr>
          </a:p>
        </p:txBody>
      </p:sp>
      <p:sp>
        <p:nvSpPr>
          <p:cNvPr id="9" name="Title 8"/>
          <p:cNvSpPr>
            <a:spLocks noGrp="1"/>
          </p:cNvSpPr>
          <p:nvPr>
            <p:ph type="title"/>
          </p:nvPr>
        </p:nvSpPr>
        <p:spPr>
          <a:xfrm>
            <a:off x="1143000" y="76200"/>
            <a:ext cx="7917874" cy="51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bn-BD" sz="2700">
                <a:solidFill>
                  <a:prstClr val="white"/>
                </a:solidFill>
                <a:latin typeface="BrahmaputraMJ" pitchFamily="2" charset="0"/>
              </a:rPr>
              <a:t>এসি মেসিন-১</a:t>
            </a:r>
            <a:r>
              <a:rPr lang="en-US" sz="2700">
                <a:solidFill>
                  <a:prstClr val="white"/>
                </a:solidFill>
                <a:latin typeface="BrahmaputraMJ" pitchFamily="2" charset="0"/>
              </a:rPr>
              <a:t>  (</a:t>
            </a:r>
            <a:r>
              <a:rPr lang="bn-BD" sz="2700">
                <a:solidFill>
                  <a:prstClr val="white"/>
                </a:solidFill>
                <a:latin typeface="BrahmaputraMJ" pitchFamily="2" charset="0"/>
              </a:rPr>
              <a:t>বিষয় কোড-</a:t>
            </a:r>
            <a:r>
              <a:rPr lang="en-US" sz="2700">
                <a:solidFill>
                  <a:prstClr val="white"/>
                </a:solidFill>
                <a:latin typeface="BrahmaputraMJ" pitchFamily="2" charset="0"/>
              </a:rPr>
              <a:t>66761 </a:t>
            </a:r>
            <a:r>
              <a:rPr lang="en-US" sz="2200">
                <a:solidFill>
                  <a:prstClr val="white"/>
                </a:solidFill>
                <a:latin typeface="BrahmaputraMJ" pitchFamily="2" charset="0"/>
              </a:rPr>
              <a:t>) </a:t>
            </a:r>
            <a:r>
              <a:rPr lang="en-US" sz="2000">
                <a:solidFill>
                  <a:prstClr val="white"/>
                </a:solidFill>
                <a:latin typeface="BrahmaputraMJ" pitchFamily="2" charset="0"/>
              </a:rPr>
              <a:t>  </a:t>
            </a:r>
            <a:r>
              <a:rPr lang="en-US" sz="3100">
                <a:solidFill>
                  <a:prstClr val="white"/>
                </a:solidFill>
                <a:latin typeface="BrahmaputraMJ" pitchFamily="2" charset="0"/>
                <a:cs typeface="SumeshwariMJ" pitchFamily="2" charset="0"/>
              </a:rPr>
              <a:t>UªvÝdigvi   : </a:t>
            </a:r>
            <a:r>
              <a:rPr lang="en-US" sz="3100">
                <a:solidFill>
                  <a:srgbClr val="EEECE1"/>
                </a:solidFill>
                <a:latin typeface="BrahmaputraMJ" pitchFamily="2" charset="0"/>
                <a:cs typeface="SumeshwariMJ" pitchFamily="2" charset="0"/>
              </a:rPr>
              <a:t>beg Aa¨vq</a:t>
            </a:r>
            <a:endParaRPr lang="en-US" sz="2400" dirty="0">
              <a:solidFill>
                <a:schemeClr val="bg2"/>
              </a:solidFill>
            </a:endParaRPr>
          </a:p>
        </p:txBody>
      </p:sp>
      <p:sp>
        <p:nvSpPr>
          <p:cNvPr id="2" name="Rectangle 1"/>
          <p:cNvSpPr/>
          <p:nvPr/>
        </p:nvSpPr>
        <p:spPr>
          <a:xfrm>
            <a:off x="13856" y="1066801"/>
            <a:ext cx="9358744" cy="6687600"/>
          </a:xfrm>
          <a:prstGeom prst="rect">
            <a:avLst/>
          </a:prstGeom>
        </p:spPr>
        <p:txBody>
          <a:bodyPr wrap="square">
            <a:spAutoFit/>
          </a:bodyPr>
          <a:lstStyle/>
          <a:p>
            <a:pPr lvl="0">
              <a:lnSpc>
                <a:spcPct val="115000"/>
              </a:lnSpc>
              <a:spcAft>
                <a:spcPts val="1000"/>
              </a:spcAft>
            </a:pPr>
            <a:r>
              <a:rPr lang="en-US" sz="2800" dirty="0">
                <a:ea typeface="Calibri"/>
                <a:cs typeface="Times New Roman"/>
              </a:rPr>
              <a:t> </a:t>
            </a:r>
            <a:r>
              <a:rPr lang="en-US" sz="2800" b="1" dirty="0">
                <a:latin typeface="Agency FB" panose="020B0503020202020204" pitchFamily="34" charset="0"/>
                <a:ea typeface="Calibri"/>
                <a:cs typeface="Times New Roman"/>
              </a:rPr>
              <a:t>9</a:t>
            </a:r>
            <a:r>
              <a:rPr lang="en-US" sz="2800" b="1" dirty="0" smtClean="0">
                <a:latin typeface="Agency FB" panose="020B0503020202020204" pitchFamily="34" charset="0"/>
                <a:ea typeface="Calibri"/>
                <a:cs typeface="Times New Roman"/>
              </a:rPr>
              <a:t>.2 </a:t>
            </a:r>
            <a:r>
              <a:rPr lang="en-US" sz="3600" b="1" dirty="0">
                <a:latin typeface="Agency FB" panose="020B0503020202020204" pitchFamily="34" charset="0"/>
                <a:ea typeface="Calibri"/>
                <a:cs typeface="Times New Roman"/>
              </a:rPr>
              <a:t>Conditions for  Parallel Operation :</a:t>
            </a:r>
          </a:p>
          <a:p>
            <a:r>
              <a:rPr lang="en-US" sz="2800" dirty="0" err="1">
                <a:latin typeface="BrahmaputraMJ" pitchFamily="2" charset="0"/>
              </a:rPr>
              <a:t>সমান্তরাল</a:t>
            </a:r>
            <a:r>
              <a:rPr lang="en-US" sz="2800" dirty="0">
                <a:latin typeface="BrahmaputraMJ" pitchFamily="2" charset="0"/>
              </a:rPr>
              <a:t> </a:t>
            </a:r>
            <a:r>
              <a:rPr lang="en-US" sz="2800" dirty="0" err="1">
                <a:latin typeface="BrahmaputraMJ" pitchFamily="2" charset="0"/>
              </a:rPr>
              <a:t>অপারেশন</a:t>
            </a:r>
            <a:r>
              <a:rPr lang="en-US" sz="2800" dirty="0">
                <a:latin typeface="BrahmaputraMJ" pitchFamily="2" charset="0"/>
              </a:rPr>
              <a:t> </a:t>
            </a:r>
            <a:r>
              <a:rPr lang="en-US" sz="2800" dirty="0" err="1">
                <a:latin typeface="BrahmaputraMJ" pitchFamily="2" charset="0"/>
              </a:rPr>
              <a:t>জন্য</a:t>
            </a:r>
            <a:r>
              <a:rPr lang="en-US" sz="2800" dirty="0">
                <a:latin typeface="BrahmaputraMJ" pitchFamily="2" charset="0"/>
              </a:rPr>
              <a:t> </a:t>
            </a:r>
            <a:r>
              <a:rPr lang="en-US" sz="2800" dirty="0" err="1">
                <a:latin typeface="BrahmaputraMJ" pitchFamily="2" charset="0"/>
              </a:rPr>
              <a:t>শর্তাবলী</a:t>
            </a:r>
            <a:endParaRPr lang="en-US" sz="2800" dirty="0">
              <a:latin typeface="BrahmaputraMJ" pitchFamily="2" charset="0"/>
            </a:endParaRPr>
          </a:p>
          <a:p>
            <a:r>
              <a:rPr lang="en-US" sz="2800" dirty="0" err="1">
                <a:latin typeface="BrahmaputraMJ" pitchFamily="2" charset="0"/>
              </a:rPr>
              <a:t>দুই</a:t>
            </a:r>
            <a:r>
              <a:rPr lang="en-US" sz="2800" dirty="0">
                <a:latin typeface="BrahmaputraMJ" pitchFamily="2" charset="0"/>
              </a:rPr>
              <a:t> </a:t>
            </a:r>
            <a:r>
              <a:rPr lang="en-US" sz="2800" dirty="0" err="1">
                <a:latin typeface="BrahmaputraMJ" pitchFamily="2" charset="0"/>
              </a:rPr>
              <a:t>বা</a:t>
            </a:r>
            <a:r>
              <a:rPr lang="en-US" sz="2800" dirty="0">
                <a:latin typeface="BrahmaputraMJ" pitchFamily="2" charset="0"/>
              </a:rPr>
              <a:t> </a:t>
            </a:r>
            <a:r>
              <a:rPr lang="en-US" sz="2800" dirty="0" err="1">
                <a:latin typeface="BrahmaputraMJ" pitchFamily="2" charset="0"/>
              </a:rPr>
              <a:t>ততোধিক</a:t>
            </a:r>
            <a:r>
              <a:rPr lang="en-US" sz="2800" dirty="0">
                <a:latin typeface="BrahmaputraMJ" pitchFamily="2" charset="0"/>
              </a:rPr>
              <a:t> </a:t>
            </a:r>
            <a:r>
              <a:rPr lang="en-US" sz="2800" dirty="0" err="1">
                <a:latin typeface="BrahmaputraMJ" pitchFamily="2" charset="0"/>
              </a:rPr>
              <a:t>ট্রান্সফরমার</a:t>
            </a:r>
            <a:r>
              <a:rPr lang="en-US" sz="2800" dirty="0">
                <a:latin typeface="BrahmaputraMJ" pitchFamily="2" charset="0"/>
              </a:rPr>
              <a:t> </a:t>
            </a:r>
            <a:r>
              <a:rPr lang="en-US" sz="2800" dirty="0" err="1">
                <a:latin typeface="BrahmaputraMJ" pitchFamily="2" charset="0"/>
              </a:rPr>
              <a:t>সমান্তরালভাবে</a:t>
            </a:r>
            <a:r>
              <a:rPr lang="en-US" sz="2800" dirty="0">
                <a:latin typeface="BrahmaputraMJ" pitchFamily="2" charset="0"/>
              </a:rPr>
              <a:t> </a:t>
            </a:r>
            <a:r>
              <a:rPr lang="en-US" sz="2800" dirty="0" err="1">
                <a:latin typeface="BrahmaputraMJ" pitchFamily="2" charset="0"/>
              </a:rPr>
              <a:t>কাজ</a:t>
            </a:r>
            <a:r>
              <a:rPr lang="en-US" sz="2800" dirty="0">
                <a:latin typeface="BrahmaputraMJ" pitchFamily="2" charset="0"/>
              </a:rPr>
              <a:t> </a:t>
            </a:r>
            <a:r>
              <a:rPr lang="en-US" sz="2800" dirty="0" err="1">
                <a:latin typeface="BrahmaputraMJ" pitchFamily="2" charset="0"/>
              </a:rPr>
              <a:t>করা</a:t>
            </a:r>
            <a:r>
              <a:rPr lang="en-US" sz="2800" dirty="0">
                <a:latin typeface="BrahmaputraMJ" pitchFamily="2" charset="0"/>
              </a:rPr>
              <a:t> </a:t>
            </a:r>
            <a:r>
              <a:rPr lang="en-US" sz="2800" dirty="0" err="1">
                <a:latin typeface="BrahmaputraMJ" pitchFamily="2" charset="0"/>
              </a:rPr>
              <a:t>হয</a:t>
            </a:r>
            <a:r>
              <a:rPr lang="en-US" sz="2800" dirty="0">
                <a:latin typeface="BrahmaputraMJ" pitchFamily="2" charset="0"/>
              </a:rPr>
              <a:t>় </a:t>
            </a:r>
            <a:r>
              <a:rPr lang="en-US" sz="2800" dirty="0" err="1">
                <a:latin typeface="BrahmaputraMJ" pitchFamily="2" charset="0"/>
              </a:rPr>
              <a:t>যখন</a:t>
            </a:r>
            <a:r>
              <a:rPr lang="en-US" sz="2800" dirty="0">
                <a:latin typeface="BrahmaputraMJ" pitchFamily="2" charset="0"/>
              </a:rPr>
              <a:t>, </a:t>
            </a:r>
            <a:r>
              <a:rPr lang="en-US" sz="2800" dirty="0" err="1">
                <a:latin typeface="BrahmaputraMJ" pitchFamily="2" charset="0"/>
              </a:rPr>
              <a:t>তখন</a:t>
            </a:r>
            <a:r>
              <a:rPr lang="en-US" sz="2800" dirty="0">
                <a:latin typeface="BrahmaputraMJ" pitchFamily="2" charset="0"/>
              </a:rPr>
              <a:t> </a:t>
            </a:r>
            <a:r>
              <a:rPr lang="en-US" sz="2800" dirty="0" err="1">
                <a:latin typeface="BrahmaputraMJ" pitchFamily="2" charset="0"/>
              </a:rPr>
              <a:t>কিছু</a:t>
            </a:r>
            <a:r>
              <a:rPr lang="en-US" sz="2800" dirty="0">
                <a:latin typeface="BrahmaputraMJ" pitchFamily="2" charset="0"/>
              </a:rPr>
              <a:t> </a:t>
            </a:r>
            <a:r>
              <a:rPr lang="en-US" sz="2800" dirty="0" err="1">
                <a:latin typeface="BrahmaputraMJ" pitchFamily="2" charset="0"/>
              </a:rPr>
              <a:t>অবস্থার</a:t>
            </a:r>
            <a:r>
              <a:rPr lang="en-US" sz="2800" dirty="0">
                <a:latin typeface="BrahmaputraMJ" pitchFamily="2" charset="0"/>
              </a:rPr>
              <a:t> </a:t>
            </a:r>
            <a:r>
              <a:rPr lang="en-US" sz="2800" dirty="0" err="1">
                <a:latin typeface="BrahmaputraMJ" pitchFamily="2" charset="0"/>
              </a:rPr>
              <a:t>সঠিক</a:t>
            </a:r>
            <a:r>
              <a:rPr lang="en-US" sz="2800" dirty="0">
                <a:latin typeface="BrahmaputraMJ" pitchFamily="2" charset="0"/>
              </a:rPr>
              <a:t> </a:t>
            </a:r>
            <a:r>
              <a:rPr lang="en-US" sz="2800" dirty="0" err="1">
                <a:latin typeface="BrahmaputraMJ" pitchFamily="2" charset="0"/>
              </a:rPr>
              <a:t>অপারেশন</a:t>
            </a:r>
            <a:r>
              <a:rPr lang="en-US" sz="2800" dirty="0">
                <a:latin typeface="BrahmaputraMJ" pitchFamily="2" charset="0"/>
              </a:rPr>
              <a:t> </a:t>
            </a:r>
            <a:r>
              <a:rPr lang="en-US" sz="2800" dirty="0" err="1">
                <a:latin typeface="BrahmaputraMJ" pitchFamily="2" charset="0"/>
              </a:rPr>
              <a:t>জন্য</a:t>
            </a:r>
            <a:r>
              <a:rPr lang="en-US" sz="2800" dirty="0">
                <a:latin typeface="BrahmaputraMJ" pitchFamily="2" charset="0"/>
              </a:rPr>
              <a:t> </a:t>
            </a:r>
            <a:r>
              <a:rPr lang="en-US" sz="2800" dirty="0" err="1">
                <a:latin typeface="BrahmaputraMJ" pitchFamily="2" charset="0"/>
              </a:rPr>
              <a:t>পূরণ</a:t>
            </a:r>
            <a:r>
              <a:rPr lang="en-US" sz="2800" dirty="0">
                <a:latin typeface="BrahmaputraMJ" pitchFamily="2" charset="0"/>
              </a:rPr>
              <a:t> </a:t>
            </a:r>
            <a:r>
              <a:rPr lang="en-US" sz="2800" dirty="0" err="1">
                <a:latin typeface="BrahmaputraMJ" pitchFamily="2" charset="0"/>
              </a:rPr>
              <a:t>করা</a:t>
            </a:r>
            <a:r>
              <a:rPr lang="en-US" sz="2800" dirty="0">
                <a:latin typeface="BrahmaputraMJ" pitchFamily="2" charset="0"/>
              </a:rPr>
              <a:t> </a:t>
            </a:r>
            <a:r>
              <a:rPr lang="en-US" sz="2800" dirty="0" err="1">
                <a:latin typeface="BrahmaputraMJ" pitchFamily="2" charset="0"/>
              </a:rPr>
              <a:t>হবে</a:t>
            </a:r>
            <a:r>
              <a:rPr lang="en-US" sz="2800" dirty="0">
                <a:latin typeface="BrahmaputraMJ" pitchFamily="2" charset="0"/>
              </a:rPr>
              <a:t>. </a:t>
            </a:r>
            <a:r>
              <a:rPr lang="en-US" sz="2800" dirty="0" err="1">
                <a:latin typeface="BrahmaputraMJ" pitchFamily="2" charset="0"/>
              </a:rPr>
              <a:t>এই</a:t>
            </a:r>
            <a:r>
              <a:rPr lang="en-US" sz="2800" dirty="0">
                <a:latin typeface="BrahmaputraMJ" pitchFamily="2" charset="0"/>
              </a:rPr>
              <a:t> </a:t>
            </a:r>
            <a:r>
              <a:rPr lang="en-US" sz="2800" dirty="0" err="1">
                <a:latin typeface="BrahmaputraMJ" pitchFamily="2" charset="0"/>
              </a:rPr>
              <a:t>অবস্থা</a:t>
            </a:r>
            <a:r>
              <a:rPr lang="en-US" sz="2800" dirty="0">
                <a:latin typeface="BrahmaputraMJ" pitchFamily="2" charset="0"/>
              </a:rPr>
              <a:t> </a:t>
            </a:r>
            <a:r>
              <a:rPr lang="en-US" sz="2800" dirty="0" err="1">
                <a:latin typeface="BrahmaputraMJ" pitchFamily="2" charset="0"/>
              </a:rPr>
              <a:t>হয়</a:t>
            </a:r>
            <a:r>
              <a:rPr lang="en-US" sz="2800" dirty="0">
                <a:latin typeface="BrahmaputraMJ" pitchFamily="2" charset="0"/>
              </a:rPr>
              <a:t> -</a:t>
            </a:r>
            <a:r>
              <a:rPr lang="en-US" sz="2800" dirty="0" err="1">
                <a:latin typeface="BrahmaputraMJ" pitchFamily="2" charset="0"/>
              </a:rPr>
              <a:t>সব</a:t>
            </a:r>
            <a:r>
              <a:rPr lang="en-US" sz="2800" dirty="0">
                <a:latin typeface="BrahmaputraMJ" pitchFamily="2" charset="0"/>
              </a:rPr>
              <a:t> </a:t>
            </a:r>
            <a:r>
              <a:rPr lang="en-US" sz="2800" dirty="0" err="1">
                <a:latin typeface="BrahmaputraMJ" pitchFamily="2" charset="0"/>
              </a:rPr>
              <a:t>ছিলেন</a:t>
            </a:r>
            <a:r>
              <a:rPr lang="en-US" sz="2800" dirty="0">
                <a:latin typeface="BrahmaputraMJ" pitchFamily="2" charset="0"/>
              </a:rPr>
              <a:t> </a:t>
            </a:r>
            <a:r>
              <a:rPr lang="en-US" sz="2800" dirty="0" err="1">
                <a:latin typeface="BrahmaputraMJ" pitchFamily="2" charset="0"/>
              </a:rPr>
              <a:t>ট্রান্সফরমার</a:t>
            </a:r>
            <a:r>
              <a:rPr lang="en-US" sz="2800" dirty="0">
                <a:latin typeface="BrahmaputraMJ" pitchFamily="2" charset="0"/>
              </a:rPr>
              <a:t> </a:t>
            </a:r>
            <a:r>
              <a:rPr lang="en-US" sz="2800" dirty="0" err="1">
                <a:latin typeface="BrahmaputraMJ" pitchFamily="2" charset="0"/>
              </a:rPr>
              <a:t>এর</a:t>
            </a:r>
            <a:r>
              <a:rPr lang="en-US" sz="2800" dirty="0">
                <a:latin typeface="BrahmaputraMJ" pitchFamily="2" charset="0"/>
              </a:rPr>
              <a:t> </a:t>
            </a:r>
            <a:r>
              <a:rPr lang="en-US" sz="2800" dirty="0" err="1">
                <a:latin typeface="BrahmaputraMJ" pitchFamily="2" charset="0"/>
              </a:rPr>
              <a:t>ভোল্টেজ</a:t>
            </a:r>
            <a:r>
              <a:rPr lang="en-US" sz="2800" dirty="0">
                <a:latin typeface="BrahmaputraMJ" pitchFamily="2" charset="0"/>
              </a:rPr>
              <a:t> </a:t>
            </a:r>
            <a:r>
              <a:rPr lang="en-US" sz="2800" dirty="0" err="1">
                <a:latin typeface="BrahmaputraMJ" pitchFamily="2" charset="0"/>
              </a:rPr>
              <a:t>অনুপাত</a:t>
            </a:r>
            <a:r>
              <a:rPr lang="en-US" sz="2800" dirty="0">
                <a:latin typeface="BrahmaputraMJ" pitchFamily="2" charset="0"/>
              </a:rPr>
              <a:t> </a:t>
            </a:r>
            <a:r>
              <a:rPr lang="en-US" sz="2800" dirty="0" err="1">
                <a:latin typeface="BrahmaputraMJ" pitchFamily="2" charset="0"/>
              </a:rPr>
              <a:t>একই</a:t>
            </a:r>
            <a:r>
              <a:rPr lang="en-US" sz="2800" dirty="0">
                <a:latin typeface="BrahmaputraMJ" pitchFamily="2" charset="0"/>
              </a:rPr>
              <a:t> </a:t>
            </a:r>
            <a:r>
              <a:rPr lang="en-US" sz="2800" dirty="0" err="1">
                <a:latin typeface="BrahmaputraMJ" pitchFamily="2" charset="0"/>
              </a:rPr>
              <a:t>হতে</a:t>
            </a:r>
            <a:r>
              <a:rPr lang="en-US" sz="2800" dirty="0">
                <a:latin typeface="BrahmaputraMJ" pitchFamily="2" charset="0"/>
              </a:rPr>
              <a:t> </a:t>
            </a:r>
            <a:r>
              <a:rPr lang="en-US" sz="2800" dirty="0" err="1">
                <a:latin typeface="BrahmaputraMJ" pitchFamily="2" charset="0"/>
              </a:rPr>
              <a:t>হবে</a:t>
            </a:r>
            <a:r>
              <a:rPr lang="en-US" sz="2800" dirty="0">
                <a:latin typeface="BrahmaputraMJ" pitchFamily="2" charset="0"/>
              </a:rPr>
              <a:t>. </a:t>
            </a:r>
            <a:r>
              <a:rPr lang="en-US" sz="2800" dirty="0" err="1">
                <a:latin typeface="BrahmaputraMJ" pitchFamily="2" charset="0"/>
              </a:rPr>
              <a:t>ভোল্টেজ</a:t>
            </a:r>
            <a:r>
              <a:rPr lang="en-US" sz="2800" dirty="0">
                <a:latin typeface="BrahmaputraMJ" pitchFamily="2" charset="0"/>
              </a:rPr>
              <a:t> </a:t>
            </a:r>
            <a:r>
              <a:rPr lang="en-US" sz="2800" dirty="0" err="1">
                <a:latin typeface="BrahmaputraMJ" pitchFamily="2" charset="0"/>
              </a:rPr>
              <a:t>অনুপাত</a:t>
            </a:r>
            <a:r>
              <a:rPr lang="en-US" sz="2800" dirty="0">
                <a:latin typeface="BrahmaputraMJ" pitchFamily="2" charset="0"/>
              </a:rPr>
              <a:t> </a:t>
            </a:r>
            <a:r>
              <a:rPr lang="en-US" sz="2800" dirty="0" err="1">
                <a:latin typeface="BrahmaputraMJ" pitchFamily="2" charset="0"/>
              </a:rPr>
              <a:t>একই</a:t>
            </a:r>
            <a:r>
              <a:rPr lang="en-US" sz="2800" dirty="0">
                <a:latin typeface="BrahmaputraMJ" pitchFamily="2" charset="0"/>
              </a:rPr>
              <a:t> </a:t>
            </a:r>
            <a:r>
              <a:rPr lang="en-US" sz="2800" dirty="0" err="1">
                <a:latin typeface="BrahmaputraMJ" pitchFamily="2" charset="0"/>
              </a:rPr>
              <a:t>নয়</a:t>
            </a:r>
            <a:r>
              <a:rPr lang="en-US" sz="2800" dirty="0">
                <a:latin typeface="BrahmaputraMJ" pitchFamily="2" charset="0"/>
              </a:rPr>
              <a:t> </a:t>
            </a:r>
            <a:r>
              <a:rPr lang="en-US" sz="2800" dirty="0" err="1">
                <a:latin typeface="BrahmaputraMJ" pitchFamily="2" charset="0"/>
              </a:rPr>
              <a:t>তারপর</a:t>
            </a:r>
            <a:r>
              <a:rPr lang="en-US" sz="2800" dirty="0">
                <a:latin typeface="BrahmaputraMJ" pitchFamily="2" charset="0"/>
              </a:rPr>
              <a:t>, </a:t>
            </a:r>
            <a:r>
              <a:rPr lang="en-US" sz="2800" b="1" dirty="0">
                <a:latin typeface="Agency FB" panose="020B0503020202020204" pitchFamily="34" charset="0"/>
              </a:rPr>
              <a:t>secondaries</a:t>
            </a:r>
            <a:r>
              <a:rPr lang="en-US" sz="2800" dirty="0">
                <a:latin typeface="BrahmaputraMJ" pitchFamily="2" charset="0"/>
              </a:rPr>
              <a:t> </a:t>
            </a:r>
            <a:r>
              <a:rPr lang="en-US" sz="2800" dirty="0" err="1">
                <a:latin typeface="BrahmaputraMJ" pitchFamily="2" charset="0"/>
              </a:rPr>
              <a:t>প্রাইমারিতে</a:t>
            </a:r>
            <a:r>
              <a:rPr lang="en-US" sz="2800" dirty="0">
                <a:latin typeface="BrahmaputraMJ" pitchFamily="2" charset="0"/>
              </a:rPr>
              <a:t> </a:t>
            </a:r>
            <a:r>
              <a:rPr lang="en-US" sz="2800" dirty="0" err="1">
                <a:latin typeface="BrahmaputraMJ" pitchFamily="2" charset="0"/>
              </a:rPr>
              <a:t>একই</a:t>
            </a:r>
            <a:r>
              <a:rPr lang="en-US" sz="2800" dirty="0">
                <a:latin typeface="BrahmaputraMJ" pitchFamily="2" charset="0"/>
              </a:rPr>
              <a:t> </a:t>
            </a:r>
            <a:r>
              <a:rPr lang="en-US" sz="2800" b="1" dirty="0">
                <a:latin typeface="Agency FB" panose="020B0503020202020204" pitchFamily="34" charset="0"/>
              </a:rPr>
              <a:t>busbar</a:t>
            </a:r>
            <a:r>
              <a:rPr lang="en-US" sz="2800" dirty="0">
                <a:latin typeface="BrahmaputraMJ" pitchFamily="2" charset="0"/>
              </a:rPr>
              <a:t> </a:t>
            </a:r>
            <a:r>
              <a:rPr lang="en-US" sz="2800" dirty="0" err="1">
                <a:latin typeface="BrahmaputraMJ" pitchFamily="2" charset="0"/>
              </a:rPr>
              <a:t>সাথে</a:t>
            </a:r>
            <a:r>
              <a:rPr lang="en-US" sz="2800" dirty="0">
                <a:latin typeface="BrahmaputraMJ" pitchFamily="2" charset="0"/>
              </a:rPr>
              <a:t> </a:t>
            </a:r>
            <a:r>
              <a:rPr lang="en-US" sz="2800" dirty="0" err="1">
                <a:latin typeface="BrahmaputraMJ" pitchFamily="2" charset="0"/>
              </a:rPr>
              <a:t>সংযুক্ত</a:t>
            </a:r>
            <a:r>
              <a:rPr lang="en-US" sz="2800" dirty="0">
                <a:latin typeface="BrahmaputraMJ" pitchFamily="2" charset="0"/>
              </a:rPr>
              <a:t> </a:t>
            </a:r>
            <a:r>
              <a:rPr lang="en-US" sz="2800" dirty="0" err="1">
                <a:latin typeface="BrahmaputraMJ" pitchFamily="2" charset="0"/>
              </a:rPr>
              <a:t>করা</a:t>
            </a:r>
            <a:r>
              <a:rPr lang="en-US" sz="2800" dirty="0">
                <a:latin typeface="BrahmaputraMJ" pitchFamily="2" charset="0"/>
              </a:rPr>
              <a:t> </a:t>
            </a:r>
            <a:r>
              <a:rPr lang="en-US" sz="2800" dirty="0" err="1">
                <a:latin typeface="BrahmaputraMJ" pitchFamily="2" charset="0"/>
              </a:rPr>
              <a:t>হয়</a:t>
            </a:r>
            <a:r>
              <a:rPr lang="en-US" sz="2800" dirty="0">
                <a:latin typeface="BrahmaputraMJ" pitchFamily="2" charset="0"/>
              </a:rPr>
              <a:t>, </a:t>
            </a:r>
            <a:r>
              <a:rPr lang="en-US" sz="2800" dirty="0" err="1">
                <a:latin typeface="BrahmaputraMJ" pitchFamily="2" charset="0"/>
              </a:rPr>
              <a:t>এমনকি</a:t>
            </a:r>
            <a:r>
              <a:rPr lang="en-US" sz="2800" dirty="0">
                <a:latin typeface="BrahmaputraMJ" pitchFamily="2" charset="0"/>
              </a:rPr>
              <a:t> </a:t>
            </a:r>
            <a:r>
              <a:rPr lang="en-US" sz="2800" dirty="0" err="1">
                <a:latin typeface="BrahmaputraMJ" pitchFamily="2" charset="0"/>
              </a:rPr>
              <a:t>যদি</a:t>
            </a:r>
            <a:r>
              <a:rPr lang="en-US" sz="2800" dirty="0">
                <a:latin typeface="BrahmaputraMJ" pitchFamily="2" charset="0"/>
              </a:rPr>
              <a:t> </a:t>
            </a:r>
            <a:r>
              <a:rPr lang="en-US" sz="2800" dirty="0" err="1">
                <a:latin typeface="BrahmaputraMJ" pitchFamily="2" charset="0"/>
              </a:rPr>
              <a:t>সমান</a:t>
            </a:r>
            <a:r>
              <a:rPr lang="en-US" sz="2800" dirty="0">
                <a:latin typeface="BrahmaputraMJ" pitchFamily="2" charset="0"/>
              </a:rPr>
              <a:t> </a:t>
            </a:r>
            <a:r>
              <a:rPr lang="en-US" sz="2800" dirty="0" err="1">
                <a:latin typeface="BrahmaputraMJ" pitchFamily="2" charset="0"/>
              </a:rPr>
              <a:t>ভোল্টেজ</a:t>
            </a:r>
            <a:r>
              <a:rPr lang="en-US" sz="2800" dirty="0">
                <a:latin typeface="BrahmaputraMJ" pitchFamily="2" charset="0"/>
              </a:rPr>
              <a:t> </a:t>
            </a:r>
            <a:r>
              <a:rPr lang="en-US" sz="2800" dirty="0" err="1">
                <a:latin typeface="BrahmaputraMJ" pitchFamily="2" charset="0"/>
              </a:rPr>
              <a:t>দেখাবে</a:t>
            </a:r>
            <a:r>
              <a:rPr lang="en-US" sz="2800" dirty="0">
                <a:latin typeface="BrahmaputraMJ" pitchFamily="2" charset="0"/>
              </a:rPr>
              <a:t> </a:t>
            </a:r>
            <a:r>
              <a:rPr lang="en-US" sz="2800" dirty="0" err="1">
                <a:latin typeface="BrahmaputraMJ" pitchFamily="2" charset="0"/>
              </a:rPr>
              <a:t>না</a:t>
            </a:r>
            <a:r>
              <a:rPr lang="en-US" sz="2800" dirty="0">
                <a:latin typeface="BrahmaputraMJ" pitchFamily="2" charset="0"/>
              </a:rPr>
              <a:t>. </a:t>
            </a:r>
            <a:r>
              <a:rPr lang="en-US" sz="2800" dirty="0" err="1">
                <a:latin typeface="BrahmaputraMJ" pitchFamily="2" charset="0"/>
              </a:rPr>
              <a:t>এই</a:t>
            </a:r>
            <a:r>
              <a:rPr lang="en-US" sz="2800" dirty="0">
                <a:latin typeface="BrahmaputraMJ" pitchFamily="2" charset="0"/>
              </a:rPr>
              <a:t> </a:t>
            </a:r>
            <a:r>
              <a:rPr lang="en-US" sz="2800" b="1" dirty="0" err="1" smtClean="0">
                <a:latin typeface="Agency FB" panose="020B0503020202020204" pitchFamily="34" charset="0"/>
              </a:rPr>
              <a:t>secondaries</a:t>
            </a:r>
            <a:r>
              <a:rPr lang="en-US" sz="2800" dirty="0" smtClean="0">
                <a:latin typeface="BrahmaputraMJ" pitchFamily="2" charset="0"/>
              </a:rPr>
              <a:t> </a:t>
            </a:r>
            <a:r>
              <a:rPr lang="en-US" sz="2800" dirty="0" err="1">
                <a:latin typeface="BrahmaputraMJ" pitchFamily="2" charset="0"/>
              </a:rPr>
              <a:t>মধ্যে</a:t>
            </a:r>
            <a:r>
              <a:rPr lang="en-US" sz="2800" dirty="0">
                <a:latin typeface="BrahmaputraMJ" pitchFamily="2" charset="0"/>
              </a:rPr>
              <a:t> </a:t>
            </a:r>
            <a:r>
              <a:rPr lang="en-US" sz="2800" dirty="0" err="1">
                <a:latin typeface="BrahmaputraMJ" pitchFamily="2" charset="0"/>
              </a:rPr>
              <a:t>একটি</a:t>
            </a:r>
            <a:r>
              <a:rPr lang="en-US" sz="2800" dirty="0">
                <a:latin typeface="BrahmaputraMJ" pitchFamily="2" charset="0"/>
              </a:rPr>
              <a:t> </a:t>
            </a:r>
            <a:r>
              <a:rPr lang="en-US" sz="2800" dirty="0" err="1">
                <a:latin typeface="BrahmaputraMJ" pitchFamily="2" charset="0"/>
              </a:rPr>
              <a:t>প্রচারক</a:t>
            </a:r>
            <a:r>
              <a:rPr lang="en-US" sz="2800" dirty="0">
                <a:latin typeface="BrahmaputraMJ" pitchFamily="2" charset="0"/>
              </a:rPr>
              <a:t> </a:t>
            </a:r>
            <a:r>
              <a:rPr lang="en-US" sz="2800" dirty="0" err="1">
                <a:latin typeface="BrahmaputraMJ" pitchFamily="2" charset="0"/>
              </a:rPr>
              <a:t>বর্তমান</a:t>
            </a:r>
            <a:r>
              <a:rPr lang="en-US" sz="2800" dirty="0">
                <a:latin typeface="BrahmaputraMJ" pitchFamily="2" charset="0"/>
              </a:rPr>
              <a:t> </a:t>
            </a:r>
            <a:r>
              <a:rPr lang="en-US" sz="2800" dirty="0" err="1">
                <a:latin typeface="BrahmaputraMJ" pitchFamily="2" charset="0"/>
              </a:rPr>
              <a:t>ফলাফল</a:t>
            </a:r>
            <a:r>
              <a:rPr lang="en-US" sz="2800" dirty="0">
                <a:latin typeface="BrahmaputraMJ" pitchFamily="2" charset="0"/>
              </a:rPr>
              <a:t>, </a:t>
            </a:r>
            <a:r>
              <a:rPr lang="en-US" sz="2800" dirty="0" err="1">
                <a:latin typeface="BrahmaputraMJ" pitchFamily="2" charset="0"/>
              </a:rPr>
              <a:t>এবং</a:t>
            </a:r>
            <a:r>
              <a:rPr lang="en-US" sz="2800" dirty="0">
                <a:latin typeface="BrahmaputraMJ" pitchFamily="2" charset="0"/>
              </a:rPr>
              <a:t> </a:t>
            </a:r>
            <a:r>
              <a:rPr lang="en-US" sz="2800" dirty="0" err="1">
                <a:latin typeface="BrahmaputraMJ" pitchFamily="2" charset="0"/>
              </a:rPr>
              <a:t>অত</a:t>
            </a:r>
            <a:r>
              <a:rPr lang="en-US" sz="2800" dirty="0">
                <a:latin typeface="BrahmaputraMJ" pitchFamily="2" charset="0"/>
              </a:rPr>
              <a:t>: </a:t>
            </a:r>
            <a:r>
              <a:rPr lang="en-US" sz="2800" dirty="0" err="1">
                <a:latin typeface="BrahmaputraMJ" pitchFamily="2" charset="0"/>
              </a:rPr>
              <a:t>পর</a:t>
            </a:r>
            <a:r>
              <a:rPr lang="en-US" sz="2800" dirty="0">
                <a:latin typeface="BrahmaputraMJ" pitchFamily="2" charset="0"/>
              </a:rPr>
              <a:t> </a:t>
            </a:r>
            <a:r>
              <a:rPr lang="en-US" sz="2800" dirty="0" err="1">
                <a:latin typeface="BrahmaputraMJ" pitchFamily="2" charset="0"/>
              </a:rPr>
              <a:t>রয়েছে</a:t>
            </a:r>
            <a:r>
              <a:rPr lang="en-US" sz="2800" dirty="0">
                <a:latin typeface="BrahmaputraMJ" pitchFamily="2" charset="0"/>
              </a:rPr>
              <a:t> </a:t>
            </a:r>
            <a:r>
              <a:rPr lang="en-US" sz="2800" dirty="0" err="1">
                <a:latin typeface="BrahmaputraMJ" pitchFamily="2" charset="0"/>
              </a:rPr>
              <a:t>প্রাথমিক</a:t>
            </a:r>
            <a:r>
              <a:rPr lang="en-US" sz="2800" dirty="0">
                <a:latin typeface="BrahmaputraMJ" pitchFamily="2" charset="0"/>
              </a:rPr>
              <a:t> </a:t>
            </a:r>
            <a:r>
              <a:rPr lang="en-US" sz="2800" dirty="0" err="1">
                <a:latin typeface="BrahmaputraMJ" pitchFamily="2" charset="0"/>
              </a:rPr>
              <a:t>দিকে</a:t>
            </a:r>
            <a:r>
              <a:rPr lang="en-US" sz="2800" dirty="0">
                <a:latin typeface="BrahmaputraMJ" pitchFamily="2" charset="0"/>
              </a:rPr>
              <a:t> </a:t>
            </a:r>
            <a:r>
              <a:rPr lang="en-US" sz="2800" dirty="0" err="1">
                <a:latin typeface="BrahmaputraMJ" pitchFamily="2" charset="0"/>
              </a:rPr>
              <a:t>বর্তমান</a:t>
            </a:r>
            <a:r>
              <a:rPr lang="en-US" sz="2800" dirty="0">
                <a:latin typeface="BrahmaputraMJ" pitchFamily="2" charset="0"/>
              </a:rPr>
              <a:t> </a:t>
            </a:r>
            <a:r>
              <a:rPr lang="en-US" sz="2800" dirty="0" err="1">
                <a:latin typeface="BrahmaputraMJ" pitchFamily="2" charset="0"/>
              </a:rPr>
              <a:t>প্রচারক</a:t>
            </a:r>
            <a:r>
              <a:rPr lang="en-US" sz="2800" dirty="0">
                <a:latin typeface="BrahmaputraMJ" pitchFamily="2" charset="0"/>
              </a:rPr>
              <a:t> </a:t>
            </a:r>
            <a:r>
              <a:rPr lang="en-US" sz="2800" dirty="0" err="1">
                <a:latin typeface="BrahmaputraMJ" pitchFamily="2" charset="0"/>
              </a:rPr>
              <a:t>সেখানে</a:t>
            </a:r>
            <a:r>
              <a:rPr lang="en-US" sz="2800" dirty="0">
                <a:latin typeface="BrahmaputraMJ" pitchFamily="2" charset="0"/>
              </a:rPr>
              <a:t> </a:t>
            </a:r>
            <a:r>
              <a:rPr lang="en-US" sz="2800" dirty="0" err="1">
                <a:latin typeface="BrahmaputraMJ" pitchFamily="2" charset="0"/>
              </a:rPr>
              <a:t>প্রতিফলিত</a:t>
            </a:r>
            <a:r>
              <a:rPr lang="en-US" sz="2800" dirty="0">
                <a:latin typeface="BrahmaputraMJ" pitchFamily="2" charset="0"/>
              </a:rPr>
              <a:t> </a:t>
            </a:r>
            <a:r>
              <a:rPr lang="en-US" sz="2800" dirty="0" err="1">
                <a:latin typeface="BrahmaputraMJ" pitchFamily="2" charset="0"/>
              </a:rPr>
              <a:t>হবে</a:t>
            </a:r>
            <a:r>
              <a:rPr lang="en-US" sz="2800" dirty="0">
                <a:latin typeface="BrahmaputraMJ" pitchFamily="2" charset="0"/>
              </a:rPr>
              <a:t>. </a:t>
            </a:r>
            <a:r>
              <a:rPr lang="en-US" sz="2800" dirty="0" err="1">
                <a:latin typeface="BrahmaputraMJ" pitchFamily="2" charset="0"/>
              </a:rPr>
              <a:t>এই</a:t>
            </a:r>
            <a:r>
              <a:rPr lang="en-US" sz="2800" dirty="0">
                <a:latin typeface="BrahmaputraMJ" pitchFamily="2" charset="0"/>
              </a:rPr>
              <a:t> </a:t>
            </a:r>
            <a:r>
              <a:rPr lang="en-US" sz="2800" dirty="0" err="1">
                <a:latin typeface="BrahmaputraMJ" pitchFamily="2" charset="0"/>
              </a:rPr>
              <a:t>ক্ষেত্রে</a:t>
            </a:r>
            <a:r>
              <a:rPr lang="en-US" sz="2800" dirty="0">
                <a:latin typeface="BrahmaputraMJ" pitchFamily="2" charset="0"/>
              </a:rPr>
              <a:t>, </a:t>
            </a:r>
            <a:r>
              <a:rPr lang="en-US" sz="2800" dirty="0" err="1">
                <a:latin typeface="BrahmaputraMJ" pitchFamily="2" charset="0"/>
              </a:rPr>
              <a:t>বর্তমান</a:t>
            </a:r>
            <a:r>
              <a:rPr lang="en-US" sz="2800" dirty="0">
                <a:latin typeface="BrahmaputraMJ" pitchFamily="2" charset="0"/>
              </a:rPr>
              <a:t> </a:t>
            </a:r>
            <a:r>
              <a:rPr lang="en-US" sz="2800" dirty="0" err="1">
                <a:latin typeface="BrahmaputraMJ" pitchFamily="2" charset="0"/>
              </a:rPr>
              <a:t>যথেষ্ট</a:t>
            </a:r>
            <a:r>
              <a:rPr lang="en-US" sz="2800" dirty="0">
                <a:latin typeface="BrahmaputraMJ" pitchFamily="2" charset="0"/>
              </a:rPr>
              <a:t> </a:t>
            </a:r>
            <a:r>
              <a:rPr lang="en-US" sz="2800" dirty="0" err="1">
                <a:latin typeface="BrahmaputraMJ" pitchFamily="2" charset="0"/>
              </a:rPr>
              <a:t>পরিমাণ</a:t>
            </a:r>
            <a:r>
              <a:rPr lang="en-US" sz="2800" dirty="0">
                <a:latin typeface="BrahmaputraMJ" pitchFamily="2" charset="0"/>
              </a:rPr>
              <a:t> </a:t>
            </a:r>
            <a:r>
              <a:rPr lang="en-US" sz="2800" dirty="0" err="1">
                <a:latin typeface="BrahmaputraMJ" pitchFamily="2" charset="0"/>
              </a:rPr>
              <a:t>এমনকি</a:t>
            </a:r>
            <a:r>
              <a:rPr lang="en-US" sz="2800" dirty="0">
                <a:latin typeface="BrahmaputraMJ" pitchFamily="2" charset="0"/>
              </a:rPr>
              <a:t> </a:t>
            </a:r>
            <a:r>
              <a:rPr lang="en-US" sz="2800" dirty="0" err="1">
                <a:latin typeface="BrahmaputraMJ" pitchFamily="2" charset="0"/>
              </a:rPr>
              <a:t>চাহিদার</a:t>
            </a:r>
            <a:r>
              <a:rPr lang="en-US" sz="2800" dirty="0">
                <a:latin typeface="BrahmaputraMJ" pitchFamily="2" charset="0"/>
              </a:rPr>
              <a:t> </a:t>
            </a:r>
            <a:r>
              <a:rPr lang="en-US" sz="2800" dirty="0" err="1">
                <a:latin typeface="BrahmaputraMJ" pitchFamily="2" charset="0"/>
              </a:rPr>
              <a:t>ছাড়া</a:t>
            </a:r>
            <a:r>
              <a:rPr lang="en-US" sz="2800" dirty="0">
                <a:latin typeface="BrahmaputraMJ" pitchFamily="2" charset="0"/>
              </a:rPr>
              <a:t> </a:t>
            </a:r>
            <a:r>
              <a:rPr lang="en-US" sz="2800" dirty="0" err="1">
                <a:latin typeface="BrahmaputraMJ" pitchFamily="2" charset="0"/>
              </a:rPr>
              <a:t>ট্রান্সফরমারস</a:t>
            </a:r>
            <a:r>
              <a:rPr lang="en-US" sz="2800" dirty="0">
                <a:latin typeface="BrahmaputraMJ" pitchFamily="2" charset="0"/>
              </a:rPr>
              <a:t> </a:t>
            </a:r>
            <a:r>
              <a:rPr lang="en-US" sz="2800" dirty="0" err="1">
                <a:latin typeface="BrahmaputraMJ" pitchFamily="2" charset="0"/>
              </a:rPr>
              <a:t>দ্বারা</a:t>
            </a:r>
            <a:r>
              <a:rPr lang="en-US" sz="2800" dirty="0">
                <a:latin typeface="BrahmaputraMJ" pitchFamily="2" charset="0"/>
              </a:rPr>
              <a:t> </a:t>
            </a:r>
            <a:r>
              <a:rPr lang="en-US" sz="2800" dirty="0" err="1">
                <a:latin typeface="BrahmaputraMJ" pitchFamily="2" charset="0"/>
              </a:rPr>
              <a:t>টানা</a:t>
            </a:r>
            <a:r>
              <a:rPr lang="en-US" sz="2800" dirty="0">
                <a:latin typeface="BrahmaputraMJ" pitchFamily="2" charset="0"/>
              </a:rPr>
              <a:t> </a:t>
            </a:r>
            <a:r>
              <a:rPr lang="en-US" sz="2800" dirty="0" err="1">
                <a:latin typeface="BrahmaputraMJ" pitchFamily="2" charset="0"/>
              </a:rPr>
              <a:t>হয</a:t>
            </a:r>
            <a:r>
              <a:rPr lang="en-US" sz="2800" dirty="0">
                <a:latin typeface="BrahmaputraMJ" pitchFamily="2" charset="0"/>
              </a:rPr>
              <a:t>়. </a:t>
            </a:r>
          </a:p>
          <a:p>
            <a:pPr>
              <a:lnSpc>
                <a:spcPct val="115000"/>
              </a:lnSpc>
              <a:spcAft>
                <a:spcPts val="1000"/>
              </a:spcAft>
            </a:pPr>
            <a:endParaRPr lang="en-US" sz="2800" dirty="0">
              <a:ea typeface="Calibri"/>
              <a:cs typeface="Times New Roman"/>
            </a:endParaRPr>
          </a:p>
          <a:p>
            <a:pPr lvl="0">
              <a:lnSpc>
                <a:spcPct val="115000"/>
              </a:lnSpc>
              <a:spcAft>
                <a:spcPts val="1000"/>
              </a:spcAft>
            </a:pPr>
            <a:endParaRPr lang="en-US" sz="2800" dirty="0">
              <a:solidFill>
                <a:prstClr val="black"/>
              </a:solidFill>
              <a:ea typeface="Calibri"/>
              <a:cs typeface="Times New Roman"/>
            </a:endParaRPr>
          </a:p>
        </p:txBody>
      </p:sp>
      <p:sp>
        <p:nvSpPr>
          <p:cNvPr id="3" name="Rectangle 2"/>
          <p:cNvSpPr/>
          <p:nvPr/>
        </p:nvSpPr>
        <p:spPr>
          <a:xfrm>
            <a:off x="13856" y="1739843"/>
            <a:ext cx="8991600" cy="2585323"/>
          </a:xfrm>
          <a:prstGeom prst="rect">
            <a:avLst/>
          </a:prstGeom>
        </p:spPr>
        <p:txBody>
          <a:bodyPr wrap="square">
            <a:spAutoFit/>
          </a:bodyPr>
          <a:lstStyle/>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a:p>
            <a:pPr fontAlgn="ctr"/>
            <a:endParaRPr lang="en-US" dirty="0"/>
          </a:p>
        </p:txBody>
      </p:sp>
    </p:spTree>
    <p:extLst>
      <p:ext uri="{BB962C8B-B14F-4D97-AF65-F5344CB8AC3E}">
        <p14:creationId xmlns:p14="http://schemas.microsoft.com/office/powerpoint/2010/main" val="90776485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utur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2048</TotalTime>
  <Words>709</Words>
  <Application>Microsoft Office PowerPoint</Application>
  <PresentationFormat>On-screen Show (4:3)</PresentationFormat>
  <Paragraphs>161</Paragraphs>
  <Slides>17</Slides>
  <Notes>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17</vt:i4>
      </vt:variant>
    </vt:vector>
  </HeadingPairs>
  <TitlesOfParts>
    <vt:vector size="33" baseType="lpstr">
      <vt:lpstr>Agency FB</vt:lpstr>
      <vt:lpstr>Algerian</vt:lpstr>
      <vt:lpstr>Arial</vt:lpstr>
      <vt:lpstr>BrahmaputraMJ</vt:lpstr>
      <vt:lpstr>Calibri</vt:lpstr>
      <vt:lpstr>Garamond</vt:lpstr>
      <vt:lpstr>SumeshwariMJ</vt:lpstr>
      <vt:lpstr>SutonnyMJ</vt:lpstr>
      <vt:lpstr>Times New Roman</vt:lpstr>
      <vt:lpstr>Vrinda</vt:lpstr>
      <vt:lpstr>Wingdings</vt:lpstr>
      <vt:lpstr>Wingdings 3</vt:lpstr>
      <vt:lpstr>Office Theme</vt:lpstr>
      <vt:lpstr>Couture</vt:lpstr>
      <vt:lpstr>Default Design</vt:lpstr>
      <vt:lpstr>1_Default Design</vt:lpstr>
      <vt:lpstr>PowerPoint Presentation</vt:lpstr>
      <vt:lpstr>PowerPoint Presentation</vt:lpstr>
      <vt:lpstr>   এসি মেসিন-১  (বিষয় কোড-66761 )   UªvÝdigvi   : beg Aa¨vq     PRINCIPLE OF OPERATION TRANSFORMER    </vt:lpstr>
      <vt:lpstr>    এসি মেসিন-১  (বিষয় কোড-66761 )   UªvÝdigvi   : beg Aa¨vq   PRINCIPLE OF OPERATION TRANSFORMER  </vt:lpstr>
      <vt:lpstr>  এসি মেসিন-১  (বিষয় কোড-66761 )   UªvÝdigvi   : beg Aa¨vq PRINCIPLE OF OPERATION TRANSFORMER </vt:lpstr>
      <vt:lpstr>   এসি মেসিন-১  (বিষয় কোড-66761 )   UªvÝdigvi   : beg Aa¨vq PRINCIPLE OF OPERATION TRANSFORMER  </vt:lpstr>
      <vt:lpstr>   এসি মেসিন-১  (বিষয় কোড-66761 )   UªvÝdigvi   : beg Aa¨vq PRINCIPLE OF OPERATION TRANSFORMER  </vt:lpstr>
      <vt:lpstr>   এসি মেসিন-১  (বিষয় কোড-66761 )   UªvÝdigvi   : beg Aa¨vq PRINCIPLE OF OPERATION TRANSFORMER  </vt:lpstr>
      <vt:lpstr>এসি মেসিন-১  (বিষয় কোড-66761 )   UªvÝdigvi   : beg Aa¨vq</vt:lpstr>
      <vt:lpstr>   এসি মেসিন-১  (বিষয় কোড-66761 )   UªvÝdigvi   : beg Aa¨vq PRINCIPLE OF OPERATION TRANSFORMER  </vt:lpstr>
      <vt:lpstr>   এসি মেসিন-১  (বিষয় কোড-66761 )   UªvÝdigvi   : beg Aa¨vq PRINCIPLE OF OPERATION TRANSFORMER  </vt:lpstr>
      <vt:lpstr>PowerPoint Presentation</vt:lpstr>
      <vt:lpstr>PowerPoint Presentation</vt:lpstr>
      <vt:lpstr> এসি মেসিন-১  (বিষয় কোড-66761 )   UªvÝdigvi   : beg Aa¨vq PRINCIPLE OF OPERATION TRANSFORMER </vt:lpstr>
      <vt:lpstr>QUESTION SESSION</vt:lpstr>
      <vt:lpstr> ধন্যবাদ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ASUS</cp:lastModifiedBy>
  <cp:revision>306</cp:revision>
  <dcterms:created xsi:type="dcterms:W3CDTF">2013-12-08T04:46:54Z</dcterms:created>
  <dcterms:modified xsi:type="dcterms:W3CDTF">2020-06-05T17:12:44Z</dcterms:modified>
</cp:coreProperties>
</file>