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44"/>
  </p:notesMasterIdLst>
  <p:sldIdLst>
    <p:sldId id="296" r:id="rId4"/>
    <p:sldId id="274" r:id="rId5"/>
    <p:sldId id="344" r:id="rId6"/>
    <p:sldId id="297" r:id="rId7"/>
    <p:sldId id="266" r:id="rId8"/>
    <p:sldId id="298" r:id="rId9"/>
    <p:sldId id="312" r:id="rId10"/>
    <p:sldId id="315" r:id="rId11"/>
    <p:sldId id="316" r:id="rId12"/>
    <p:sldId id="313" r:id="rId13"/>
    <p:sldId id="317" r:id="rId14"/>
    <p:sldId id="299" r:id="rId15"/>
    <p:sldId id="302" r:id="rId16"/>
    <p:sldId id="301" r:id="rId17"/>
    <p:sldId id="308" r:id="rId18"/>
    <p:sldId id="307" r:id="rId19"/>
    <p:sldId id="321" r:id="rId20"/>
    <p:sldId id="320" r:id="rId21"/>
    <p:sldId id="322" r:id="rId22"/>
    <p:sldId id="323" r:id="rId23"/>
    <p:sldId id="329" r:id="rId24"/>
    <p:sldId id="324" r:id="rId25"/>
    <p:sldId id="325" r:id="rId26"/>
    <p:sldId id="326" r:id="rId27"/>
    <p:sldId id="327" r:id="rId28"/>
    <p:sldId id="328" r:id="rId29"/>
    <p:sldId id="342" r:id="rId30"/>
    <p:sldId id="330" r:id="rId31"/>
    <p:sldId id="343" r:id="rId32"/>
    <p:sldId id="331" r:id="rId33"/>
    <p:sldId id="333" r:id="rId34"/>
    <p:sldId id="332" r:id="rId35"/>
    <p:sldId id="334" r:id="rId36"/>
    <p:sldId id="335" r:id="rId37"/>
    <p:sldId id="337" r:id="rId38"/>
    <p:sldId id="339" r:id="rId39"/>
    <p:sldId id="338" r:id="rId40"/>
    <p:sldId id="341" r:id="rId41"/>
    <p:sldId id="319" r:id="rId42"/>
    <p:sldId id="29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BCBB03-572E-4576-A8C1-665A8BD3861B}" type="datetimeFigureOut">
              <a:rPr lang="en-US" smtClean="0"/>
              <a:t>5/2/2020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CB67E-FDE3-4049-B8B4-1143F7B4519A}" type="slidenum">
              <a:rPr lang="en-US" smtClean="0"/>
              <a:t>‹#›</a:t>
            </a:fld>
            <a:endParaRPr lang="en-US"/>
          </a:p>
        </p:txBody>
      </p:sp>
    </p:spTree>
    <p:extLst>
      <p:ext uri="{BB962C8B-B14F-4D97-AF65-F5344CB8AC3E}">
        <p14:creationId xmlns:p14="http://schemas.microsoft.com/office/powerpoint/2010/main" val="387918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18</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27</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28</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29</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30</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31</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32</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33</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34</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35</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36</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19</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37</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38</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20</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21</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22</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23</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24</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25</a:t>
            </a:fld>
            <a:endParaRPr lang="en-US"/>
          </a:p>
        </p:txBody>
      </p:sp>
    </p:spTree>
    <p:extLst>
      <p:ext uri="{BB962C8B-B14F-4D97-AF65-F5344CB8AC3E}">
        <p14:creationId xmlns:p14="http://schemas.microsoft.com/office/powerpoint/2010/main" val="319064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CB67E-FDE3-4049-B8B4-1143F7B4519A}" type="slidenum">
              <a:rPr lang="en-US" smtClean="0"/>
              <a:t>26</a:t>
            </a:fld>
            <a:endParaRPr lang="en-US"/>
          </a:p>
        </p:txBody>
      </p:sp>
    </p:spTree>
    <p:extLst>
      <p:ext uri="{BB962C8B-B14F-4D97-AF65-F5344CB8AC3E}">
        <p14:creationId xmlns:p14="http://schemas.microsoft.com/office/powerpoint/2010/main" val="319064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E77110-AA85-493E-881A-D43973DE09A4}"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26448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77110-AA85-493E-881A-D43973DE09A4}"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413301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77110-AA85-493E-881A-D43973DE09A4}"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54635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FD92ED13-4664-44C7-AE68-0C340CB62C99}" type="datetimeFigureOut">
              <a:rPr lang="en-US" smtClean="0">
                <a:solidFill>
                  <a:srgbClr val="0F6FC6">
                    <a:lumMod val="60000"/>
                    <a:lumOff val="40000"/>
                  </a:srgbClr>
                </a:solidFill>
              </a:rPr>
              <a:pPr/>
              <a:t>5/2/2020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4054953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4211768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3984903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96587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5/2/2020</a:t>
            </a:fld>
            <a:endParaRPr lang="en-US">
              <a:solidFill>
                <a:srgbClr val="0F6FC6">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0F6FC6">
                  <a:lumMod val="60000"/>
                  <a:lumOff val="40000"/>
                </a:srgbClr>
              </a:solidFill>
            </a:endParaRPr>
          </a:p>
        </p:txBody>
      </p:sp>
      <p:sp>
        <p:nvSpPr>
          <p:cNvPr id="9" name="Slide Number Placeholder 8"/>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325987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5/2/2020</a:t>
            </a:fld>
            <a:endParaRPr lang="en-US">
              <a:solidFill>
                <a:srgbClr val="0F6FC6">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0F6FC6">
                  <a:lumMod val="60000"/>
                  <a:lumOff val="40000"/>
                </a:srgbClr>
              </a:solidFill>
            </a:endParaRPr>
          </a:p>
        </p:txBody>
      </p:sp>
      <p:sp>
        <p:nvSpPr>
          <p:cNvPr id="5" name="Slide Number Placeholder 4"/>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919280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99029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170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77110-AA85-493E-881A-D43973DE09A4}"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78004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44032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1980023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2240435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A909ED5-F516-4042-89C8-DE4A7EE6A745}" type="datetimeFigureOut">
              <a:rPr lang="en-US" smtClean="0"/>
              <a:pPr/>
              <a:t>5/2/2020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C9799CD-BF54-4EBE-82F9-30982777AA4E}" type="slidenum">
              <a:rPr lang="en-US" smtClean="0"/>
              <a:pPr/>
              <a:t>‹#›</a:t>
            </a:fld>
            <a:endParaRPr lang="en-US"/>
          </a:p>
        </p:txBody>
      </p:sp>
    </p:spTree>
    <p:extLst>
      <p:ext uri="{BB962C8B-B14F-4D97-AF65-F5344CB8AC3E}">
        <p14:creationId xmlns:p14="http://schemas.microsoft.com/office/powerpoint/2010/main" val="1451323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909ED5-F516-4042-89C8-DE4A7EE6A745}" type="datetimeFigureOut">
              <a:rPr lang="en-US" smtClean="0">
                <a:solidFill>
                  <a:prstClr val="black"/>
                </a:solidFill>
              </a:rPr>
              <a:pPr/>
              <a:t>5/2/2020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C9799CD-BF54-4EBE-82F9-30982777AA4E}"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513127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A909ED5-F516-4042-89C8-DE4A7EE6A745}" type="datetimeFigureOut">
              <a:rPr lang="en-US" smtClean="0">
                <a:solidFill>
                  <a:prstClr val="white"/>
                </a:solidFill>
              </a:rPr>
              <a:pPr/>
              <a:t>5/2/2020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C9799CD-BF54-4EBE-82F9-30982777AA4E}"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97206342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A909ED5-F516-4042-89C8-DE4A7EE6A745}" type="datetimeFigureOut">
              <a:rPr lang="en-US" smtClean="0">
                <a:solidFill>
                  <a:prstClr val="white"/>
                </a:solidFill>
              </a:rPr>
              <a:pPr/>
              <a:t>5/2/2020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C9799CD-BF54-4EBE-82F9-30982777AA4E}"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164501816"/>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A909ED5-F516-4042-89C8-DE4A7EE6A745}" type="datetimeFigureOut">
              <a:rPr lang="en-US" smtClean="0">
                <a:solidFill>
                  <a:prstClr val="black"/>
                </a:solidFill>
              </a:rPr>
              <a:pPr/>
              <a:t>5/2/2020</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2C9799CD-BF54-4EBE-82F9-30982777AA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5917885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909ED5-F516-4042-89C8-DE4A7EE6A745}" type="datetimeFigureOut">
              <a:rPr lang="en-US" smtClean="0">
                <a:solidFill>
                  <a:prstClr val="white"/>
                </a:solidFill>
              </a:rPr>
              <a:pPr/>
              <a:t>5/2/2020</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2C9799CD-BF54-4EBE-82F9-30982777AA4E}"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50670189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09ED5-F516-4042-89C8-DE4A7EE6A745}" type="datetimeFigureOut">
              <a:rPr lang="en-US" smtClean="0">
                <a:solidFill>
                  <a:prstClr val="black"/>
                </a:solidFill>
              </a:rPr>
              <a:pPr/>
              <a:t>5/2/2020</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2C9799CD-BF54-4EBE-82F9-30982777AA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039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77110-AA85-493E-881A-D43973DE09A4}"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431289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A909ED5-F516-4042-89C8-DE4A7EE6A745}" type="datetimeFigureOut">
              <a:rPr lang="en-US" smtClean="0">
                <a:solidFill>
                  <a:prstClr val="black"/>
                </a:solidFill>
              </a:rPr>
              <a:pPr/>
              <a:t>5/2/2020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2C9799CD-BF54-4EBE-82F9-30982777AA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3842204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A909ED5-F516-4042-89C8-DE4A7EE6A745}" type="datetimeFigureOut">
              <a:rPr lang="en-US" smtClean="0">
                <a:solidFill>
                  <a:prstClr val="white"/>
                </a:solidFill>
              </a:rPr>
              <a:pPr/>
              <a:t>5/2/2020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C9799CD-BF54-4EBE-82F9-30982777AA4E}"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20674567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909ED5-F516-4042-89C8-DE4A7EE6A745}" type="datetimeFigureOut">
              <a:rPr lang="en-US" smtClean="0">
                <a:solidFill>
                  <a:prstClr val="black"/>
                </a:solidFill>
              </a:rPr>
              <a:pPr/>
              <a:t>5/2/2020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C9799CD-BF54-4EBE-82F9-30982777AA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3754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909ED5-F516-4042-89C8-DE4A7EE6A745}" type="datetimeFigureOut">
              <a:rPr lang="en-US" smtClean="0">
                <a:solidFill>
                  <a:prstClr val="black"/>
                </a:solidFill>
              </a:rPr>
              <a:pPr/>
              <a:t>5/2/2020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C9799CD-BF54-4EBE-82F9-30982777AA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0579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E77110-AA85-493E-881A-D43973DE09A4}"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81463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E77110-AA85-493E-881A-D43973DE09A4}" type="datetimeFigureOut">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56982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E77110-AA85-493E-881A-D43973DE09A4}"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50070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77110-AA85-493E-881A-D43973DE09A4}" type="datetimeFigureOut">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229151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E77110-AA85-493E-881A-D43973DE09A4}"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220106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E77110-AA85-493E-881A-D43973DE09A4}"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36160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77110-AA85-493E-881A-D43973DE09A4}" type="datetimeFigureOut">
              <a:rPr lang="en-US" smtClean="0"/>
              <a:t>5/2/2020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FD015-EBC1-4E81-A0D1-A6DF7B91CF94}" type="slidenum">
              <a:rPr lang="en-US" smtClean="0"/>
              <a:t>‹#›</a:t>
            </a:fld>
            <a:endParaRPr lang="en-US"/>
          </a:p>
        </p:txBody>
      </p:sp>
    </p:spTree>
    <p:extLst>
      <p:ext uri="{BB962C8B-B14F-4D97-AF65-F5344CB8AC3E}">
        <p14:creationId xmlns:p14="http://schemas.microsoft.com/office/powerpoint/2010/main" val="1188520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D92ED13-4664-44C7-AE68-0C340CB62C99}" type="datetimeFigureOut">
              <a:rPr lang="en-US" smtClean="0">
                <a:solidFill>
                  <a:srgbClr val="0F6FC6">
                    <a:lumMod val="60000"/>
                    <a:lumOff val="40000"/>
                  </a:srgbClr>
                </a:solidFill>
              </a:rPr>
              <a:pPr/>
              <a:t>5/2/2020</a:t>
            </a:fld>
            <a:endParaRPr lang="en-US">
              <a:solidFill>
                <a:srgbClr val="0F6FC6">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solidFill>
                <a:srgbClr val="0F6FC6">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3776411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A909ED5-F516-4042-89C8-DE4A7EE6A745}" type="datetimeFigureOut">
              <a:rPr lang="en-US" smtClean="0">
                <a:solidFill>
                  <a:prstClr val="black"/>
                </a:solidFill>
              </a:rPr>
              <a:pPr/>
              <a:t>5/2/2020</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C9799CD-BF54-4EBE-82F9-30982777AA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69105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tmp"/><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tmp"/><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tmp"/><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electrical4u.com/electrical-resistance-and-laws-of-resistanc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gif"/></Relationships>
</file>

<file path=ppt/slides/_rels/slide2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2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2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electrical4u.com/electrical-power-transformer-definition-and-types-of-transformer/" TargetMode="External"/><Relationship Id="rId4" Type="http://schemas.openxmlformats.org/officeDocument/2006/relationships/hyperlink" Target="http://www.electrical4u.com/resistance-leakage-reactance-or-impedance-of-transforme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electrical4u.com/parallel-operation-of-transformer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gif"/></Relationships>
</file>

<file path=ppt/slides/_rels/slide3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image" Target="../media/image35.gif"/></Relationships>
</file>

<file path=ppt/slides/_rels/slide3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image" Target="../media/image37.gif"/></Relationships>
</file>

<file path=ppt/slides/_rels/slide3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37.xml.rels><?xml version="1.0" encoding="UTF-8" standalone="yes"?>
<Relationships xmlns="http://schemas.openxmlformats.org/package/2006/relationships"><Relationship Id="rId3" Type="http://schemas.openxmlformats.org/officeDocument/2006/relationships/image" Target="../media/image14.tmp"/><Relationship Id="rId7" Type="http://schemas.openxmlformats.org/officeDocument/2006/relationships/image" Target="../media/image43.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gif"/></Relationships>
</file>

<file path=ppt/slides/_rels/slide3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4.tmp"/><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tmp"/></Relationships>
</file>

<file path=ppt/slides/_rels/slide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tmp"/><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962400"/>
            <a:ext cx="6400800" cy="1447800"/>
          </a:xfrm>
        </p:spPr>
        <p:txBody>
          <a:bodyPr>
            <a:normAutofit/>
          </a:bodyPr>
          <a:lstStyle/>
          <a:p>
            <a:r>
              <a:rPr lang="en-US" sz="3200" dirty="0">
                <a:solidFill>
                  <a:schemeClr val="bg1"/>
                </a:solidFill>
              </a:rPr>
              <a:t>WELCOME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466" y="1158588"/>
            <a:ext cx="2702934" cy="191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Alternate Process 3"/>
          <p:cNvSpPr/>
          <p:nvPr/>
        </p:nvSpPr>
        <p:spPr>
          <a:xfrm>
            <a:off x="3199103" y="3048000"/>
            <a:ext cx="2668297"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rgbClr val="FF0000"/>
                </a:solidFill>
              </a:rPr>
              <a:t>স্বাগতম</a:t>
            </a:r>
          </a:p>
        </p:txBody>
      </p:sp>
    </p:spTree>
    <p:extLst>
      <p:ext uri="{BB962C8B-B14F-4D97-AF65-F5344CB8AC3E}">
        <p14:creationId xmlns:p14="http://schemas.microsoft.com/office/powerpoint/2010/main" val="36023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486400"/>
            <a:ext cx="4191000" cy="762000"/>
          </a:xfrm>
        </p:spPr>
        <p:txBody>
          <a:bodyPr/>
          <a:lstStyle/>
          <a:p>
            <a:endParaRPr lang="en-US" dirty="0"/>
          </a:p>
        </p:txBody>
      </p:sp>
      <p:sp>
        <p:nvSpPr>
          <p:cNvPr id="3" name="Rectangle 2"/>
          <p:cNvSpPr/>
          <p:nvPr/>
        </p:nvSpPr>
        <p:spPr>
          <a:xfrm>
            <a:off x="1295400" y="6477000"/>
            <a:ext cx="701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4" name="Content Placeholder 3"/>
          <p:cNvSpPr>
            <a:spLocks noGrp="1"/>
          </p:cNvSpPr>
          <p:nvPr>
            <p:ph idx="1"/>
          </p:nvPr>
        </p:nvSpPr>
        <p:spPr>
          <a:xfrm>
            <a:off x="0" y="990600"/>
            <a:ext cx="9109500" cy="5486400"/>
          </a:xfrm>
        </p:spPr>
        <p:txBody>
          <a:bodyPr>
            <a:normAutofit/>
          </a:bodyPr>
          <a:lstStyle/>
          <a:p>
            <a:pPr lvl="0"/>
            <a:r>
              <a:rPr lang="en-US" sz="2400" dirty="0">
                <a:latin typeface="SumeshwariMJ" pitchFamily="2" charset="0"/>
                <a:cs typeface="SumeshwariMJ" pitchFamily="2" charset="0"/>
              </a:rPr>
              <a:t>4</a:t>
            </a:r>
            <a:r>
              <a:rPr lang="en-US" sz="2400" dirty="0" smtClean="0">
                <a:latin typeface="SumeshwariMJ" pitchFamily="2" charset="0"/>
                <a:cs typeface="SumeshwariMJ" pitchFamily="2" charset="0"/>
              </a:rPr>
              <a:t>.1 </a:t>
            </a:r>
            <a:r>
              <a:rPr lang="en-US" sz="2400" dirty="0">
                <a:latin typeface="SumeshwariMJ" pitchFamily="2" charset="0"/>
                <a:cs typeface="SumeshwariMJ" pitchFamily="2" charset="0"/>
              </a:rPr>
              <a:t>:</a:t>
            </a:r>
            <a:r>
              <a:rPr lang="en-US" dirty="0">
                <a:solidFill>
                  <a:prstClr val="white"/>
                </a:solidFill>
                <a:latin typeface="SumeshwariMJ" pitchFamily="2" charset="0"/>
                <a:cs typeface="SumeshwariMJ" pitchFamily="2" charset="0"/>
              </a:rPr>
              <a:t> </a:t>
            </a:r>
            <a:r>
              <a:rPr lang="en-US" dirty="0" err="1">
                <a:solidFill>
                  <a:srgbClr val="0070C0"/>
                </a:solidFill>
                <a:latin typeface="SumeshwariMJ" pitchFamily="2" charset="0"/>
                <a:cs typeface="SumeshwariMJ" pitchFamily="2" charset="0"/>
              </a:rPr>
              <a:t>UªvÝdigv‡ii</a:t>
            </a:r>
            <a:r>
              <a:rPr lang="en-US" dirty="0">
                <a:solidFill>
                  <a:srgbClr val="0070C0"/>
                </a:solidFill>
                <a:latin typeface="SumeshwariMJ" pitchFamily="2" charset="0"/>
                <a:cs typeface="SumeshwariMJ" pitchFamily="2" charset="0"/>
              </a:rPr>
              <a:t>  ‡</a:t>
            </a:r>
            <a:r>
              <a:rPr lang="en-US" dirty="0" err="1">
                <a:solidFill>
                  <a:srgbClr val="0070C0"/>
                </a:solidFill>
                <a:latin typeface="SumeshwariMJ" pitchFamily="2" charset="0"/>
                <a:cs typeface="SumeshwariMJ" pitchFamily="2" charset="0"/>
              </a:rPr>
              <a:t>f±i</a:t>
            </a:r>
            <a:r>
              <a:rPr lang="en-US" dirty="0">
                <a:solidFill>
                  <a:srgbClr val="0070C0"/>
                </a:solidFill>
                <a:latin typeface="SumeshwariMJ" pitchFamily="2" charset="0"/>
                <a:cs typeface="SumeshwariMJ" pitchFamily="2" charset="0"/>
              </a:rPr>
              <a:t> </a:t>
            </a:r>
            <a:r>
              <a:rPr lang="en-US" dirty="0" err="1">
                <a:solidFill>
                  <a:srgbClr val="0070C0"/>
                </a:solidFill>
                <a:latin typeface="SumeshwariMJ" pitchFamily="2" charset="0"/>
                <a:cs typeface="SumeshwariMJ" pitchFamily="2" charset="0"/>
              </a:rPr>
              <a:t>WvqvMÖvg</a:t>
            </a:r>
            <a:r>
              <a:rPr lang="en-US" dirty="0">
                <a:solidFill>
                  <a:srgbClr val="0070C0"/>
                </a:solidFill>
                <a:latin typeface="SumeshwariMJ" pitchFamily="2" charset="0"/>
                <a:cs typeface="SumeshwariMJ" pitchFamily="2" charset="0"/>
              </a:rPr>
              <a:t> :</a:t>
            </a: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p:txBody>
      </p:sp>
      <p:sp>
        <p:nvSpPr>
          <p:cNvPr id="5" name="Rectangle 4"/>
          <p:cNvSpPr/>
          <p:nvPr/>
        </p:nvSpPr>
        <p:spPr>
          <a:xfrm>
            <a:off x="457200" y="1"/>
            <a:ext cx="7543800" cy="738664"/>
          </a:xfrm>
          <a:prstGeom prst="rect">
            <a:avLst/>
          </a:prstGeom>
        </p:spPr>
        <p:txBody>
          <a:bodyPr wrap="square">
            <a:spAutoFit/>
          </a:bodyPr>
          <a:lstStyle/>
          <a:p>
            <a:pPr algn="ctr"/>
            <a:r>
              <a:rPr lang="bn-BD" sz="2400" dirty="0">
                <a:solidFill>
                  <a:srgbClr val="002060"/>
                </a:solidFill>
              </a:rPr>
              <a:t>এসি মেসিন-১বিষয় </a:t>
            </a:r>
            <a:r>
              <a:rPr lang="bn-BD" sz="2400" dirty="0" smtClean="0">
                <a:solidFill>
                  <a:srgbClr val="002060"/>
                </a:solidFill>
              </a:rPr>
              <a:t>কোড-</a:t>
            </a:r>
            <a:r>
              <a:rPr lang="en-US" sz="2400" dirty="0" smtClean="0">
                <a:solidFill>
                  <a:srgbClr val="002060"/>
                </a:solidFill>
              </a:rPr>
              <a:t>66761</a:t>
            </a:r>
            <a:r>
              <a:rPr lang="en-US" sz="2800" dirty="0">
                <a:solidFill>
                  <a:srgbClr val="002060"/>
                </a:solidFill>
              </a:rPr>
              <a:t/>
            </a:r>
            <a:br>
              <a:rPr lang="en-US" sz="2800" dirty="0">
                <a:solidFill>
                  <a:srgbClr val="002060"/>
                </a:solidFill>
              </a:rPr>
            </a:br>
            <a:r>
              <a:rPr lang="en-US" dirty="0">
                <a:solidFill>
                  <a:srgbClr val="002060"/>
                </a:solidFill>
              </a:rPr>
              <a:t>EQUIVALENT CIRCUIT OF TRANSFORMER</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pic>
        <p:nvPicPr>
          <p:cNvPr id="4098" name="Picture 2" descr="C:\Users\HP\Desktop\Pri- Sec Ref. R -X\Equiv-4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0010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98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486400"/>
            <a:ext cx="4191000" cy="762000"/>
          </a:xfrm>
        </p:spPr>
        <p:txBody>
          <a:bodyPr/>
          <a:lstStyle/>
          <a:p>
            <a:endParaRPr lang="en-US" dirty="0"/>
          </a:p>
        </p:txBody>
      </p:sp>
      <p:sp>
        <p:nvSpPr>
          <p:cNvPr id="3" name="Rectangle 2"/>
          <p:cNvSpPr/>
          <p:nvPr/>
        </p:nvSpPr>
        <p:spPr>
          <a:xfrm>
            <a:off x="1295400" y="6477000"/>
            <a:ext cx="701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4" name="Content Placeholder 3"/>
          <p:cNvSpPr>
            <a:spLocks noGrp="1"/>
          </p:cNvSpPr>
          <p:nvPr>
            <p:ph idx="1"/>
          </p:nvPr>
        </p:nvSpPr>
        <p:spPr>
          <a:xfrm>
            <a:off x="0" y="990600"/>
            <a:ext cx="9109500" cy="5486400"/>
          </a:xfrm>
        </p:spPr>
        <p:txBody>
          <a:bodyPr>
            <a:normAutofit/>
          </a:bodyPr>
          <a:lstStyle/>
          <a:p>
            <a:pPr lvl="0"/>
            <a:r>
              <a:rPr lang="en-US" sz="2400" dirty="0">
                <a:latin typeface="SumeshwariMJ" pitchFamily="2" charset="0"/>
                <a:cs typeface="SumeshwariMJ" pitchFamily="2" charset="0"/>
              </a:rPr>
              <a:t>9.1 :</a:t>
            </a:r>
            <a:r>
              <a:rPr lang="en-US" dirty="0">
                <a:solidFill>
                  <a:prstClr val="white"/>
                </a:solidFill>
                <a:latin typeface="SumeshwariMJ" pitchFamily="2" charset="0"/>
                <a:cs typeface="SumeshwariMJ" pitchFamily="2" charset="0"/>
              </a:rPr>
              <a:t> </a:t>
            </a:r>
            <a:r>
              <a:rPr lang="en-US" dirty="0" err="1">
                <a:solidFill>
                  <a:srgbClr val="0070C0"/>
                </a:solidFill>
                <a:latin typeface="SumeshwariMJ" pitchFamily="2" charset="0"/>
                <a:cs typeface="SumeshwariMJ" pitchFamily="2" charset="0"/>
              </a:rPr>
              <a:t>UªvÝdigv‡ii</a:t>
            </a:r>
            <a:r>
              <a:rPr lang="en-US" dirty="0">
                <a:solidFill>
                  <a:srgbClr val="0070C0"/>
                </a:solidFill>
                <a:latin typeface="SumeshwariMJ" pitchFamily="2" charset="0"/>
                <a:cs typeface="SumeshwariMJ" pitchFamily="2" charset="0"/>
              </a:rPr>
              <a:t>  ‡</a:t>
            </a:r>
            <a:r>
              <a:rPr lang="en-US" dirty="0" err="1">
                <a:solidFill>
                  <a:srgbClr val="0070C0"/>
                </a:solidFill>
                <a:latin typeface="SumeshwariMJ" pitchFamily="2" charset="0"/>
                <a:cs typeface="SumeshwariMJ" pitchFamily="2" charset="0"/>
              </a:rPr>
              <a:t>f±i</a:t>
            </a:r>
            <a:r>
              <a:rPr lang="en-US" dirty="0">
                <a:solidFill>
                  <a:srgbClr val="0070C0"/>
                </a:solidFill>
                <a:latin typeface="SumeshwariMJ" pitchFamily="2" charset="0"/>
                <a:cs typeface="SumeshwariMJ" pitchFamily="2" charset="0"/>
              </a:rPr>
              <a:t> </a:t>
            </a:r>
            <a:r>
              <a:rPr lang="en-US" dirty="0" err="1">
                <a:solidFill>
                  <a:srgbClr val="0070C0"/>
                </a:solidFill>
                <a:latin typeface="SumeshwariMJ" pitchFamily="2" charset="0"/>
                <a:cs typeface="SumeshwariMJ" pitchFamily="2" charset="0"/>
              </a:rPr>
              <a:t>WvqvMÖvg</a:t>
            </a:r>
            <a:r>
              <a:rPr lang="en-US" dirty="0">
                <a:solidFill>
                  <a:srgbClr val="0070C0"/>
                </a:solidFill>
                <a:latin typeface="SumeshwariMJ" pitchFamily="2" charset="0"/>
                <a:cs typeface="SumeshwariMJ" pitchFamily="2" charset="0"/>
              </a:rPr>
              <a:t> :</a:t>
            </a: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p:txBody>
      </p:sp>
      <p:sp>
        <p:nvSpPr>
          <p:cNvPr id="5" name="Rectangle 4"/>
          <p:cNvSpPr/>
          <p:nvPr/>
        </p:nvSpPr>
        <p:spPr>
          <a:xfrm>
            <a:off x="457200" y="1"/>
            <a:ext cx="7543800" cy="738664"/>
          </a:xfrm>
          <a:prstGeom prst="rect">
            <a:avLst/>
          </a:prstGeom>
        </p:spPr>
        <p:txBody>
          <a:bodyPr wrap="square">
            <a:spAutoFit/>
          </a:bodyPr>
          <a:lstStyle/>
          <a:p>
            <a:pPr algn="ctr"/>
            <a:r>
              <a:rPr lang="bn-BD" sz="2400" dirty="0">
                <a:solidFill>
                  <a:srgbClr val="002060"/>
                </a:solidFill>
              </a:rPr>
              <a:t>এসি </a:t>
            </a:r>
            <a:r>
              <a:rPr lang="bn-BD" sz="2400" dirty="0" smtClean="0">
                <a:solidFill>
                  <a:srgbClr val="002060"/>
                </a:solidFill>
              </a:rPr>
              <a:t>মেসিন-১</a:t>
            </a:r>
            <a:r>
              <a:rPr lang="en-US" sz="2400" dirty="0" smtClean="0">
                <a:solidFill>
                  <a:srgbClr val="002060"/>
                </a:solidFill>
              </a:rPr>
              <a:t>  </a:t>
            </a:r>
            <a:r>
              <a:rPr lang="bn-BD" sz="2400" dirty="0" smtClean="0">
                <a:solidFill>
                  <a:srgbClr val="002060"/>
                </a:solidFill>
              </a:rPr>
              <a:t>বিষয় কোড-</a:t>
            </a:r>
            <a:r>
              <a:rPr lang="en-US" sz="2400" dirty="0" smtClean="0">
                <a:solidFill>
                  <a:srgbClr val="002060"/>
                </a:solidFill>
              </a:rPr>
              <a:t>66761</a:t>
            </a:r>
            <a:r>
              <a:rPr lang="en-US" sz="2800" dirty="0">
                <a:solidFill>
                  <a:srgbClr val="002060"/>
                </a:solidFill>
              </a:rPr>
              <a:t/>
            </a:r>
            <a:br>
              <a:rPr lang="en-US" sz="2800" dirty="0">
                <a:solidFill>
                  <a:srgbClr val="002060"/>
                </a:solidFill>
              </a:rPr>
            </a:br>
            <a:r>
              <a:rPr lang="en-US" dirty="0">
                <a:solidFill>
                  <a:srgbClr val="002060"/>
                </a:solidFill>
              </a:rPr>
              <a:t>EQUIVALENT CIRCUIT OF TRANSFORMER</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pic>
        <p:nvPicPr>
          <p:cNvPr id="1026" name="Picture 2" descr="C:\Users\HP\Desktop\Pri- Sec Ref. R -X\V D N 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2667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Pri- Sec Ref. R -X\V D N L -2 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90599"/>
            <a:ext cx="4537500" cy="5185289"/>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Process 6"/>
          <p:cNvSpPr/>
          <p:nvPr/>
        </p:nvSpPr>
        <p:spPr>
          <a:xfrm>
            <a:off x="190500" y="5043055"/>
            <a:ext cx="2209800" cy="304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No-Load Vector </a:t>
            </a:r>
            <a:r>
              <a:rPr lang="en-US" dirty="0" err="1"/>
              <a:t>Dia</a:t>
            </a:r>
            <a:endParaRPr lang="en-US" dirty="0"/>
          </a:p>
        </p:txBody>
      </p:sp>
      <p:sp>
        <p:nvSpPr>
          <p:cNvPr id="8" name="Flowchart: Punched Tape 7"/>
          <p:cNvSpPr/>
          <p:nvPr/>
        </p:nvSpPr>
        <p:spPr>
          <a:xfrm>
            <a:off x="5105400" y="6175888"/>
            <a:ext cx="3200400" cy="3011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Unity  Vector  Diagram</a:t>
            </a:r>
          </a:p>
        </p:txBody>
      </p:sp>
    </p:spTree>
    <p:extLst>
      <p:ext uri="{BB962C8B-B14F-4D97-AF65-F5344CB8AC3E}">
        <p14:creationId xmlns:p14="http://schemas.microsoft.com/office/powerpoint/2010/main" val="123346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6477000"/>
            <a:ext cx="701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4" name="Content Placeholder 3"/>
          <p:cNvSpPr>
            <a:spLocks noGrp="1"/>
          </p:cNvSpPr>
          <p:nvPr>
            <p:ph idx="1"/>
          </p:nvPr>
        </p:nvSpPr>
        <p:spPr>
          <a:xfrm>
            <a:off x="457200" y="990600"/>
            <a:ext cx="8229600" cy="5135563"/>
          </a:xfrm>
        </p:spPr>
        <p:txBody>
          <a:bodyPr>
            <a:normAutofit/>
          </a:bodyPr>
          <a:lstStyle/>
          <a:p>
            <a:pPr lvl="0"/>
            <a:r>
              <a:rPr lang="en-US" sz="3600" dirty="0">
                <a:latin typeface="SumeshwariMJ" pitchFamily="2" charset="0"/>
                <a:cs typeface="SumeshwariMJ" pitchFamily="2" charset="0"/>
              </a:rPr>
              <a:t>4</a:t>
            </a:r>
            <a:r>
              <a:rPr lang="en-US" sz="3600" dirty="0" smtClean="0">
                <a:latin typeface="SumeshwariMJ" pitchFamily="2" charset="0"/>
                <a:cs typeface="SumeshwariMJ" pitchFamily="2" charset="0"/>
              </a:rPr>
              <a:t>.1 </a:t>
            </a:r>
            <a:r>
              <a:rPr lang="en-US" sz="3600" dirty="0">
                <a:latin typeface="SumeshwariMJ" pitchFamily="2" charset="0"/>
                <a:cs typeface="SumeshwariMJ" pitchFamily="2" charset="0"/>
              </a:rPr>
              <a:t>:</a:t>
            </a:r>
            <a:endParaRPr lang="en-US" dirty="0">
              <a:solidFill>
                <a:srgbClr val="333333"/>
              </a:solidFill>
              <a:latin typeface="Open Sans"/>
            </a:endParaRPr>
          </a:p>
          <a:p>
            <a:endParaRPr lang="en-US" dirty="0"/>
          </a:p>
          <a:p>
            <a:endParaRPr lang="en-US" dirty="0"/>
          </a:p>
        </p:txBody>
      </p:sp>
      <p:sp>
        <p:nvSpPr>
          <p:cNvPr id="5" name="Rectangle 4"/>
          <p:cNvSpPr/>
          <p:nvPr/>
        </p:nvSpPr>
        <p:spPr>
          <a:xfrm>
            <a:off x="457200" y="1"/>
            <a:ext cx="7543800" cy="861774"/>
          </a:xfrm>
          <a:prstGeom prst="rect">
            <a:avLst/>
          </a:prstGeom>
        </p:spPr>
        <p:txBody>
          <a:bodyPr wrap="square">
            <a:spAutoFit/>
          </a:bodyPr>
          <a:lstStyle/>
          <a:p>
            <a:pPr lvl="0" algn="ctr"/>
            <a:r>
              <a:rPr lang="bn-BD" sz="2400" dirty="0"/>
              <a:t>এসি মেসিন-১বিষয় কোড-৬৭৬</a:t>
            </a:r>
            <a:r>
              <a:rPr lang="en-US" sz="2800" dirty="0">
                <a:latin typeface="SumeshwariMJ" pitchFamily="2" charset="0"/>
                <a:cs typeface="SumeshwariMJ" pitchFamily="2" charset="0"/>
              </a:rPr>
              <a:t>1 </a:t>
            </a:r>
            <a:r>
              <a:rPr lang="en-US" sz="2800" dirty="0" err="1">
                <a:latin typeface="SumeshwariMJ" pitchFamily="2" charset="0"/>
                <a:cs typeface="SumeshwariMJ" pitchFamily="2" charset="0"/>
              </a:rPr>
              <a:t>UªvÝdigvi</a:t>
            </a:r>
            <a:r>
              <a:rPr lang="en-US" sz="2800" dirty="0">
                <a:latin typeface="SumeshwariMJ" pitchFamily="2" charset="0"/>
                <a:cs typeface="SumeshwariMJ" pitchFamily="2" charset="0"/>
              </a:rPr>
              <a:t>  beg</a:t>
            </a:r>
            <a:r>
              <a:rPr lang="en-US" sz="3200" dirty="0">
                <a:latin typeface="SumeshwariMJ" pitchFamily="2" charset="0"/>
                <a:cs typeface="SumeshwariMJ" pitchFamily="2" charset="0"/>
              </a:rPr>
              <a:t> </a:t>
            </a:r>
            <a:r>
              <a:rPr lang="en-US" sz="2800" dirty="0">
                <a:latin typeface="SumeshwariMJ" pitchFamily="2" charset="0"/>
                <a:cs typeface="SumeshwariMJ" pitchFamily="2" charset="0"/>
              </a:rPr>
              <a:t> </a:t>
            </a:r>
            <a:r>
              <a:rPr lang="en-US" sz="2800" dirty="0" err="1">
                <a:latin typeface="SumeshwariMJ" pitchFamily="2" charset="0"/>
                <a:cs typeface="SumeshwariMJ" pitchFamily="2" charset="0"/>
              </a:rPr>
              <a:t>Aa¨vq</a:t>
            </a:r>
            <a:r>
              <a:rPr lang="en-US" sz="2800" dirty="0"/>
              <a:t/>
            </a:r>
            <a:br>
              <a:rPr lang="en-US" sz="2800" dirty="0"/>
            </a:br>
            <a:r>
              <a:rPr lang="en-US" dirty="0"/>
              <a:t>EQUIVALENT CIRCUIT OF TRANSFORMER</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pic>
        <p:nvPicPr>
          <p:cNvPr id="2051" name="Picture 3" descr="C:\Users\HP\Desktop\Pri- Sec Ref. R -X\V D N L -4 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275586"/>
            <a:ext cx="6324600" cy="39822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5887" y="5257800"/>
            <a:ext cx="3603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85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486400"/>
            <a:ext cx="4191000" cy="762000"/>
          </a:xfrm>
        </p:spPr>
        <p:txBody>
          <a:bodyPr/>
          <a:lstStyle/>
          <a:p>
            <a:endParaRPr lang="en-US" dirty="0"/>
          </a:p>
        </p:txBody>
      </p:sp>
      <p:sp>
        <p:nvSpPr>
          <p:cNvPr id="3" name="Rectangle 2"/>
          <p:cNvSpPr/>
          <p:nvPr/>
        </p:nvSpPr>
        <p:spPr>
          <a:xfrm>
            <a:off x="1295400" y="6477000"/>
            <a:ext cx="701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4" name="Content Placeholder 3"/>
          <p:cNvSpPr>
            <a:spLocks noGrp="1"/>
          </p:cNvSpPr>
          <p:nvPr>
            <p:ph idx="1"/>
          </p:nvPr>
        </p:nvSpPr>
        <p:spPr>
          <a:xfrm>
            <a:off x="457200" y="990600"/>
            <a:ext cx="8229600" cy="5135563"/>
          </a:xfrm>
        </p:spPr>
        <p:txBody>
          <a:bodyPr>
            <a:normAutofit/>
          </a:bodyPr>
          <a:lstStyle/>
          <a:p>
            <a:pPr lvl="0"/>
            <a:r>
              <a:rPr lang="en-US" sz="3600" dirty="0">
                <a:latin typeface="SumeshwariMJ" pitchFamily="2" charset="0"/>
                <a:cs typeface="SumeshwariMJ" pitchFamily="2" charset="0"/>
              </a:rPr>
              <a:t>9.1 :-</a:t>
            </a:r>
          </a:p>
          <a:p>
            <a:endParaRPr lang="en-US" dirty="0"/>
          </a:p>
          <a:p>
            <a:endParaRPr lang="en-US" dirty="0"/>
          </a:p>
          <a:p>
            <a:endParaRPr lang="en-US" dirty="0"/>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t>এসি মেসিন-১বিষয় </a:t>
            </a:r>
            <a:r>
              <a:rPr lang="bn-BD" sz="2400" dirty="0" smtClean="0"/>
              <a:t>কোড-</a:t>
            </a:r>
            <a:r>
              <a:rPr lang="en-US" sz="2400" dirty="0" smtClean="0"/>
              <a:t>66761</a:t>
            </a:r>
            <a:r>
              <a:rPr lang="en-US" sz="2800" dirty="0"/>
              <a:t/>
            </a:r>
            <a:br>
              <a:rPr lang="en-US" sz="2800" dirty="0"/>
            </a:br>
            <a:r>
              <a:rPr lang="en-US" dirty="0"/>
              <a:t>EQUIVALENT CIRCUIT OF TRANSFORMER</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pic>
        <p:nvPicPr>
          <p:cNvPr id="3074" name="Picture 2" descr="C:\Users\HP\Desktop\Pri- Sec Ref. R -X\V D N L -4 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205631"/>
            <a:ext cx="4343399" cy="389976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P\Desktop\Pri- Sec Ref. R -X\V D N L -5  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05631"/>
            <a:ext cx="4495800" cy="3899769"/>
          </a:xfrm>
          <a:prstGeom prst="rect">
            <a:avLst/>
          </a:prstGeom>
          <a:noFill/>
          <a:extLst>
            <a:ext uri="{909E8E84-426E-40DD-AFC4-6F175D3DCCD1}">
              <a14:hiddenFill xmlns:a14="http://schemas.microsoft.com/office/drawing/2010/main">
                <a:solidFill>
                  <a:srgbClr val="FFFFFF"/>
                </a:solidFill>
              </a14:hiddenFill>
            </a:ext>
          </a:extLst>
        </p:spPr>
      </p:pic>
      <p:sp>
        <p:nvSpPr>
          <p:cNvPr id="7" name="Left-Right Arrow 6"/>
          <p:cNvSpPr/>
          <p:nvPr/>
        </p:nvSpPr>
        <p:spPr>
          <a:xfrm>
            <a:off x="685800" y="5105400"/>
            <a:ext cx="34290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UNITY  POWER  FACTOR  V.D.</a:t>
            </a:r>
          </a:p>
        </p:txBody>
      </p:sp>
      <p:sp>
        <p:nvSpPr>
          <p:cNvPr id="8" name="Left-Right Arrow 7"/>
          <p:cNvSpPr/>
          <p:nvPr/>
        </p:nvSpPr>
        <p:spPr>
          <a:xfrm>
            <a:off x="4953000" y="5105400"/>
            <a:ext cx="35814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LAGGING  POWER  FACTOR     V.D.</a:t>
            </a:r>
          </a:p>
        </p:txBody>
      </p:sp>
    </p:spTree>
    <p:extLst>
      <p:ext uri="{BB962C8B-B14F-4D97-AF65-F5344CB8AC3E}">
        <p14:creationId xmlns:p14="http://schemas.microsoft.com/office/powerpoint/2010/main" val="172398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6477000"/>
            <a:ext cx="701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800219"/>
          </a:xfrm>
          <a:prstGeom prst="rect">
            <a:avLst/>
          </a:prstGeom>
        </p:spPr>
        <p:txBody>
          <a:bodyPr wrap="square">
            <a:spAutoFit/>
          </a:bodyPr>
          <a:lstStyle/>
          <a:p>
            <a:pPr algn="ctr"/>
            <a:r>
              <a:rPr lang="bn-BD" sz="2400" dirty="0"/>
              <a:t>এসি মেসিন-১বিষয় কোড-৬৭৬</a:t>
            </a:r>
            <a:r>
              <a:rPr lang="en-US" sz="2800" dirty="0">
                <a:latin typeface="SumeshwariMJ" pitchFamily="2" charset="0"/>
                <a:cs typeface="SumeshwariMJ" pitchFamily="2" charset="0"/>
              </a:rPr>
              <a:t>1 </a:t>
            </a:r>
            <a:r>
              <a:rPr lang="en-US" sz="2800" dirty="0" err="1">
                <a:latin typeface="SumeshwariMJ" pitchFamily="2" charset="0"/>
                <a:cs typeface="SumeshwariMJ" pitchFamily="2" charset="0"/>
              </a:rPr>
              <a:t>UªvÝdigvi</a:t>
            </a:r>
            <a:r>
              <a:rPr lang="en-US" sz="2800" dirty="0">
                <a:latin typeface="SumeshwariMJ" pitchFamily="2" charset="0"/>
                <a:cs typeface="SumeshwariMJ" pitchFamily="2" charset="0"/>
              </a:rPr>
              <a:t>  </a:t>
            </a:r>
            <a:r>
              <a:rPr lang="en-US" sz="2800" dirty="0">
                <a:solidFill>
                  <a:schemeClr val="bg1"/>
                </a:solidFill>
                <a:latin typeface="SumeshwariMJ" pitchFamily="2" charset="0"/>
                <a:cs typeface="SumeshwariMJ" pitchFamily="2" charset="0"/>
              </a:rPr>
              <a:t>5g  </a:t>
            </a:r>
            <a:r>
              <a:rPr lang="en-US" sz="2800" dirty="0" err="1">
                <a:solidFill>
                  <a:schemeClr val="bg1"/>
                </a:solidFill>
                <a:latin typeface="SumeshwariMJ" pitchFamily="2" charset="0"/>
                <a:cs typeface="SumeshwariMJ" pitchFamily="2" charset="0"/>
              </a:rPr>
              <a:t>Aa¨vq</a:t>
            </a:r>
            <a:r>
              <a:rPr lang="en-US" sz="2800" dirty="0">
                <a:solidFill>
                  <a:schemeClr val="bg1"/>
                </a:solidFill>
              </a:rPr>
              <a:t/>
            </a:r>
            <a:br>
              <a:rPr lang="en-US" sz="2800" dirty="0">
                <a:solidFill>
                  <a:schemeClr val="bg1"/>
                </a:solidFill>
              </a:rPr>
            </a:br>
            <a:r>
              <a:rPr lang="en-US" dirty="0"/>
              <a:t>PRINCIPAL OF OPERATION OF TRANSFORMER ON NO-LOAD CONDITION</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2667000" y="800220"/>
            <a:ext cx="4343400" cy="495180"/>
          </a:xfrm>
        </p:spPr>
        <p:txBody>
          <a:bodyPr>
            <a:normAutofit/>
          </a:bodyPr>
          <a:lstStyle/>
          <a:p>
            <a:r>
              <a:rPr lang="en-US" sz="2400" dirty="0">
                <a:solidFill>
                  <a:prstClr val="black"/>
                </a:solidFill>
                <a:latin typeface="SumeshwariMJ" pitchFamily="2" charset="0"/>
                <a:cs typeface="SumeshwariMJ" pitchFamily="2" charset="0"/>
              </a:rPr>
              <a:t>4</a:t>
            </a:r>
            <a:r>
              <a:rPr lang="en-US" sz="2400" dirty="0" smtClean="0">
                <a:solidFill>
                  <a:prstClr val="black"/>
                </a:solidFill>
                <a:latin typeface="SumeshwariMJ" pitchFamily="2" charset="0"/>
                <a:cs typeface="SumeshwariMJ" pitchFamily="2" charset="0"/>
              </a:rPr>
              <a:t> </a:t>
            </a:r>
            <a:r>
              <a:rPr lang="en-US" sz="2400" dirty="0">
                <a:solidFill>
                  <a:prstClr val="black"/>
                </a:solidFill>
                <a:latin typeface="SumeshwariMJ" pitchFamily="2" charset="0"/>
                <a:cs typeface="SumeshwariMJ" pitchFamily="2" charset="0"/>
              </a:rPr>
              <a:t>:</a:t>
            </a:r>
            <a:endParaRPr lang="en-US" sz="2400" dirty="0"/>
          </a:p>
        </p:txBody>
      </p:sp>
      <p:sp>
        <p:nvSpPr>
          <p:cNvPr id="10" name="Rectangle 9"/>
          <p:cNvSpPr/>
          <p:nvPr/>
        </p:nvSpPr>
        <p:spPr>
          <a:xfrm>
            <a:off x="152399" y="1205631"/>
            <a:ext cx="8957101" cy="2308324"/>
          </a:xfrm>
          <a:prstGeom prst="rect">
            <a:avLst/>
          </a:prstGeom>
        </p:spPr>
        <p:txBody>
          <a:bodyPr wrap="square">
            <a:spAutoFit/>
          </a:bodyPr>
          <a:lstStyle/>
          <a:p>
            <a:pPr algn="just" fontAlgn="base"/>
            <a:endParaRPr lang="en-US" dirty="0">
              <a:solidFill>
                <a:srgbClr val="333333"/>
              </a:solidFill>
              <a:latin typeface="Open Sans"/>
            </a:endParaRPr>
          </a:p>
          <a:p>
            <a:pPr algn="just" fontAlgn="base"/>
            <a:endParaRPr lang="en-US" b="0" i="0" dirty="0">
              <a:solidFill>
                <a:srgbClr val="333333"/>
              </a:solidFill>
              <a:effectLst/>
              <a:latin typeface="Open Sans"/>
            </a:endParaRPr>
          </a:p>
          <a:p>
            <a:pPr algn="just" fontAlgn="base"/>
            <a:endParaRPr lang="en-US" dirty="0">
              <a:solidFill>
                <a:srgbClr val="333333"/>
              </a:solidFill>
              <a:latin typeface="Open Sans"/>
            </a:endParaRPr>
          </a:p>
          <a:p>
            <a:pPr algn="just" fontAlgn="base"/>
            <a:endParaRPr lang="en-US" b="0" i="0" dirty="0">
              <a:solidFill>
                <a:srgbClr val="333333"/>
              </a:solidFill>
              <a:effectLst/>
              <a:latin typeface="Open Sans"/>
            </a:endParaRPr>
          </a:p>
          <a:p>
            <a:pPr algn="just" fontAlgn="base"/>
            <a:endParaRPr lang="en-US" dirty="0">
              <a:solidFill>
                <a:srgbClr val="333333"/>
              </a:solidFill>
              <a:latin typeface="Open Sans"/>
            </a:endParaRPr>
          </a:p>
          <a:p>
            <a:pPr algn="just" fontAlgn="base"/>
            <a:endParaRPr lang="en-US" b="0" i="0" dirty="0">
              <a:solidFill>
                <a:srgbClr val="333333"/>
              </a:solidFill>
              <a:effectLst/>
              <a:latin typeface="Open Sans"/>
            </a:endParaRPr>
          </a:p>
          <a:p>
            <a:pPr algn="just" fontAlgn="base"/>
            <a:endParaRPr lang="en-US" dirty="0">
              <a:solidFill>
                <a:srgbClr val="333333"/>
              </a:solidFill>
              <a:latin typeface="Open Sans"/>
            </a:endParaRPr>
          </a:p>
          <a:p>
            <a:pPr algn="just" fontAlgn="base"/>
            <a:endParaRPr lang="en-US" b="0" i="0" dirty="0">
              <a:solidFill>
                <a:srgbClr val="333333"/>
              </a:solidFill>
              <a:effectLst/>
              <a:latin typeface="Open Sans"/>
            </a:endParaRPr>
          </a:p>
        </p:txBody>
      </p:sp>
      <p:pic>
        <p:nvPicPr>
          <p:cNvPr id="5122" name="Picture 2" descr="C:\Users\HP\Desktop\Pri- Sec Ref. R -X\V D N L -5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05630"/>
            <a:ext cx="7071013" cy="4052169"/>
          </a:xfrm>
          <a:prstGeom prst="rect">
            <a:avLst/>
          </a:prstGeom>
          <a:noFill/>
          <a:extLst>
            <a:ext uri="{909E8E84-426E-40DD-AFC4-6F175D3DCCD1}">
              <a14:hiddenFill xmlns:a14="http://schemas.microsoft.com/office/drawing/2010/main">
                <a:solidFill>
                  <a:srgbClr val="FFFFFF"/>
                </a:solidFill>
              </a14:hiddenFill>
            </a:ext>
          </a:extLst>
        </p:spPr>
      </p:pic>
      <p:sp>
        <p:nvSpPr>
          <p:cNvPr id="2" name="Pentagon 1"/>
          <p:cNvSpPr/>
          <p:nvPr/>
        </p:nvSpPr>
        <p:spPr>
          <a:xfrm>
            <a:off x="1447800" y="5410200"/>
            <a:ext cx="4038600" cy="304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LEADING   POWER   FACTOR  V.D.</a:t>
            </a:r>
          </a:p>
        </p:txBody>
      </p:sp>
    </p:spTree>
    <p:extLst>
      <p:ext uri="{BB962C8B-B14F-4D97-AF65-F5344CB8AC3E}">
        <p14:creationId xmlns:p14="http://schemas.microsoft.com/office/powerpoint/2010/main" val="268982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6477000"/>
            <a:ext cx="701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algn="ctr"/>
            <a:r>
              <a:rPr lang="bn-BD" sz="2400" dirty="0"/>
              <a:t>এসি </a:t>
            </a:r>
            <a:r>
              <a:rPr lang="bn-BD" sz="2400" dirty="0" smtClean="0"/>
              <a:t>মেসিন-১</a:t>
            </a:r>
            <a:r>
              <a:rPr lang="en-US" sz="2400" dirty="0" smtClean="0"/>
              <a:t>   </a:t>
            </a:r>
            <a:r>
              <a:rPr lang="bn-BD" sz="2400" dirty="0" smtClean="0"/>
              <a:t>বিষয় কোড-৬৭৬</a:t>
            </a:r>
            <a:r>
              <a:rPr lang="en-US" sz="2800" dirty="0"/>
              <a:t/>
            </a:r>
            <a:br>
              <a:rPr lang="en-US" sz="2800" dirty="0"/>
            </a:br>
            <a:r>
              <a:rPr lang="en-US" dirty="0"/>
              <a:t>EQUIVALENT CIRCUIT OF TRANSFORMER</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76200" y="914400"/>
            <a:ext cx="8915400" cy="381000"/>
          </a:xfrm>
        </p:spPr>
        <p:txBody>
          <a:bodyPr>
            <a:noAutofit/>
          </a:bodyPr>
          <a:lstStyle/>
          <a:p>
            <a:r>
              <a:rPr lang="en-US" sz="3600" dirty="0">
                <a:solidFill>
                  <a:prstClr val="black"/>
                </a:solidFill>
                <a:latin typeface="SumeshwariMJ" pitchFamily="2" charset="0"/>
                <a:cs typeface="SumeshwariMJ" pitchFamily="2" charset="0"/>
              </a:rPr>
              <a:t>9</a:t>
            </a:r>
            <a:endParaRPr lang="en-US" sz="3600" dirty="0"/>
          </a:p>
        </p:txBody>
      </p:sp>
      <p:pic>
        <p:nvPicPr>
          <p:cNvPr id="4098" name="Picture 2" descr="C:\Users\HP\Desktop\Pri- Sec Ref. R -X\V D N L -6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299614"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Teardrop 3"/>
          <p:cNvSpPr/>
          <p:nvPr/>
        </p:nvSpPr>
        <p:spPr>
          <a:xfrm>
            <a:off x="0" y="5282045"/>
            <a:ext cx="1066800" cy="1042555"/>
          </a:xfrm>
          <a:prstGeom prst="teardrop">
            <a:avLst>
              <a:gd name="adj" fmla="val 184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Unity P.F.</a:t>
            </a:r>
          </a:p>
        </p:txBody>
      </p:sp>
      <p:sp>
        <p:nvSpPr>
          <p:cNvPr id="10" name="Teardrop 9"/>
          <p:cNvSpPr/>
          <p:nvPr/>
        </p:nvSpPr>
        <p:spPr>
          <a:xfrm>
            <a:off x="2286000" y="5410200"/>
            <a:ext cx="1295400" cy="762000"/>
          </a:xfrm>
          <a:prstGeom prst="teardrop">
            <a:avLst>
              <a:gd name="adj" fmla="val 1767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LaggingP.F</a:t>
            </a:r>
            <a:r>
              <a:rPr lang="en-US" dirty="0"/>
              <a:t>.</a:t>
            </a:r>
          </a:p>
        </p:txBody>
      </p:sp>
      <p:sp>
        <p:nvSpPr>
          <p:cNvPr id="11" name="Isosceles Triangle 10"/>
          <p:cNvSpPr/>
          <p:nvPr/>
        </p:nvSpPr>
        <p:spPr>
          <a:xfrm>
            <a:off x="4953000" y="5105400"/>
            <a:ext cx="2667000" cy="1066800"/>
          </a:xfrm>
          <a:prstGeom prst="triangle">
            <a:avLst>
              <a:gd name="adj" fmla="val 41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Leading P.F.</a:t>
            </a:r>
          </a:p>
          <a:p>
            <a:pPr algn="ctr"/>
            <a:endParaRPr lang="en-US" sz="2400" dirty="0"/>
          </a:p>
        </p:txBody>
      </p:sp>
    </p:spTree>
    <p:extLst>
      <p:ext uri="{BB962C8B-B14F-4D97-AF65-F5344CB8AC3E}">
        <p14:creationId xmlns:p14="http://schemas.microsoft.com/office/powerpoint/2010/main" val="196855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6477000"/>
            <a:ext cx="701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400" dirty="0" smtClean="0">
                <a:solidFill>
                  <a:prstClr val="black"/>
                </a:solidFill>
              </a:rPr>
              <a:t>       </a:t>
            </a:r>
            <a:r>
              <a:rPr lang="bn-BD" sz="2400" dirty="0" smtClean="0">
                <a:solidFill>
                  <a:prstClr val="black"/>
                </a:solidFill>
              </a:rPr>
              <a:t>বিষয় কোড-</a:t>
            </a:r>
            <a:r>
              <a:rPr lang="en-US" sz="2400" dirty="0" smtClean="0">
                <a:solidFill>
                  <a:prstClr val="black"/>
                </a:solidFill>
              </a:rPr>
              <a:t>66761</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97050" y="1095134"/>
            <a:ext cx="8915400" cy="381000"/>
          </a:xfrm>
        </p:spPr>
        <p:txBody>
          <a:bodyPr>
            <a:noAutofit/>
          </a:bodyPr>
          <a:lstStyle/>
          <a:p>
            <a:r>
              <a:rPr lang="en-US" sz="3600" dirty="0" smtClean="0">
                <a:solidFill>
                  <a:prstClr val="black"/>
                </a:solidFill>
                <a:latin typeface="SumeshwariMJ" pitchFamily="2" charset="0"/>
                <a:cs typeface="SumeshwariMJ" pitchFamily="2" charset="0"/>
              </a:rPr>
              <a:t>4.1.3# </a:t>
            </a:r>
            <a:r>
              <a:rPr lang="en-US" sz="3600" dirty="0" err="1">
                <a:solidFill>
                  <a:prstClr val="black"/>
                </a:solidFill>
                <a:latin typeface="SumeshwariMJ" pitchFamily="2" charset="0"/>
                <a:cs typeface="SumeshwariMJ" pitchFamily="2" charset="0"/>
              </a:rPr>
              <a:t>kZKiv</a:t>
            </a:r>
            <a:r>
              <a:rPr lang="en-US" sz="3600" dirty="0">
                <a:solidFill>
                  <a:prstClr val="black"/>
                </a:solidFill>
                <a:latin typeface="SumeshwariMJ" pitchFamily="2" charset="0"/>
                <a:cs typeface="SumeshwariMJ" pitchFamily="2" charset="0"/>
              </a:rPr>
              <a:t> Wª‡ci </a:t>
            </a:r>
            <a:r>
              <a:rPr lang="en-US" sz="3600" dirty="0" err="1">
                <a:solidFill>
                  <a:prstClr val="black"/>
                </a:solidFill>
                <a:latin typeface="SumeshwariMJ" pitchFamily="2" charset="0"/>
                <a:cs typeface="SumeshwariMJ" pitchFamily="2" charset="0"/>
              </a:rPr>
              <a:t>m~Î</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j¨vwMs</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Ges</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wjwWs</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cvIqvi</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d¨v</a:t>
            </a:r>
            <a:r>
              <a:rPr lang="en-US" sz="3600" dirty="0">
                <a:solidFill>
                  <a:prstClr val="black"/>
                </a:solidFill>
                <a:latin typeface="SumeshwariMJ" pitchFamily="2" charset="0"/>
                <a:cs typeface="SumeshwariMJ" pitchFamily="2" charset="0"/>
              </a:rPr>
              <a:t>±‡ii †</a:t>
            </a:r>
            <a:r>
              <a:rPr lang="en-US" sz="3600" dirty="0" err="1">
                <a:solidFill>
                  <a:prstClr val="black"/>
                </a:solidFill>
                <a:latin typeface="SumeshwariMJ" pitchFamily="2" charset="0"/>
                <a:cs typeface="SumeshwariMJ" pitchFamily="2" charset="0"/>
              </a:rPr>
              <a:t>ÿ‡Î</a:t>
            </a:r>
            <a:endParaRPr lang="en-US" sz="3600" dirty="0"/>
          </a:p>
        </p:txBody>
      </p:sp>
      <p:sp>
        <p:nvSpPr>
          <p:cNvPr id="2" name="Rectangle 1"/>
          <p:cNvSpPr>
            <a:spLocks noChangeArrowheads="1"/>
          </p:cNvSpPr>
          <p:nvPr/>
        </p:nvSpPr>
        <p:spPr bwMode="auto">
          <a:xfrm>
            <a:off x="0" y="3526036"/>
            <a:ext cx="9109500" cy="3939540"/>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p:cNvSpPr/>
          <p:nvPr/>
        </p:nvSpPr>
        <p:spPr>
          <a:xfrm>
            <a:off x="0" y="1752600"/>
            <a:ext cx="9109500" cy="830997"/>
          </a:xfrm>
          <a:prstGeom prst="rect">
            <a:avLst/>
          </a:prstGeom>
        </p:spPr>
        <p:txBody>
          <a:bodyPr wrap="square">
            <a:spAutoFit/>
          </a:bodyPr>
          <a:lstStyle/>
          <a:p>
            <a:r>
              <a:rPr lang="en-US" sz="2400" dirty="0">
                <a:solidFill>
                  <a:prstClr val="black"/>
                </a:solidFill>
              </a:rPr>
              <a:t>EXPRESS THE DEDUCTION OF THE FORMULA FOR PERCENTAGE DROP FOR LEGGING &amp; LEADING POWER FACTOR </a:t>
            </a:r>
            <a:endParaRPr lang="en-US" sz="2400" dirty="0"/>
          </a:p>
        </p:txBody>
      </p:sp>
      <p:sp>
        <p:nvSpPr>
          <p:cNvPr id="7" name="Rectangle 6"/>
          <p:cNvSpPr/>
          <p:nvPr/>
        </p:nvSpPr>
        <p:spPr>
          <a:xfrm>
            <a:off x="0" y="2551837"/>
            <a:ext cx="9109500" cy="4801314"/>
          </a:xfrm>
          <a:prstGeom prst="rect">
            <a:avLst/>
          </a:prstGeom>
        </p:spPr>
        <p:txBody>
          <a:bodyPr wrap="square">
            <a:spAutoFit/>
          </a:bodyPr>
          <a:lstStyle/>
          <a:p>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UªvÝdigv‡ii</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kZKiv</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fv‡ëR</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Wªc‡K</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yfv‡e</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wbY©q</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Kiv</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hvq</a:t>
            </a:r>
            <a:r>
              <a:rPr lang="en-US" sz="3600" dirty="0">
                <a:solidFill>
                  <a:prstClr val="black"/>
                </a:solidFill>
                <a:latin typeface="SumeshwariMJ" pitchFamily="2" charset="0"/>
                <a:ea typeface="+mj-ea"/>
                <a:cs typeface="SumeshwariMJ" pitchFamily="2" charset="0"/>
              </a:rPr>
              <a:t> | †</a:t>
            </a:r>
            <a:r>
              <a:rPr lang="en-US" sz="3600" dirty="0" err="1">
                <a:solidFill>
                  <a:prstClr val="black"/>
                </a:solidFill>
                <a:latin typeface="SumeshwariMJ" pitchFamily="2" charset="0"/>
                <a:ea typeface="+mj-ea"/>
                <a:cs typeface="SumeshwariMJ" pitchFamily="2" charset="0"/>
              </a:rPr>
              <a:t>hgb</a:t>
            </a:r>
            <a:r>
              <a:rPr lang="en-US" sz="3600" dirty="0">
                <a:solidFill>
                  <a:prstClr val="black"/>
                </a:solidFill>
                <a:latin typeface="SumeshwariMJ" pitchFamily="2" charset="0"/>
                <a:ea typeface="+mj-ea"/>
                <a:cs typeface="SumeshwariMJ" pitchFamily="2" charset="0"/>
              </a:rPr>
              <a:t>  : (1) </a:t>
            </a:r>
            <a:r>
              <a:rPr lang="en-US" sz="3600" dirty="0" err="1">
                <a:solidFill>
                  <a:prstClr val="black"/>
                </a:solidFill>
                <a:latin typeface="SumeshwariMJ" pitchFamily="2" charset="0"/>
                <a:ea typeface="+mj-ea"/>
                <a:cs typeface="SumeshwariMJ" pitchFamily="2" charset="0"/>
              </a:rPr>
              <a:t>UªvÝdigv‡ii</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mwVK</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kZKiv</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fv‡ëR</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Wªc</a:t>
            </a:r>
            <a:r>
              <a:rPr lang="en-US" sz="3600" dirty="0">
                <a:solidFill>
                  <a:prstClr val="black"/>
                </a:solidFill>
                <a:latin typeface="SumeshwariMJ" pitchFamily="2" charset="0"/>
                <a:ea typeface="+mj-ea"/>
                <a:cs typeface="SumeshwariMJ" pitchFamily="2" charset="0"/>
              </a:rPr>
              <a:t> :</a:t>
            </a:r>
          </a:p>
          <a:p>
            <a:r>
              <a:rPr lang="en-US" sz="3600" dirty="0">
                <a:solidFill>
                  <a:prstClr val="black"/>
                </a:solidFill>
                <a:latin typeface="SumeshwariMJ" pitchFamily="2" charset="0"/>
                <a:ea typeface="+mj-ea"/>
                <a:cs typeface="SumeshwariMJ" pitchFamily="2" charset="0"/>
              </a:rPr>
              <a:t>           (2) </a:t>
            </a:r>
            <a:r>
              <a:rPr lang="en-US" sz="3600" dirty="0" err="1">
                <a:solidFill>
                  <a:prstClr val="black"/>
                </a:solidFill>
                <a:latin typeface="SumeshwariMJ" pitchFamily="2" charset="0"/>
                <a:ea typeface="+mj-ea"/>
                <a:cs typeface="SumeshwariMJ" pitchFamily="2" charset="0"/>
              </a:rPr>
              <a:t>UªvÝdigv‡ii</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cÖvq</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KvQvKvwQ</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ev</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AvbygvwbK</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kZKiv</a:t>
            </a:r>
            <a:r>
              <a:rPr lang="en-US" sz="3600" dirty="0">
                <a:solidFill>
                  <a:prstClr val="black"/>
                </a:solidFill>
                <a:latin typeface="SumeshwariMJ" pitchFamily="2" charset="0"/>
                <a:ea typeface="+mj-ea"/>
                <a:cs typeface="SumeshwariMJ" pitchFamily="2" charset="0"/>
              </a:rPr>
              <a:t>       </a:t>
            </a:r>
          </a:p>
          <a:p>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fv‡ëR</a:t>
            </a:r>
            <a:r>
              <a:rPr lang="en-US" sz="3600" dirty="0">
                <a:solidFill>
                  <a:prstClr val="black"/>
                </a:solidFill>
                <a:latin typeface="SumeshwariMJ" pitchFamily="2" charset="0"/>
                <a:ea typeface="+mj-ea"/>
                <a:cs typeface="SumeshwariMJ" pitchFamily="2" charset="0"/>
              </a:rPr>
              <a:t> </a:t>
            </a:r>
            <a:r>
              <a:rPr lang="en-US" sz="3600" dirty="0" err="1">
                <a:solidFill>
                  <a:prstClr val="black"/>
                </a:solidFill>
                <a:latin typeface="SumeshwariMJ" pitchFamily="2" charset="0"/>
                <a:ea typeface="+mj-ea"/>
                <a:cs typeface="SumeshwariMJ" pitchFamily="2" charset="0"/>
              </a:rPr>
              <a:t>Wªc</a:t>
            </a:r>
            <a:r>
              <a:rPr lang="en-US" sz="3600" dirty="0">
                <a:solidFill>
                  <a:prstClr val="black"/>
                </a:solidFill>
                <a:latin typeface="SumeshwariMJ" pitchFamily="2" charset="0"/>
                <a:ea typeface="+mj-ea"/>
                <a:cs typeface="SumeshwariMJ" pitchFamily="2" charset="0"/>
              </a:rPr>
              <a:t> :</a:t>
            </a:r>
          </a:p>
          <a:p>
            <a:pPr lvl="0"/>
            <a:r>
              <a:rPr lang="en-US" sz="3600" dirty="0" err="1">
                <a:solidFill>
                  <a:prstClr val="black"/>
                </a:solidFill>
                <a:latin typeface="SumeshwariMJ" pitchFamily="2" charset="0"/>
                <a:cs typeface="SumeshwariMJ" pitchFamily="2" charset="0"/>
              </a:rPr>
              <a:t>UªvÝdigv‡ii</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cÖvq</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KvQvKvwQ</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ev</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AvbygvwbK</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kZKiv</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fv‡ëR</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Wªc</a:t>
            </a:r>
            <a:r>
              <a:rPr lang="en-US" sz="3600" dirty="0">
                <a:solidFill>
                  <a:prstClr val="black"/>
                </a:solidFill>
                <a:latin typeface="SumeshwariMJ" pitchFamily="2" charset="0"/>
                <a:cs typeface="SumeshwariMJ" pitchFamily="2" charset="0"/>
              </a:rPr>
              <a:t> </a:t>
            </a:r>
          </a:p>
          <a:p>
            <a:pPr lvl="0"/>
            <a:endParaRPr lang="en-US" sz="3600" dirty="0">
              <a:solidFill>
                <a:prstClr val="black"/>
              </a:solidFill>
              <a:latin typeface="SumeshwariMJ" pitchFamily="2" charset="0"/>
              <a:cs typeface="SumeshwariMJ" pitchFamily="2" charset="0"/>
            </a:endParaRPr>
          </a:p>
          <a:p>
            <a:pPr lvl="0"/>
            <a:endParaRPr lang="en-US" sz="3600" dirty="0">
              <a:solidFill>
                <a:prstClr val="black"/>
              </a:solidFill>
              <a:latin typeface="SumeshwariMJ" pitchFamily="2" charset="0"/>
              <a:cs typeface="SumeshwariMJ" pitchFamily="2" charset="0"/>
            </a:endParaRPr>
          </a:p>
          <a:p>
            <a:endParaRPr lang="en-US" sz="3600" dirty="0">
              <a:solidFill>
                <a:prstClr val="black"/>
              </a:solidFill>
              <a:latin typeface="SumeshwariMJ" pitchFamily="2" charset="0"/>
              <a:ea typeface="+mj-ea"/>
              <a:cs typeface="SumeshwariMJ" pitchFamily="2" charset="0"/>
            </a:endParaRPr>
          </a:p>
          <a:p>
            <a:endParaRPr lang="en-US" dirty="0"/>
          </a:p>
        </p:txBody>
      </p:sp>
    </p:spTree>
    <p:extLst>
      <p:ext uri="{BB962C8B-B14F-4D97-AF65-F5344CB8AC3E}">
        <p14:creationId xmlns:p14="http://schemas.microsoft.com/office/powerpoint/2010/main" val="4113052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1295400" y="6477000"/>
            <a:ext cx="701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923330"/>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400" dirty="0" smtClean="0">
                <a:solidFill>
                  <a:prstClr val="black"/>
                </a:solidFill>
              </a:rPr>
              <a:t>   </a:t>
            </a:r>
            <a:r>
              <a:rPr lang="bn-BD" sz="2400" dirty="0" smtClean="0">
                <a:solidFill>
                  <a:prstClr val="black"/>
                </a:solidFill>
              </a:rPr>
              <a:t>বিষয় </a:t>
            </a:r>
            <a:r>
              <a:rPr lang="bn-BD" sz="2400" dirty="0">
                <a:solidFill>
                  <a:prstClr val="black"/>
                </a:solidFill>
              </a:rPr>
              <a:t>কোড-৬৭৬</a:t>
            </a:r>
            <a:r>
              <a:rPr lang="en-US" sz="3600" dirty="0">
                <a:solidFill>
                  <a:prstClr val="black"/>
                </a:solidFill>
                <a:latin typeface="SumeshwariMJ" pitchFamily="2" charset="0"/>
                <a:cs typeface="SumeshwariMJ" pitchFamily="2" charset="0"/>
              </a:rPr>
              <a:t>1</a:t>
            </a:r>
            <a:r>
              <a:rPr lang="en-US" sz="2800" dirty="0">
                <a:solidFill>
                  <a:prstClr val="black"/>
                </a:solidFill>
                <a:latin typeface="SumeshwariMJ" pitchFamily="2" charset="0"/>
                <a:cs typeface="SumeshwariMJ" pitchFamily="2" charset="0"/>
              </a:rPr>
              <a:t> </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228600" y="1205631"/>
            <a:ext cx="8915400" cy="381000"/>
          </a:xfrm>
        </p:spPr>
        <p:txBody>
          <a:bodyPr>
            <a:noAutofit/>
          </a:bodyPr>
          <a:lstStyle/>
          <a:p>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kZKiv</a:t>
            </a:r>
            <a:r>
              <a:rPr lang="en-US" sz="3600" dirty="0">
                <a:solidFill>
                  <a:prstClr val="black"/>
                </a:solidFill>
                <a:latin typeface="SumeshwariMJ" pitchFamily="2" charset="0"/>
                <a:cs typeface="SumeshwariMJ" pitchFamily="2" charset="0"/>
              </a:rPr>
              <a:t> Wª‡ci </a:t>
            </a:r>
            <a:r>
              <a:rPr lang="en-US" sz="3600" dirty="0" err="1">
                <a:solidFill>
                  <a:prstClr val="black"/>
                </a:solidFill>
                <a:latin typeface="SumeshwariMJ" pitchFamily="2" charset="0"/>
                <a:cs typeface="SumeshwariMJ" pitchFamily="2" charset="0"/>
              </a:rPr>
              <a:t>m~Î</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j¨vwMs</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Ges</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wjwWs</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cvIqvi</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d¨v</a:t>
            </a:r>
            <a:r>
              <a:rPr lang="en-US" sz="3600" dirty="0">
                <a:solidFill>
                  <a:prstClr val="black"/>
                </a:solidFill>
                <a:latin typeface="SumeshwariMJ" pitchFamily="2" charset="0"/>
                <a:cs typeface="SumeshwariMJ" pitchFamily="2" charset="0"/>
              </a:rPr>
              <a:t>±‡ii †</a:t>
            </a:r>
            <a:r>
              <a:rPr lang="en-US" sz="3600" dirty="0" err="1">
                <a:solidFill>
                  <a:prstClr val="black"/>
                </a:solidFill>
                <a:latin typeface="SumeshwariMJ" pitchFamily="2" charset="0"/>
                <a:cs typeface="SumeshwariMJ" pitchFamily="2" charset="0"/>
              </a:rPr>
              <a:t>ÿ‡Î</a:t>
            </a:r>
            <a:endParaRPr lang="en-US" sz="3600" dirty="0"/>
          </a:p>
        </p:txBody>
      </p:sp>
      <p:sp>
        <p:nvSpPr>
          <p:cNvPr id="2" name="Rectangle 1"/>
          <p:cNvSpPr>
            <a:spLocks noChangeArrowheads="1"/>
          </p:cNvSpPr>
          <p:nvPr/>
        </p:nvSpPr>
        <p:spPr bwMode="auto">
          <a:xfrm>
            <a:off x="0" y="3526036"/>
            <a:ext cx="9109500" cy="3939540"/>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38100" y="1676400"/>
            <a:ext cx="9033300" cy="2585323"/>
          </a:xfrm>
          <a:prstGeom prst="rect">
            <a:avLst/>
          </a:prstGeom>
        </p:spPr>
        <p:txBody>
          <a:bodyPr wrap="square">
            <a:spAutoFit/>
          </a:bodyPr>
          <a:lstStyle/>
          <a:p>
            <a:pPr lvl="0"/>
            <a:r>
              <a:rPr lang="en-US" sz="3600" dirty="0" err="1">
                <a:solidFill>
                  <a:prstClr val="black"/>
                </a:solidFill>
                <a:latin typeface="SumeshwariMJ" pitchFamily="2" charset="0"/>
                <a:cs typeface="SumeshwariMJ" pitchFamily="2" charset="0"/>
              </a:rPr>
              <a:t>UªvÝdigv‡ii</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cÖvq</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KvQvKvwQ</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ev</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AvbygvwbK</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kZKiv</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fv‡ëRWªc</a:t>
            </a:r>
            <a:r>
              <a:rPr lang="en-US" sz="3600" dirty="0">
                <a:solidFill>
                  <a:prstClr val="black"/>
                </a:solidFill>
                <a:latin typeface="SumeshwariMJ" pitchFamily="2" charset="0"/>
                <a:cs typeface="SumeshwariMJ" pitchFamily="2" charset="0"/>
              </a:rPr>
              <a:t> </a:t>
            </a:r>
          </a:p>
          <a:p>
            <a:pPr lvl="0"/>
            <a:endParaRPr lang="en-US" sz="3600" dirty="0">
              <a:solidFill>
                <a:prstClr val="black"/>
              </a:solidFill>
              <a:latin typeface="SumeshwariMJ" pitchFamily="2" charset="0"/>
              <a:cs typeface="SumeshwariMJ" pitchFamily="2" charset="0"/>
            </a:endParaRPr>
          </a:p>
          <a:p>
            <a:pPr lvl="0"/>
            <a:endParaRPr lang="en-US" sz="3600" dirty="0">
              <a:solidFill>
                <a:prstClr val="black"/>
              </a:solidFill>
              <a:latin typeface="SumeshwariMJ" pitchFamily="2" charset="0"/>
              <a:cs typeface="SumeshwariMJ" pitchFamily="2" charset="0"/>
            </a:endParaRPr>
          </a:p>
          <a:p>
            <a:endParaRPr lang="en-US" sz="3600" dirty="0">
              <a:solidFill>
                <a:prstClr val="black"/>
              </a:solidFill>
              <a:latin typeface="SumeshwariMJ" pitchFamily="2" charset="0"/>
              <a:ea typeface="+mj-ea"/>
              <a:cs typeface="SumeshwariMJ" pitchFamily="2" charset="0"/>
            </a:endParaRPr>
          </a:p>
          <a:p>
            <a:endParaRPr lang="en-US" dirty="0"/>
          </a:p>
        </p:txBody>
      </p:sp>
      <p:pic>
        <p:nvPicPr>
          <p:cNvPr id="5123" name="Picture 3" descr="C:\Users\HP\Desktop\Pri- Sec Ref. R -X\Equiv-6 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00" y="2209800"/>
            <a:ext cx="9033300" cy="4876800"/>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p:cNvSpPr/>
          <p:nvPr/>
        </p:nvSpPr>
        <p:spPr>
          <a:xfrm>
            <a:off x="457200" y="6934200"/>
            <a:ext cx="2590800" cy="304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Unity Power Factor  V.D.</a:t>
            </a:r>
          </a:p>
        </p:txBody>
      </p:sp>
      <p:sp>
        <p:nvSpPr>
          <p:cNvPr id="10" name="Pentagon 9"/>
          <p:cNvSpPr/>
          <p:nvPr/>
        </p:nvSpPr>
        <p:spPr>
          <a:xfrm>
            <a:off x="5791200" y="6934200"/>
            <a:ext cx="3280200" cy="304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Leading Power Factor Vector </a:t>
            </a:r>
            <a:r>
              <a:rPr lang="en-US" dirty="0" err="1"/>
              <a:t>Dia</a:t>
            </a:r>
            <a:endParaRPr lang="en-US" dirty="0"/>
          </a:p>
        </p:txBody>
      </p:sp>
      <p:sp>
        <p:nvSpPr>
          <p:cNvPr id="12" name="Flowchart: Punched Tape 11"/>
          <p:cNvSpPr/>
          <p:nvPr/>
        </p:nvSpPr>
        <p:spPr>
          <a:xfrm>
            <a:off x="4343400" y="4800600"/>
            <a:ext cx="2133600" cy="3810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Graphical Vector  </a:t>
            </a:r>
            <a:r>
              <a:rPr lang="en-US" dirty="0" err="1"/>
              <a:t>Dia</a:t>
            </a:r>
            <a:endParaRPr lang="en-US" dirty="0"/>
          </a:p>
        </p:txBody>
      </p:sp>
    </p:spTree>
    <p:extLst>
      <p:ext uri="{BB962C8B-B14F-4D97-AF65-F5344CB8AC3E}">
        <p14:creationId xmlns:p14="http://schemas.microsoft.com/office/powerpoint/2010/main" val="334200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6477000"/>
            <a:ext cx="3352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800219"/>
          </a:xfrm>
          <a:prstGeom prst="rect">
            <a:avLst/>
          </a:prstGeom>
        </p:spPr>
        <p:txBody>
          <a:bodyPr wrap="square">
            <a:spAutoFit/>
          </a:bodyPr>
          <a:lstStyle/>
          <a:p>
            <a:pPr lvl="0" algn="ctr"/>
            <a:r>
              <a:rPr lang="bn-BD" dirty="0">
                <a:solidFill>
                  <a:prstClr val="black"/>
                </a:solidFill>
              </a:rPr>
              <a:t>এসি মেসিন-১বিষয় কোড-৬৭৬</a:t>
            </a:r>
            <a:r>
              <a:rPr lang="en-US" sz="2800" dirty="0" smtClean="0">
                <a:solidFill>
                  <a:prstClr val="black"/>
                </a:solidFill>
                <a:latin typeface="SumeshwariMJ" pitchFamily="2" charset="0"/>
                <a:cs typeface="SumeshwariMJ" pitchFamily="2" charset="0"/>
              </a:rPr>
              <a:t>1</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0" y="875630"/>
            <a:ext cx="4229100" cy="572170"/>
          </a:xfrm>
        </p:spPr>
        <p:txBody>
          <a:bodyPr>
            <a:noAutofit/>
          </a:bodyPr>
          <a:lstStyle/>
          <a:p>
            <a:pPr algn="l"/>
            <a:r>
              <a:rPr lang="en-US" sz="3600" dirty="0">
                <a:solidFill>
                  <a:prstClr val="black"/>
                </a:solidFill>
                <a:latin typeface="SumeshwariMJ" pitchFamily="2" charset="0"/>
                <a:cs typeface="SumeshwariMJ" pitchFamily="2" charset="0"/>
              </a:rPr>
              <a:t>4</a:t>
            </a:r>
            <a:r>
              <a:rPr lang="en-US" sz="3600" dirty="0" smtClean="0">
                <a:solidFill>
                  <a:prstClr val="black"/>
                </a:solidFill>
                <a:latin typeface="SumeshwariMJ" pitchFamily="2" charset="0"/>
                <a:cs typeface="SumeshwariMJ" pitchFamily="2" charset="0"/>
              </a:rPr>
              <a:t>.2 </a:t>
            </a:r>
            <a:r>
              <a:rPr lang="en-US" sz="3600" dirty="0" err="1">
                <a:solidFill>
                  <a:prstClr val="black"/>
                </a:solidFill>
                <a:latin typeface="SumeshwariMJ" pitchFamily="2" charset="0"/>
                <a:cs typeface="SumeshwariMJ" pitchFamily="2" charset="0"/>
              </a:rPr>
              <a:t>mgZzj</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mvwK</a:t>
            </a:r>
            <a:r>
              <a:rPr lang="en-US" sz="3600" dirty="0">
                <a:solidFill>
                  <a:prstClr val="black"/>
                </a:solidFill>
                <a:latin typeface="SumeshwariMJ" pitchFamily="2" charset="0"/>
                <a:cs typeface="SumeshwariMJ" pitchFamily="2" charset="0"/>
              </a:rPr>
              <a:t>©‡</a:t>
            </a:r>
            <a:r>
              <a:rPr lang="en-US" sz="3600" dirty="0" err="1">
                <a:solidFill>
                  <a:prstClr val="black"/>
                </a:solidFill>
                <a:latin typeface="SumeshwariMJ" pitchFamily="2" charset="0"/>
                <a:cs typeface="SumeshwariMJ" pitchFamily="2" charset="0"/>
              </a:rPr>
              <a:t>Ui</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e¨vL¨v</a:t>
            </a:r>
            <a:r>
              <a:rPr lang="en-US" sz="3600" dirty="0">
                <a:solidFill>
                  <a:prstClr val="black"/>
                </a:solidFill>
                <a:latin typeface="SumeshwariMJ" pitchFamily="2" charset="0"/>
                <a:cs typeface="SumeshwariMJ" pitchFamily="2" charset="0"/>
              </a:rPr>
              <a:t> :</a:t>
            </a:r>
            <a:endParaRPr lang="en-US" sz="3600" dirty="0"/>
          </a:p>
        </p:txBody>
      </p:sp>
      <p:sp>
        <p:nvSpPr>
          <p:cNvPr id="2" name="Rectangle 1"/>
          <p:cNvSpPr>
            <a:spLocks noChangeArrowheads="1"/>
          </p:cNvSpPr>
          <p:nvPr/>
        </p:nvSpPr>
        <p:spPr bwMode="auto">
          <a:xfrm>
            <a:off x="41564" y="1386245"/>
            <a:ext cx="9067936" cy="4647426"/>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a:buClr>
                <a:srgbClr val="2DA2BF"/>
              </a:buClr>
              <a:buSzPct val="68000"/>
            </a:pPr>
            <a:r>
              <a:rPr lang="en-US" sz="3600" dirty="0" err="1">
                <a:latin typeface="SumeshwariMJ" pitchFamily="2" charset="0"/>
                <a:cs typeface="SumeshwariMJ" pitchFamily="2" charset="0"/>
              </a:rPr>
              <a:t>UªvÝdigv‡ii</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Dci</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hveZxq</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cixÿv</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wbixÿvi</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djvdj</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jvf</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Acv‡ikb</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wewfbœ</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cÖKvi</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wnmve</a:t>
            </a:r>
            <a:r>
              <a:rPr lang="en-US" sz="3600" dirty="0">
                <a:latin typeface="SumeshwariMJ" pitchFamily="2" charset="0"/>
                <a:cs typeface="SumeshwariMJ" pitchFamily="2" charset="0"/>
              </a:rPr>
              <a:t>(</a:t>
            </a:r>
            <a:r>
              <a:rPr lang="en-US" sz="3600" dirty="0" err="1">
                <a:latin typeface="SumeshwariMJ" pitchFamily="2" charset="0"/>
                <a:cs typeface="SumeshwariMJ" pitchFamily="2" charset="0"/>
              </a:rPr>
              <a:t>K¨vjKz‡jkb</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mnRfv‡e</a:t>
            </a:r>
            <a:r>
              <a:rPr lang="en-US" sz="3600" dirty="0">
                <a:latin typeface="SumeshwariMJ" pitchFamily="2" charset="0"/>
                <a:cs typeface="SumeshwariMJ" pitchFamily="2" charset="0"/>
              </a:rPr>
              <a:t> I Kg </a:t>
            </a:r>
            <a:r>
              <a:rPr lang="en-US" sz="3600" dirty="0" err="1">
                <a:latin typeface="SumeshwariMJ" pitchFamily="2" charset="0"/>
                <a:cs typeface="SumeshwariMJ" pitchFamily="2" charset="0"/>
              </a:rPr>
              <a:t>mg‡q</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Kivi</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Rb</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UªvÝdigv‡ii</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mgZzj</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mvwK©U</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e¨envi</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Kiv</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nq</a:t>
            </a:r>
            <a:r>
              <a:rPr lang="en-US" sz="3600" dirty="0">
                <a:latin typeface="SumeshwariMJ" pitchFamily="2" charset="0"/>
                <a:cs typeface="SumeshwariMJ" pitchFamily="2" charset="0"/>
              </a:rPr>
              <a:t> |</a:t>
            </a:r>
          </a:p>
          <a:p>
            <a:pPr lvl="0">
              <a:buClr>
                <a:srgbClr val="2DA2BF"/>
              </a:buClr>
              <a:buSzPct val="68000"/>
            </a:pPr>
            <a:r>
              <a:rPr lang="en-US" sz="3600" dirty="0" err="1">
                <a:latin typeface="SumeshwariMJ" pitchFamily="2" charset="0"/>
                <a:cs typeface="SumeshwariMJ" pitchFamily="2" charset="0"/>
              </a:rPr>
              <a:t>mgZzj</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mvwK©U</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cÖvBgvix</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A_ev</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m‡KÛvix‡Z</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Dfq</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Uv‡g</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n‡Z</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cv‡i</a:t>
            </a:r>
            <a:r>
              <a:rPr lang="en-US" sz="3600" dirty="0">
                <a:latin typeface="SumeshwariMJ" pitchFamily="2" charset="0"/>
                <a:cs typeface="SumeshwariMJ" pitchFamily="2" charset="0"/>
              </a:rPr>
              <a:t> | </a:t>
            </a:r>
            <a:r>
              <a:rPr lang="en-US" sz="3600" dirty="0" err="1">
                <a:latin typeface="SumeshwariMJ" pitchFamily="2" charset="0"/>
                <a:cs typeface="SumeshwariMJ" pitchFamily="2" charset="0"/>
              </a:rPr>
              <a:t>Dfq</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eZ©bx‡Z</a:t>
            </a:r>
            <a:r>
              <a:rPr lang="en-US" sz="3600" dirty="0">
                <a:latin typeface="SumeshwariMJ" pitchFamily="2" charset="0"/>
                <a:cs typeface="SumeshwariMJ" pitchFamily="2" charset="0"/>
              </a:rPr>
              <a:t> we`¨</a:t>
            </a:r>
            <a:r>
              <a:rPr lang="en-US" sz="3600" dirty="0" err="1">
                <a:latin typeface="SumeshwariMJ" pitchFamily="2" charset="0"/>
                <a:cs typeface="SumeshwariMJ" pitchFamily="2" charset="0"/>
              </a:rPr>
              <a:t>gvb</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ivR</a:t>
            </a:r>
            <a:r>
              <a:rPr lang="en-US" sz="3600" dirty="0">
                <a:latin typeface="SumeshwariMJ" pitchFamily="2" charset="0"/>
                <a:cs typeface="SumeshwariMJ" pitchFamily="2" charset="0"/>
              </a:rPr>
              <a:t>÷¨</a:t>
            </a:r>
            <a:r>
              <a:rPr lang="en-US" sz="3600" dirty="0" err="1">
                <a:latin typeface="SumeshwariMJ" pitchFamily="2" charset="0"/>
                <a:cs typeface="SumeshwariMJ" pitchFamily="2" charset="0"/>
              </a:rPr>
              <a:t>vÝ</a:t>
            </a:r>
            <a:r>
              <a:rPr lang="en-US" sz="3600" dirty="0">
                <a:latin typeface="SumeshwariMJ" pitchFamily="2" charset="0"/>
                <a:cs typeface="SumeshwariMJ" pitchFamily="2" charset="0"/>
              </a:rPr>
              <a:t> , </a:t>
            </a:r>
            <a:r>
              <a:rPr lang="en-US" sz="3600" dirty="0" err="1">
                <a:latin typeface="SumeshwariMJ" pitchFamily="2" charset="0"/>
                <a:cs typeface="SumeshwariMJ" pitchFamily="2" charset="0"/>
              </a:rPr>
              <a:t>wiq¨vKU¨vÝ</a:t>
            </a:r>
            <a:r>
              <a:rPr lang="en-US" sz="3600" dirty="0">
                <a:latin typeface="SumeshwariMJ" pitchFamily="2" charset="0"/>
                <a:cs typeface="SumeshwariMJ" pitchFamily="2" charset="0"/>
              </a:rPr>
              <a:t> , </a:t>
            </a:r>
            <a:r>
              <a:rPr lang="en-US" sz="3600" dirty="0" err="1">
                <a:latin typeface="SumeshwariMJ" pitchFamily="2" charset="0"/>
                <a:cs typeface="SumeshwariMJ" pitchFamily="2" charset="0"/>
              </a:rPr>
              <a:t>BZ¨vw</a:t>
            </a:r>
            <a:r>
              <a:rPr lang="en-US" sz="3600" dirty="0">
                <a:latin typeface="SumeshwariMJ" pitchFamily="2" charset="0"/>
                <a:cs typeface="SumeshwariMJ" pitchFamily="2" charset="0"/>
              </a:rPr>
              <a:t>` †h †</a:t>
            </a:r>
            <a:r>
              <a:rPr lang="en-US" sz="3600" dirty="0" err="1">
                <a:latin typeface="SumeshwariMJ" pitchFamily="2" charset="0"/>
                <a:cs typeface="SumeshwariMJ" pitchFamily="2" charset="0"/>
              </a:rPr>
              <a:t>Kvb</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cv‡k</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wb‡q</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wnmve</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wbKvk</a:t>
            </a:r>
            <a:r>
              <a:rPr lang="en-US" sz="3600" dirty="0">
                <a:latin typeface="SumeshwariMJ" pitchFamily="2" charset="0"/>
                <a:cs typeface="SumeshwariMJ" pitchFamily="2" charset="0"/>
              </a:rPr>
              <a:t> Lye </a:t>
            </a:r>
            <a:r>
              <a:rPr lang="en-US" sz="3600" dirty="0" err="1">
                <a:latin typeface="SumeshwariMJ" pitchFamily="2" charset="0"/>
                <a:cs typeface="SumeshwariMJ" pitchFamily="2" charset="0"/>
              </a:rPr>
              <a:t>mn‡R</a:t>
            </a:r>
            <a:r>
              <a:rPr lang="en-US" sz="3600" dirty="0">
                <a:latin typeface="SumeshwariMJ" pitchFamily="2" charset="0"/>
                <a:cs typeface="SumeshwariMJ" pitchFamily="2" charset="0"/>
              </a:rPr>
              <a:t> I Kg </a:t>
            </a:r>
            <a:r>
              <a:rPr lang="en-US" sz="3600" dirty="0" err="1">
                <a:latin typeface="SumeshwariMJ" pitchFamily="2" charset="0"/>
                <a:cs typeface="SumeshwariMJ" pitchFamily="2" charset="0"/>
              </a:rPr>
              <a:t>mg‡q</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Kiv</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hvq</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GgbwK</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f±I</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WvqvMÖv‡g</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wnmve-wbKv‡ki</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P‡q</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mgZzj</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mvwK</a:t>
            </a:r>
            <a:r>
              <a:rPr lang="en-US" sz="3600" dirty="0">
                <a:latin typeface="SumeshwariMJ" pitchFamily="2" charset="0"/>
                <a:cs typeface="SumeshwariMJ" pitchFamily="2" charset="0"/>
              </a:rPr>
              <a:t>©‡U </a:t>
            </a:r>
            <a:r>
              <a:rPr lang="en-US" sz="3600" dirty="0" err="1">
                <a:latin typeface="SumeshwariMJ" pitchFamily="2" charset="0"/>
                <a:cs typeface="SumeshwariMJ" pitchFamily="2" charset="0"/>
              </a:rPr>
              <a:t>wnmve</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Kiv</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A‡bK</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mnRZi</a:t>
            </a:r>
            <a:r>
              <a:rPr lang="en-US" sz="3600" dirty="0">
                <a:latin typeface="SumeshwariMJ" pitchFamily="2" charset="0"/>
                <a:cs typeface="SumeshwariMJ" pitchFamily="2" charset="0"/>
              </a:rPr>
              <a:t> |</a:t>
            </a:r>
          </a:p>
          <a:p>
            <a:pPr lvl="0">
              <a:buClr>
                <a:srgbClr val="2DA2BF"/>
              </a:buClr>
              <a:buSzPct val="68000"/>
            </a:pPr>
            <a:endParaRPr lang="en-US" sz="800" dirty="0">
              <a:solidFill>
                <a:prstClr val="white"/>
              </a:solidFill>
              <a:latin typeface="SumeshwariMJ" pitchFamily="2" charset="0"/>
              <a:cs typeface="SumeshwariMJ" pitchFamily="2" charset="0"/>
            </a:endParaRPr>
          </a:p>
        </p:txBody>
      </p:sp>
    </p:spTree>
    <p:extLst>
      <p:ext uri="{BB962C8B-B14F-4D97-AF65-F5344CB8AC3E}">
        <p14:creationId xmlns:p14="http://schemas.microsoft.com/office/powerpoint/2010/main" val="2599280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6477000"/>
            <a:ext cx="3352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latin typeface="Algerian" panose="04020705040A02060702" pitchFamily="82" charset="0"/>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0" y="919546"/>
            <a:ext cx="5181600" cy="572170"/>
          </a:xfrm>
        </p:spPr>
        <p:txBody>
          <a:bodyPr>
            <a:noAutofit/>
          </a:bodyPr>
          <a:lstStyle/>
          <a:p>
            <a:pPr algn="l"/>
            <a:r>
              <a:rPr lang="en-US" sz="3600" dirty="0">
                <a:solidFill>
                  <a:prstClr val="black"/>
                </a:solidFill>
                <a:latin typeface="SumeshwariMJ" pitchFamily="2" charset="0"/>
                <a:cs typeface="SumeshwariMJ" pitchFamily="2" charset="0"/>
              </a:rPr>
              <a:t>4</a:t>
            </a:r>
            <a:r>
              <a:rPr lang="en-US" sz="3600" dirty="0" smtClean="0">
                <a:solidFill>
                  <a:prstClr val="black"/>
                </a:solidFill>
                <a:latin typeface="SumeshwariMJ" pitchFamily="2" charset="0"/>
                <a:cs typeface="SumeshwariMJ" pitchFamily="2" charset="0"/>
              </a:rPr>
              <a:t>.2 </a:t>
            </a:r>
            <a:r>
              <a:rPr lang="en-US" sz="3600" dirty="0" err="1">
                <a:solidFill>
                  <a:prstClr val="black"/>
                </a:solidFill>
                <a:latin typeface="SumeshwariMJ" pitchFamily="2" charset="0"/>
                <a:cs typeface="SumeshwariMJ" pitchFamily="2" charset="0"/>
              </a:rPr>
              <a:t>mgZzj</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mvwK</a:t>
            </a:r>
            <a:r>
              <a:rPr lang="en-US" sz="3600" dirty="0">
                <a:solidFill>
                  <a:prstClr val="black"/>
                </a:solidFill>
                <a:latin typeface="SumeshwariMJ" pitchFamily="2" charset="0"/>
                <a:cs typeface="SumeshwariMJ" pitchFamily="2" charset="0"/>
              </a:rPr>
              <a:t>©‡</a:t>
            </a:r>
            <a:r>
              <a:rPr lang="en-US" sz="3600" dirty="0" err="1">
                <a:solidFill>
                  <a:prstClr val="black"/>
                </a:solidFill>
                <a:latin typeface="SumeshwariMJ" pitchFamily="2" charset="0"/>
                <a:cs typeface="SumeshwariMJ" pitchFamily="2" charset="0"/>
              </a:rPr>
              <a:t>Ui</a:t>
            </a:r>
            <a:r>
              <a:rPr lang="en-US" sz="3600" dirty="0">
                <a:solidFill>
                  <a:prstClr val="black"/>
                </a:solidFill>
                <a:latin typeface="SumeshwariMJ" pitchFamily="2" charset="0"/>
                <a:cs typeface="SumeshwariMJ" pitchFamily="2" charset="0"/>
              </a:rPr>
              <a:t> </a:t>
            </a:r>
            <a:r>
              <a:rPr lang="en-US" sz="3600" dirty="0" err="1" smtClean="0">
                <a:solidFill>
                  <a:prstClr val="black"/>
                </a:solidFill>
                <a:latin typeface="SumeshwariMJ" pitchFamily="2" charset="0"/>
                <a:cs typeface="SumeshwariMJ" pitchFamily="2" charset="0"/>
              </a:rPr>
              <a:t>e¨vL¨v</a:t>
            </a:r>
            <a:r>
              <a:rPr lang="en-US" sz="3600" dirty="0" smtClean="0">
                <a:solidFill>
                  <a:prstClr val="black"/>
                </a:solidFill>
                <a:latin typeface="SumeshwariMJ" pitchFamily="2" charset="0"/>
                <a:cs typeface="SumeshwariMJ" pitchFamily="2" charset="0"/>
              </a:rPr>
              <a:t>:</a:t>
            </a:r>
            <a:endParaRPr lang="en-US" sz="3600" dirty="0"/>
          </a:p>
        </p:txBody>
      </p:sp>
      <p:sp>
        <p:nvSpPr>
          <p:cNvPr id="2" name="Rectangle 1"/>
          <p:cNvSpPr>
            <a:spLocks noChangeArrowheads="1"/>
          </p:cNvSpPr>
          <p:nvPr/>
        </p:nvSpPr>
        <p:spPr bwMode="auto">
          <a:xfrm>
            <a:off x="82855" y="1735643"/>
            <a:ext cx="9067936" cy="4585871"/>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a:buClr>
                <a:srgbClr val="2DA2BF"/>
              </a:buClr>
              <a:buSzPct val="68000"/>
            </a:pPr>
            <a:r>
              <a:rPr lang="en-US" sz="4000" dirty="0" err="1">
                <a:latin typeface="SumeshwariMJ" pitchFamily="2" charset="0"/>
                <a:cs typeface="SumeshwariMJ" pitchFamily="2" charset="0"/>
              </a:rPr>
              <a:t>mgZzj</a:t>
            </a:r>
            <a:r>
              <a:rPr lang="en-US" sz="4000" dirty="0">
                <a:latin typeface="SumeshwariMJ" pitchFamily="2" charset="0"/>
                <a:cs typeface="SumeshwariMJ" pitchFamily="2" charset="0"/>
              </a:rPr>
              <a:t>¨ </a:t>
            </a:r>
            <a:r>
              <a:rPr lang="en-US" sz="4000" dirty="0" err="1">
                <a:latin typeface="SumeshwariMJ" pitchFamily="2" charset="0"/>
                <a:cs typeface="SumeshwariMJ" pitchFamily="2" charset="0"/>
              </a:rPr>
              <a:t>eZ©bxi</a:t>
            </a:r>
            <a:r>
              <a:rPr lang="en-US" sz="4000" dirty="0">
                <a:latin typeface="SumeshwariMJ" pitchFamily="2" charset="0"/>
                <a:cs typeface="SumeshwariMJ" pitchFamily="2" charset="0"/>
              </a:rPr>
              <a:t> </a:t>
            </a:r>
            <a:r>
              <a:rPr lang="en-US" sz="4000" dirty="0" err="1">
                <a:latin typeface="SumeshwariMJ" pitchFamily="2" charset="0"/>
                <a:cs typeface="SumeshwariMJ" pitchFamily="2" charset="0"/>
              </a:rPr>
              <a:t>mvnv‡h</a:t>
            </a:r>
            <a:r>
              <a:rPr lang="en-US" sz="4000" dirty="0">
                <a:latin typeface="SumeshwariMJ" pitchFamily="2" charset="0"/>
                <a:cs typeface="SumeshwariMJ" pitchFamily="2" charset="0"/>
              </a:rPr>
              <a:t>¨ †</a:t>
            </a:r>
            <a:r>
              <a:rPr lang="en-US" sz="4000" dirty="0" err="1">
                <a:latin typeface="SumeshwariMJ" pitchFamily="2" charset="0"/>
                <a:cs typeface="SumeshwariMJ" pitchFamily="2" charset="0"/>
              </a:rPr>
              <a:t>Kvi</a:t>
            </a:r>
            <a:r>
              <a:rPr lang="en-US" sz="4000" dirty="0">
                <a:latin typeface="SumeshwariMJ" pitchFamily="2" charset="0"/>
                <a:cs typeface="SumeshwariMJ" pitchFamily="2" charset="0"/>
              </a:rPr>
              <a:t> </a:t>
            </a:r>
            <a:r>
              <a:rPr lang="en-US" sz="4000" dirty="0" err="1">
                <a:latin typeface="SumeshwariMJ" pitchFamily="2" charset="0"/>
                <a:cs typeface="SumeshwariMJ" pitchFamily="2" charset="0"/>
              </a:rPr>
              <a:t>jm</a:t>
            </a:r>
            <a:r>
              <a:rPr lang="en-US" sz="4000" dirty="0">
                <a:latin typeface="SumeshwariMJ" pitchFamily="2" charset="0"/>
                <a:cs typeface="SumeshwariMJ" pitchFamily="2" charset="0"/>
              </a:rPr>
              <a:t>  †</a:t>
            </a:r>
            <a:r>
              <a:rPr lang="en-US" sz="4000" dirty="0" err="1">
                <a:latin typeface="SumeshwariMJ" pitchFamily="2" charset="0"/>
                <a:cs typeface="SumeshwariMJ" pitchFamily="2" charset="0"/>
              </a:rPr>
              <a:t>iwRU¨vÝ</a:t>
            </a:r>
            <a:r>
              <a:rPr lang="en-US" sz="4000" dirty="0">
                <a:latin typeface="SumeshwariMJ" pitchFamily="2" charset="0"/>
                <a:cs typeface="SumeshwariMJ" pitchFamily="2" charset="0"/>
              </a:rPr>
              <a:t> ( ) †</a:t>
            </a:r>
            <a:r>
              <a:rPr lang="en-US" sz="4000" dirty="0" err="1">
                <a:latin typeface="SumeshwariMJ" pitchFamily="2" charset="0"/>
                <a:cs typeface="SumeshwariMJ" pitchFamily="2" charset="0"/>
              </a:rPr>
              <a:t>Kvi</a:t>
            </a:r>
            <a:r>
              <a:rPr lang="en-US" sz="4000" dirty="0">
                <a:latin typeface="SumeshwariMJ" pitchFamily="2" charset="0"/>
                <a:cs typeface="SumeshwariMJ" pitchFamily="2" charset="0"/>
              </a:rPr>
              <a:t> </a:t>
            </a:r>
            <a:r>
              <a:rPr lang="en-US" sz="4000" dirty="0" err="1">
                <a:latin typeface="SumeshwariMJ" pitchFamily="2" charset="0"/>
                <a:cs typeface="SumeshwariMJ" pitchFamily="2" charset="0"/>
              </a:rPr>
              <a:t>jm</a:t>
            </a:r>
            <a:r>
              <a:rPr lang="en-US" sz="4000" dirty="0">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wiq¨vKU¨vÝ</a:t>
            </a:r>
            <a:r>
              <a:rPr lang="en-US" sz="4000" dirty="0">
                <a:solidFill>
                  <a:prstClr val="black"/>
                </a:solidFill>
                <a:latin typeface="SumeshwariMJ" pitchFamily="2" charset="0"/>
                <a:cs typeface="SumeshwariMJ" pitchFamily="2" charset="0"/>
              </a:rPr>
              <a:t> ( ) ; </a:t>
            </a:r>
            <a:r>
              <a:rPr lang="en-US" sz="4000" dirty="0" err="1">
                <a:latin typeface="SumeshwariMJ" pitchFamily="2" charset="0"/>
                <a:cs typeface="SumeshwariMJ" pitchFamily="2" charset="0"/>
              </a:rPr>
              <a:t>mgZzj</a:t>
            </a:r>
            <a:r>
              <a:rPr lang="en-US" sz="4000" dirty="0">
                <a:latin typeface="SumeshwariMJ" pitchFamily="2" charset="0"/>
                <a:cs typeface="SumeshwariMJ" pitchFamily="2" charset="0"/>
              </a:rPr>
              <a:t>¨ †</a:t>
            </a:r>
            <a:r>
              <a:rPr lang="en-US" sz="4000" dirty="0" err="1">
                <a:latin typeface="SumeshwariMJ" pitchFamily="2" charset="0"/>
                <a:cs typeface="SumeshwariMJ" pitchFamily="2" charset="0"/>
              </a:rPr>
              <a:t>iwR</a:t>
            </a:r>
            <a:r>
              <a:rPr lang="en-US" sz="4000" dirty="0">
                <a:latin typeface="SumeshwariMJ" pitchFamily="2" charset="0"/>
                <a:cs typeface="SumeshwariMJ" pitchFamily="2" charset="0"/>
              </a:rPr>
              <a:t>÷¨</a:t>
            </a:r>
            <a:r>
              <a:rPr lang="en-US" sz="4000" dirty="0" err="1">
                <a:latin typeface="SumeshwariMJ" pitchFamily="2" charset="0"/>
                <a:cs typeface="SumeshwariMJ" pitchFamily="2" charset="0"/>
              </a:rPr>
              <a:t>vÝ</a:t>
            </a:r>
            <a:r>
              <a:rPr lang="en-US" sz="4000" dirty="0">
                <a:latin typeface="SumeshwariMJ" pitchFamily="2" charset="0"/>
                <a:cs typeface="SumeshwariMJ" pitchFamily="2" charset="0"/>
              </a:rPr>
              <a:t> ()  </a:t>
            </a:r>
            <a:r>
              <a:rPr lang="en-US" sz="3600" dirty="0" err="1">
                <a:latin typeface="SumeshwariMJ" pitchFamily="2" charset="0"/>
                <a:cs typeface="SumeshwariMJ" pitchFamily="2" charset="0"/>
              </a:rPr>
              <a:t>mgZzj</a:t>
            </a:r>
            <a:r>
              <a:rPr lang="en-US" sz="3600" dirty="0">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wiq¨vKU¨vÝ</a:t>
            </a:r>
            <a:r>
              <a:rPr lang="en-US" sz="3600" dirty="0">
                <a:solidFill>
                  <a:prstClr val="black"/>
                </a:solidFill>
                <a:latin typeface="SumeshwariMJ" pitchFamily="2" charset="0"/>
                <a:cs typeface="SumeshwariMJ" pitchFamily="2" charset="0"/>
              </a:rPr>
              <a:t> ( ) ; </a:t>
            </a:r>
            <a:r>
              <a:rPr lang="en-US" sz="3600" dirty="0" err="1">
                <a:latin typeface="SumeshwariMJ" pitchFamily="2" charset="0"/>
                <a:cs typeface="SumeshwariMJ" pitchFamily="2" charset="0"/>
              </a:rPr>
              <a:t>mgZzj</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Bv¤ú‡WÝ</a:t>
            </a:r>
            <a:r>
              <a:rPr lang="en-US" sz="3600" dirty="0">
                <a:latin typeface="SumeshwariMJ" pitchFamily="2" charset="0"/>
                <a:cs typeface="SumeshwariMJ" pitchFamily="2" charset="0"/>
              </a:rPr>
              <a:t> ( ) </a:t>
            </a:r>
            <a:r>
              <a:rPr lang="en-US" sz="3600" dirty="0" err="1">
                <a:latin typeface="SumeshwariMJ" pitchFamily="2" charset="0"/>
                <a:cs typeface="SumeshwariMJ" pitchFamily="2" charset="0"/>
              </a:rPr>
              <a:t>BÎvw`i</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wnmve</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K‡i</a:t>
            </a:r>
            <a:r>
              <a:rPr lang="en-US" sz="3600" dirty="0">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UªvÝdigv‡ii</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ÿZv</a:t>
            </a:r>
            <a:r>
              <a:rPr lang="en-US" sz="3600" dirty="0">
                <a:latin typeface="SumeshwariMJ" pitchFamily="2" charset="0"/>
                <a:cs typeface="SumeshwariMJ" pitchFamily="2" charset="0"/>
              </a:rPr>
              <a:t> , †i¸‡</a:t>
            </a:r>
            <a:r>
              <a:rPr lang="en-US" sz="3600" dirty="0" err="1">
                <a:latin typeface="SumeshwariMJ" pitchFamily="2" charset="0"/>
                <a:cs typeface="SumeshwariMJ" pitchFamily="2" charset="0"/>
              </a:rPr>
              <a:t>jkb</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wbY©q</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mnRZi</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n‡q</a:t>
            </a:r>
            <a:r>
              <a:rPr lang="en-US" sz="3600" dirty="0">
                <a:latin typeface="SumeshwariMJ" pitchFamily="2" charset="0"/>
                <a:cs typeface="SumeshwariMJ" pitchFamily="2" charset="0"/>
              </a:rPr>
              <a:t> D‡V | </a:t>
            </a:r>
            <a:r>
              <a:rPr lang="en-US" sz="4000" dirty="0" err="1">
                <a:solidFill>
                  <a:prstClr val="black"/>
                </a:solidFill>
                <a:latin typeface="SumeshwariMJ" pitchFamily="2" charset="0"/>
                <a:cs typeface="SumeshwariMJ" pitchFamily="2" charset="0"/>
              </a:rPr>
              <a:t>UªvÝdigv‡ii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K‡q‡jØ‡qi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g‡a</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Kvb</a:t>
            </a:r>
            <a:r>
              <a:rPr lang="en-US" sz="4000" dirty="0">
                <a:solidFill>
                  <a:prstClr val="black"/>
                </a:solidFill>
                <a:latin typeface="SumeshwariMJ" pitchFamily="2" charset="0"/>
                <a:cs typeface="SumeshwariMJ" pitchFamily="2" charset="0"/>
              </a:rPr>
              <a:t> ˆ</a:t>
            </a:r>
            <a:r>
              <a:rPr lang="en-US" sz="4000" dirty="0" err="1">
                <a:solidFill>
                  <a:prstClr val="black"/>
                </a:solidFill>
                <a:latin typeface="SumeshwariMJ" pitchFamily="2" charset="0"/>
                <a:cs typeface="SumeshwariMJ" pitchFamily="2" charset="0"/>
              </a:rPr>
              <a:t>e`y¨wZK</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ms‡hvM</a:t>
            </a:r>
            <a:r>
              <a:rPr lang="en-US" sz="4000" dirty="0">
                <a:solidFill>
                  <a:prstClr val="black"/>
                </a:solidFill>
                <a:latin typeface="SumeshwariMJ" pitchFamily="2" charset="0"/>
                <a:cs typeface="SumeshwariMJ" pitchFamily="2" charset="0"/>
              </a:rPr>
              <a:t> _</a:t>
            </a:r>
            <a:r>
              <a:rPr lang="en-US" sz="4000" dirty="0" err="1">
                <a:solidFill>
                  <a:prstClr val="black"/>
                </a:solidFill>
                <a:latin typeface="SumeshwariMJ" pitchFamily="2" charset="0"/>
                <a:cs typeface="SumeshwariMJ" pitchFamily="2" charset="0"/>
              </a:rPr>
              <a:t>v‡K</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bv</a:t>
            </a:r>
            <a:r>
              <a:rPr lang="en-US" sz="4000" dirty="0">
                <a:solidFill>
                  <a:prstClr val="black"/>
                </a:solidFill>
                <a:latin typeface="SumeshwariMJ" pitchFamily="2" charset="0"/>
                <a:cs typeface="SumeshwariMJ" pitchFamily="2" charset="0"/>
              </a:rPr>
              <a:t> | </a:t>
            </a:r>
            <a:r>
              <a:rPr lang="en-US" sz="4000" dirty="0" err="1">
                <a:solidFill>
                  <a:prstClr val="black"/>
                </a:solidFill>
                <a:latin typeface="SumeshwariMJ" pitchFamily="2" charset="0"/>
                <a:cs typeface="SumeshwariMJ" pitchFamily="2" charset="0"/>
              </a:rPr>
              <a:t>Z`ycwi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cÖvBgvwi</a:t>
            </a:r>
            <a:r>
              <a:rPr lang="en-US" sz="4000" dirty="0">
                <a:solidFill>
                  <a:prstClr val="black"/>
                </a:solidFill>
                <a:latin typeface="SumeshwariMJ" pitchFamily="2" charset="0"/>
                <a:cs typeface="SumeshwariMJ" pitchFamily="2" charset="0"/>
              </a:rPr>
              <a:t> I †</a:t>
            </a:r>
            <a:r>
              <a:rPr lang="en-US" sz="4000" dirty="0" err="1">
                <a:solidFill>
                  <a:prstClr val="black"/>
                </a:solidFill>
                <a:latin typeface="SumeshwariMJ" pitchFamily="2" charset="0"/>
                <a:cs typeface="SumeshwariMJ" pitchFamily="2" charset="0"/>
              </a:rPr>
              <a:t>m‡KÛvix</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K‡q‡ji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iwR</a:t>
            </a: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vÝ</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wiq¨v</a:t>
            </a: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vÝ</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wbY</a:t>
            </a:r>
            <a:r>
              <a:rPr lang="en-US" sz="4000" dirty="0">
                <a:solidFill>
                  <a:prstClr val="black"/>
                </a:solidFill>
                <a:latin typeface="SumeshwariMJ" pitchFamily="2" charset="0"/>
                <a:cs typeface="SumeshwariMJ" pitchFamily="2" charset="0"/>
              </a:rPr>
              <a:t>©‡qi </a:t>
            </a:r>
            <a:r>
              <a:rPr lang="en-US" sz="4000" dirty="0" err="1">
                <a:solidFill>
                  <a:prstClr val="black"/>
                </a:solidFill>
                <a:latin typeface="SumeshwariMJ" pitchFamily="2" charset="0"/>
                <a:cs typeface="SumeshwariMJ" pitchFamily="2" charset="0"/>
              </a:rPr>
              <a:t>cÖ‡qvRb</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nq</a:t>
            </a:r>
            <a:r>
              <a:rPr lang="en-US" sz="4000" dirty="0">
                <a:solidFill>
                  <a:prstClr val="black"/>
                </a:solidFill>
                <a:latin typeface="SumeshwariMJ" pitchFamily="2" charset="0"/>
                <a:cs typeface="SumeshwariMJ" pitchFamily="2" charset="0"/>
              </a:rPr>
              <a:t> |</a:t>
            </a:r>
          </a:p>
          <a:p>
            <a:pPr lvl="0">
              <a:buClr>
                <a:srgbClr val="2DA2BF"/>
              </a:buClr>
              <a:buSzPct val="68000"/>
            </a:pPr>
            <a:endParaRPr lang="en-US" sz="800" dirty="0">
              <a:solidFill>
                <a:prstClr val="white"/>
              </a:solidFill>
              <a:latin typeface="SumeshwariMJ" pitchFamily="2" charset="0"/>
              <a:cs typeface="SumeshwariMJ" pitchFamily="2" charset="0"/>
            </a:endParaRPr>
          </a:p>
          <a:p>
            <a:pPr lvl="0">
              <a:buClr>
                <a:srgbClr val="2DA2BF"/>
              </a:buClr>
              <a:buSzPct val="68000"/>
            </a:pPr>
            <a:endParaRPr lang="en-US" sz="800" dirty="0"/>
          </a:p>
        </p:txBody>
      </p:sp>
    </p:spTree>
    <p:extLst>
      <p:ext uri="{BB962C8B-B14F-4D97-AF65-F5344CB8AC3E}">
        <p14:creationId xmlns:p14="http://schemas.microsoft.com/office/powerpoint/2010/main" val="339140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391400" cy="914401"/>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en-US" dirty="0"/>
              <a:t/>
            </a:r>
            <a:br>
              <a:rPr lang="en-US" dirty="0"/>
            </a:br>
            <a:r>
              <a:rPr lang="bn-BD" sz="2700" dirty="0"/>
              <a:t>এসি </a:t>
            </a:r>
            <a:r>
              <a:rPr lang="bn-BD" sz="2700" dirty="0" smtClean="0"/>
              <a:t>মেসিন-১বিষয় কোড-৬</a:t>
            </a:r>
            <a:r>
              <a:rPr lang="bn-BD" sz="2700" dirty="0" smtClean="0">
                <a:solidFill>
                  <a:prstClr val="white"/>
                </a:solidFill>
              </a:rPr>
              <a:t>৬</a:t>
            </a:r>
            <a:r>
              <a:rPr lang="bn-BD" sz="2700" dirty="0" smtClean="0"/>
              <a:t>৭৬২</a:t>
            </a:r>
            <a:r>
              <a:rPr lang="en-US" sz="2700" dirty="0" smtClean="0"/>
              <a:t>   </a:t>
            </a:r>
            <a:r>
              <a:rPr lang="en-US" sz="3100" dirty="0" err="1" smtClean="0">
                <a:latin typeface="SumeshwariMJ" pitchFamily="2" charset="0"/>
                <a:cs typeface="SumeshwariMJ" pitchFamily="2" charset="0"/>
              </a:rPr>
              <a:t>UªvÝdigvi</a:t>
            </a:r>
            <a:r>
              <a:rPr lang="en-US" sz="3100" dirty="0" smtClean="0">
                <a:latin typeface="SumeshwariMJ" pitchFamily="2" charset="0"/>
                <a:cs typeface="SumeshwariMJ" pitchFamily="2" charset="0"/>
              </a:rPr>
              <a:t>               </a:t>
            </a:r>
            <a:br>
              <a:rPr lang="en-US" sz="3100" dirty="0" smtClean="0">
                <a:latin typeface="SumeshwariMJ" pitchFamily="2" charset="0"/>
                <a:cs typeface="SumeshwariMJ" pitchFamily="2" charset="0"/>
              </a:rPr>
            </a:br>
            <a:r>
              <a:rPr lang="en-US" sz="3100" dirty="0">
                <a:latin typeface="SumeshwariMJ" pitchFamily="2" charset="0"/>
                <a:cs typeface="SumeshwariMJ" pitchFamily="2" charset="0"/>
              </a:rPr>
              <a:t> </a:t>
            </a:r>
            <a:r>
              <a:rPr lang="en-US" sz="3100" dirty="0" smtClean="0">
                <a:latin typeface="SumeshwariMJ" pitchFamily="2" charset="0"/>
                <a:cs typeface="SumeshwariMJ" pitchFamily="2" charset="0"/>
              </a:rPr>
              <a:t>                                  </a:t>
            </a:r>
            <a:r>
              <a:rPr lang="en-US" dirty="0" smtClean="0">
                <a:solidFill>
                  <a:srgbClr val="FF0000"/>
                </a:solidFill>
                <a:latin typeface="SumeshwariMJ" pitchFamily="2" charset="0"/>
                <a:cs typeface="SumeshwariMJ" pitchFamily="2" charset="0"/>
              </a:rPr>
              <a:t>4_© </a:t>
            </a:r>
            <a:r>
              <a:rPr lang="en-US" dirty="0" err="1">
                <a:solidFill>
                  <a:srgbClr val="FF0000"/>
                </a:solidFill>
                <a:latin typeface="SumeshwariMJ" pitchFamily="2" charset="0"/>
                <a:cs typeface="SumeshwariMJ" pitchFamily="2" charset="0"/>
              </a:rPr>
              <a:t>Aa¨vq</a:t>
            </a:r>
            <a:r>
              <a:rPr lang="en-US" sz="4900" dirty="0">
                <a:solidFill>
                  <a:srgbClr val="FF0000"/>
                </a:solidFill>
              </a:rPr>
              <a:t/>
            </a:r>
            <a:br>
              <a:rPr lang="en-US" sz="4900" dirty="0">
                <a:solidFill>
                  <a:srgbClr val="FF0000"/>
                </a:solidFill>
              </a:rPr>
            </a:br>
            <a:endParaRPr lang="en-US" sz="3100" dirty="0">
              <a:latin typeface="Algerian" panose="04020705040A02060702" pitchFamily="82" charset="0"/>
            </a:endParaRPr>
          </a:p>
        </p:txBody>
      </p:sp>
      <p:sp>
        <p:nvSpPr>
          <p:cNvPr id="3" name="Content Placeholder 2"/>
          <p:cNvSpPr>
            <a:spLocks noGrp="1"/>
          </p:cNvSpPr>
          <p:nvPr>
            <p:ph idx="1"/>
          </p:nvPr>
        </p:nvSpPr>
        <p:spPr>
          <a:xfrm>
            <a:off x="152400" y="1295400"/>
            <a:ext cx="8991600" cy="5257800"/>
          </a:xfrm>
        </p:spPr>
        <p:style>
          <a:lnRef idx="2">
            <a:schemeClr val="accent2">
              <a:shade val="50000"/>
            </a:schemeClr>
          </a:lnRef>
          <a:fillRef idx="1">
            <a:schemeClr val="accent2"/>
          </a:fillRef>
          <a:effectRef idx="0">
            <a:schemeClr val="accent2"/>
          </a:effectRef>
          <a:fontRef idx="minor">
            <a:schemeClr val="lt1"/>
          </a:fontRef>
        </p:style>
        <p:txBody>
          <a:bodyPr>
            <a:normAutofit fontScale="77500" lnSpcReduction="20000"/>
          </a:bodyPr>
          <a:lstStyle/>
          <a:p>
            <a:endParaRPr lang="en-US" sz="700" dirty="0"/>
          </a:p>
          <a:p>
            <a:pPr marL="0" lvl="0" indent="-256032">
              <a:spcBef>
                <a:spcPts val="0"/>
              </a:spcBef>
              <a:buClr>
                <a:srgbClr val="2DA2BF"/>
              </a:buClr>
              <a:buSzPct val="68000"/>
              <a:buFont typeface="Wingdings 3"/>
              <a:buChar char=""/>
            </a:pPr>
            <a:r>
              <a:rPr lang="en-US" sz="3300" dirty="0" smtClean="0">
                <a:solidFill>
                  <a:prstClr val="black"/>
                </a:solidFill>
                <a:latin typeface="Algerian" panose="04020705040A02060702" pitchFamily="82" charset="0"/>
              </a:rPr>
              <a:t>4. UNDERSTAND EQUIVALENT </a:t>
            </a:r>
            <a:r>
              <a:rPr lang="en-US" sz="3300" dirty="0">
                <a:solidFill>
                  <a:prstClr val="black"/>
                </a:solidFill>
                <a:latin typeface="Algerian" panose="04020705040A02060702" pitchFamily="82" charset="0"/>
              </a:rPr>
              <a:t>CIRCUIT OF </a:t>
            </a:r>
            <a:r>
              <a:rPr lang="en-US" sz="3300" dirty="0" smtClean="0">
                <a:solidFill>
                  <a:prstClr val="black"/>
                </a:solidFill>
                <a:latin typeface="Algerian" panose="04020705040A02060702" pitchFamily="82" charset="0"/>
              </a:rPr>
              <a:t>TRANSFORMER, MAGNETIC LEAKAGE AND LEAKAGE REAKTANCE OF TXR.</a:t>
            </a:r>
            <a:r>
              <a:rPr lang="en-US" sz="3300" dirty="0">
                <a:solidFill>
                  <a:prstClr val="black"/>
                </a:solidFill>
                <a:latin typeface="Algerian" panose="04020705040A02060702" pitchFamily="82" charset="0"/>
              </a:rPr>
              <a:t/>
            </a:r>
            <a:br>
              <a:rPr lang="en-US" sz="3300" dirty="0">
                <a:solidFill>
                  <a:prstClr val="black"/>
                </a:solidFill>
                <a:latin typeface="Algerian" panose="04020705040A02060702" pitchFamily="82" charset="0"/>
              </a:rPr>
            </a:br>
            <a:endParaRPr lang="en-US" sz="1800" dirty="0">
              <a:solidFill>
                <a:prstClr val="black"/>
              </a:solidFill>
              <a:latin typeface="SutonnyMJ"/>
              <a:ea typeface="Calibri"/>
              <a:cs typeface="Times New Roman"/>
            </a:endParaRPr>
          </a:p>
          <a:p>
            <a:pPr marL="0" marR="0">
              <a:lnSpc>
                <a:spcPct val="115000"/>
              </a:lnSpc>
              <a:spcBef>
                <a:spcPts val="0"/>
              </a:spcBef>
              <a:spcAft>
                <a:spcPts val="1000"/>
              </a:spcAft>
            </a:pPr>
            <a:endParaRPr lang="en-US" sz="200" dirty="0">
              <a:ea typeface="Calibri"/>
              <a:cs typeface="Times New Roman"/>
            </a:endParaRPr>
          </a:p>
          <a:p>
            <a:pPr marL="0" marR="0">
              <a:lnSpc>
                <a:spcPct val="115000"/>
              </a:lnSpc>
              <a:spcBef>
                <a:spcPts val="0"/>
              </a:spcBef>
              <a:spcAft>
                <a:spcPts val="1000"/>
              </a:spcAft>
            </a:pPr>
            <a:r>
              <a:rPr lang="en-US" sz="5800" b="1" dirty="0">
                <a:solidFill>
                  <a:schemeClr val="tx1"/>
                </a:solidFill>
                <a:latin typeface="Agency FB" panose="020B0503020202020204" pitchFamily="34" charset="0"/>
                <a:ea typeface="Calibri"/>
                <a:cs typeface="Times New Roman"/>
              </a:rPr>
              <a:t>4</a:t>
            </a:r>
            <a:r>
              <a:rPr lang="en-US" sz="5800" b="1" dirty="0" smtClean="0">
                <a:solidFill>
                  <a:schemeClr val="tx1"/>
                </a:solidFill>
                <a:latin typeface="Agency FB" panose="020B0503020202020204" pitchFamily="34" charset="0"/>
                <a:ea typeface="Calibri"/>
                <a:cs typeface="Times New Roman"/>
              </a:rPr>
              <a:t>.1 </a:t>
            </a:r>
            <a:r>
              <a:rPr lang="en-US" sz="5800" b="1" dirty="0">
                <a:solidFill>
                  <a:schemeClr val="tx1"/>
                </a:solidFill>
                <a:latin typeface="Agency FB" panose="020B0503020202020204" pitchFamily="34" charset="0"/>
                <a:ea typeface="Calibri"/>
                <a:cs typeface="Times New Roman"/>
              </a:rPr>
              <a:t>: Draw Vector Diagram  of Transformer </a:t>
            </a:r>
            <a:endParaRPr lang="en-US" b="1" dirty="0">
              <a:solidFill>
                <a:schemeClr val="tx1"/>
              </a:solidFill>
              <a:latin typeface="Agency FB" panose="020B0503020202020204" pitchFamily="34" charset="0"/>
              <a:ea typeface="Calibri"/>
              <a:cs typeface="Times New Roman"/>
            </a:endParaRPr>
          </a:p>
          <a:p>
            <a:pPr marL="0" marR="0">
              <a:lnSpc>
                <a:spcPct val="115000"/>
              </a:lnSpc>
              <a:spcBef>
                <a:spcPts val="0"/>
              </a:spcBef>
              <a:spcAft>
                <a:spcPts val="1000"/>
              </a:spcAft>
            </a:pPr>
            <a:r>
              <a:rPr lang="en-US" sz="5800" b="1" dirty="0">
                <a:solidFill>
                  <a:schemeClr val="tx1"/>
                </a:solidFill>
                <a:latin typeface="Agency FB" panose="020B0503020202020204" pitchFamily="34" charset="0"/>
                <a:ea typeface="Calibri"/>
                <a:cs typeface="Times New Roman"/>
              </a:rPr>
              <a:t>4</a:t>
            </a:r>
            <a:r>
              <a:rPr lang="en-US" sz="5800" b="1" dirty="0" smtClean="0">
                <a:solidFill>
                  <a:schemeClr val="tx1"/>
                </a:solidFill>
                <a:latin typeface="Agency FB" panose="020B0503020202020204" pitchFamily="34" charset="0"/>
                <a:ea typeface="Calibri"/>
                <a:cs typeface="Times New Roman"/>
              </a:rPr>
              <a:t>.2 </a:t>
            </a:r>
            <a:r>
              <a:rPr lang="en-US" sz="5800" b="1" dirty="0">
                <a:solidFill>
                  <a:schemeClr val="tx1"/>
                </a:solidFill>
                <a:latin typeface="Agency FB" panose="020B0503020202020204" pitchFamily="34" charset="0"/>
                <a:ea typeface="Calibri"/>
                <a:cs typeface="Times New Roman"/>
              </a:rPr>
              <a:t>: Explain the Equivalent Circuit of </a:t>
            </a:r>
            <a:r>
              <a:rPr lang="en-US" sz="5800" b="1" dirty="0" err="1" smtClean="0">
                <a:solidFill>
                  <a:schemeClr val="tx1"/>
                </a:solidFill>
                <a:latin typeface="Agency FB" panose="020B0503020202020204" pitchFamily="34" charset="0"/>
                <a:ea typeface="Calibri"/>
                <a:cs typeface="Times New Roman"/>
              </a:rPr>
              <a:t>Txr</a:t>
            </a:r>
            <a:endParaRPr lang="en-US" sz="5800" b="1" dirty="0">
              <a:solidFill>
                <a:schemeClr val="tx1"/>
              </a:solidFill>
              <a:latin typeface="Agency FB" panose="020B0503020202020204" pitchFamily="34" charset="0"/>
              <a:ea typeface="Calibri"/>
              <a:cs typeface="Times New Roman"/>
            </a:endParaRPr>
          </a:p>
          <a:p>
            <a:pPr marL="0">
              <a:lnSpc>
                <a:spcPct val="115000"/>
              </a:lnSpc>
              <a:spcBef>
                <a:spcPts val="0"/>
              </a:spcBef>
              <a:spcAft>
                <a:spcPts val="1000"/>
              </a:spcAft>
            </a:pPr>
            <a:r>
              <a:rPr lang="en-US" sz="5800" b="1" dirty="0">
                <a:solidFill>
                  <a:schemeClr val="tx1"/>
                </a:solidFill>
                <a:latin typeface="Agency FB" panose="020B0503020202020204" pitchFamily="34" charset="0"/>
                <a:ea typeface="Calibri"/>
                <a:cs typeface="Times New Roman"/>
              </a:rPr>
              <a:t>4</a:t>
            </a:r>
            <a:r>
              <a:rPr lang="en-US" sz="5800" b="1" dirty="0" smtClean="0">
                <a:solidFill>
                  <a:schemeClr val="tx1"/>
                </a:solidFill>
                <a:latin typeface="Agency FB" panose="020B0503020202020204" pitchFamily="34" charset="0"/>
                <a:ea typeface="Calibri"/>
                <a:cs typeface="Times New Roman"/>
              </a:rPr>
              <a:t>.3 </a:t>
            </a:r>
            <a:r>
              <a:rPr lang="en-US" sz="5800" b="1" dirty="0">
                <a:solidFill>
                  <a:schemeClr val="tx1"/>
                </a:solidFill>
                <a:latin typeface="Agency FB" panose="020B0503020202020204" pitchFamily="34" charset="0"/>
                <a:ea typeface="Calibri"/>
                <a:cs typeface="Times New Roman"/>
              </a:rPr>
              <a:t>: </a:t>
            </a:r>
            <a:r>
              <a:rPr lang="en-US" sz="5100" b="1" dirty="0">
                <a:solidFill>
                  <a:schemeClr val="tx1"/>
                </a:solidFill>
                <a:latin typeface="Agency FB" panose="020B0503020202020204" pitchFamily="34" charset="0"/>
                <a:ea typeface="Calibri"/>
                <a:cs typeface="Times New Roman"/>
              </a:rPr>
              <a:t>Draw the Equivalent Circuit </a:t>
            </a:r>
            <a:r>
              <a:rPr lang="en-US" sz="5100" b="1" dirty="0" err="1">
                <a:solidFill>
                  <a:schemeClr val="tx1"/>
                </a:solidFill>
                <a:latin typeface="Agency FB" panose="020B0503020202020204" pitchFamily="34" charset="0"/>
                <a:ea typeface="Calibri"/>
                <a:cs typeface="Times New Roman"/>
              </a:rPr>
              <a:t>ofTransformer</a:t>
            </a:r>
            <a:endParaRPr lang="en-US" b="1" dirty="0">
              <a:solidFill>
                <a:schemeClr val="tx1"/>
              </a:solidFill>
              <a:latin typeface="Agency FB" panose="020B0503020202020204" pitchFamily="34" charset="0"/>
              <a:ea typeface="Calibri"/>
              <a:cs typeface="Times New Roman"/>
            </a:endParaRPr>
          </a:p>
          <a:p>
            <a:pPr marL="0" marR="0">
              <a:lnSpc>
                <a:spcPct val="115000"/>
              </a:lnSpc>
              <a:spcBef>
                <a:spcPts val="0"/>
              </a:spcBef>
              <a:spcAft>
                <a:spcPts val="1000"/>
              </a:spcAft>
            </a:pPr>
            <a:r>
              <a:rPr lang="en-US" dirty="0" smtClean="0">
                <a:ea typeface="Calibri"/>
                <a:cs typeface="Times New Roman"/>
              </a:rPr>
              <a:t>4.4 ; 4.5; 4.6; 4.7; 4.8; 4.9; 4.10 .</a:t>
            </a:r>
          </a:p>
          <a:p>
            <a:pPr marL="0" marR="0">
              <a:lnSpc>
                <a:spcPct val="115000"/>
              </a:lnSpc>
              <a:spcBef>
                <a:spcPts val="0"/>
              </a:spcBef>
              <a:spcAft>
                <a:spcPts val="1000"/>
              </a:spcAft>
            </a:pPr>
            <a:endParaRPr lang="en-US" dirty="0" smtClean="0">
              <a:ea typeface="Calibri"/>
              <a:cs typeface="Times New Roman"/>
            </a:endParaRPr>
          </a:p>
          <a:p>
            <a:pPr marL="0" marR="0" indent="0">
              <a:lnSpc>
                <a:spcPct val="115000"/>
              </a:lnSpc>
              <a:spcBef>
                <a:spcPts val="0"/>
              </a:spcBef>
              <a:spcAft>
                <a:spcPts val="1000"/>
              </a:spcAft>
              <a:buNone/>
            </a:pPr>
            <a:endParaRPr lang="en-US" dirty="0" smtClean="0">
              <a:ea typeface="Calibri"/>
              <a:cs typeface="Times New Roman"/>
            </a:endParaRPr>
          </a:p>
          <a:p>
            <a:pPr marL="0" marR="0">
              <a:lnSpc>
                <a:spcPct val="115000"/>
              </a:lnSpc>
              <a:spcBef>
                <a:spcPts val="0"/>
              </a:spcBef>
              <a:spcAft>
                <a:spcPts val="1000"/>
              </a:spcAft>
            </a:pPr>
            <a:endParaRPr lang="en-US" dirty="0">
              <a:ea typeface="Calibri"/>
              <a:cs typeface="Times New Roman"/>
            </a:endParaRPr>
          </a:p>
          <a:p>
            <a:endParaRPr lang="en-US" sz="3800" dirty="0"/>
          </a:p>
          <a:p>
            <a:endParaRPr lang="en-US" dirty="0"/>
          </a:p>
        </p:txBody>
      </p:sp>
      <p:pic>
        <p:nvPicPr>
          <p:cNvPr id="4" name="Picture 3"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pic>
        <p:nvPicPr>
          <p:cNvPr id="5" name="Picture 4" descr="Screen Clipping"/>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72400" y="1"/>
            <a:ext cx="1371600" cy="1295399"/>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Tree>
    <p:extLst>
      <p:ext uri="{BB962C8B-B14F-4D97-AF65-F5344CB8AC3E}">
        <p14:creationId xmlns:p14="http://schemas.microsoft.com/office/powerpoint/2010/main" val="146016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additive="base">
                                        <p:cTn id="2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0265" y="6477000"/>
            <a:ext cx="3352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82854" y="1066800"/>
            <a:ext cx="5555946" cy="381000"/>
          </a:xfrm>
        </p:spPr>
        <p:txBody>
          <a:bodyPr>
            <a:noAutofit/>
          </a:bodyPr>
          <a:lstStyle/>
          <a:p>
            <a:pPr algn="l"/>
            <a:r>
              <a:rPr lang="en-US" sz="3600" dirty="0" smtClean="0">
                <a:solidFill>
                  <a:prstClr val="black"/>
                </a:solidFill>
                <a:latin typeface="SumeshwariMJ" pitchFamily="2" charset="0"/>
                <a:cs typeface="SumeshwariMJ" pitchFamily="2" charset="0"/>
              </a:rPr>
              <a:t>4.2 </a:t>
            </a:r>
            <a:r>
              <a:rPr lang="en-US" sz="3600" dirty="0" err="1">
                <a:solidFill>
                  <a:prstClr val="black"/>
                </a:solidFill>
                <a:latin typeface="SumeshwariMJ" pitchFamily="2" charset="0"/>
                <a:cs typeface="SumeshwariMJ" pitchFamily="2" charset="0"/>
              </a:rPr>
              <a:t>mgZzj</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mvwK</a:t>
            </a:r>
            <a:r>
              <a:rPr lang="en-US" sz="3600" dirty="0">
                <a:solidFill>
                  <a:prstClr val="black"/>
                </a:solidFill>
                <a:latin typeface="SumeshwariMJ" pitchFamily="2" charset="0"/>
                <a:cs typeface="SumeshwariMJ" pitchFamily="2" charset="0"/>
              </a:rPr>
              <a:t>©‡</a:t>
            </a:r>
            <a:r>
              <a:rPr lang="en-US" sz="3600" dirty="0" err="1">
                <a:solidFill>
                  <a:prstClr val="black"/>
                </a:solidFill>
                <a:latin typeface="SumeshwariMJ" pitchFamily="2" charset="0"/>
                <a:cs typeface="SumeshwariMJ" pitchFamily="2" charset="0"/>
              </a:rPr>
              <a:t>Ui</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Ab&amp;Kb</a:t>
            </a:r>
            <a:r>
              <a:rPr lang="en-US" sz="3600" dirty="0">
                <a:solidFill>
                  <a:prstClr val="black"/>
                </a:solidFill>
                <a:latin typeface="SumeshwariMJ" pitchFamily="2" charset="0"/>
                <a:cs typeface="SumeshwariMJ" pitchFamily="2" charset="0"/>
              </a:rPr>
              <a:t> :</a:t>
            </a:r>
            <a:endParaRPr lang="en-US" sz="3600" dirty="0"/>
          </a:p>
        </p:txBody>
      </p:sp>
      <p:sp>
        <p:nvSpPr>
          <p:cNvPr id="2" name="Rectangle 1"/>
          <p:cNvSpPr>
            <a:spLocks noChangeArrowheads="1"/>
          </p:cNvSpPr>
          <p:nvPr/>
        </p:nvSpPr>
        <p:spPr bwMode="auto">
          <a:xfrm>
            <a:off x="228600" y="1032850"/>
            <a:ext cx="9067936" cy="6924973"/>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a:buClr>
                <a:srgbClr val="2DA2BF"/>
              </a:buClr>
              <a:buSzPct val="68000"/>
            </a:pPr>
            <a:r>
              <a:rPr lang="en-US" sz="4000" dirty="0" err="1">
                <a:latin typeface="SumeshwariMJ" pitchFamily="2" charset="0"/>
                <a:cs typeface="SumeshwariMJ" pitchFamily="2" charset="0"/>
              </a:rPr>
              <a:t>UªvÝdigv‡ii</a:t>
            </a:r>
            <a:r>
              <a:rPr lang="en-US" sz="4000" dirty="0">
                <a:latin typeface="SumeshwariMJ" pitchFamily="2" charset="0"/>
                <a:cs typeface="SumeshwariMJ" pitchFamily="2" charset="0"/>
              </a:rPr>
              <a:t> </a:t>
            </a:r>
            <a:r>
              <a:rPr lang="en-US" sz="4000" dirty="0" err="1">
                <a:latin typeface="SumeshwariMJ" pitchFamily="2" charset="0"/>
                <a:cs typeface="SumeshwariMJ" pitchFamily="2" charset="0"/>
              </a:rPr>
              <a:t>mgZzj</a:t>
            </a:r>
            <a:r>
              <a:rPr lang="en-US" sz="4000" dirty="0">
                <a:latin typeface="SumeshwariMJ" pitchFamily="2" charset="0"/>
                <a:cs typeface="SumeshwariMJ" pitchFamily="2" charset="0"/>
              </a:rPr>
              <a:t>¨ </a:t>
            </a:r>
            <a:r>
              <a:rPr lang="en-US" sz="4000" dirty="0" err="1">
                <a:latin typeface="SumeshwariMJ" pitchFamily="2" charset="0"/>
                <a:cs typeface="SumeshwariMJ" pitchFamily="2" charset="0"/>
              </a:rPr>
              <a:t>mvwK©U</a:t>
            </a:r>
            <a:r>
              <a:rPr lang="en-US" sz="4000" dirty="0">
                <a:latin typeface="SumeshwariMJ" pitchFamily="2" charset="0"/>
                <a:cs typeface="SumeshwariMJ" pitchFamily="2" charset="0"/>
              </a:rPr>
              <a:t> (</a:t>
            </a:r>
            <a:r>
              <a:rPr lang="en-US" sz="4000" dirty="0" err="1">
                <a:latin typeface="SumeshwariMJ" pitchFamily="2" charset="0"/>
                <a:cs typeface="SumeshwariMJ" pitchFamily="2" charset="0"/>
              </a:rPr>
              <a:t>eZ©bxi</a:t>
            </a:r>
            <a:r>
              <a:rPr lang="en-US" sz="4000" dirty="0">
                <a:latin typeface="SumeshwariMJ" pitchFamily="2" charset="0"/>
                <a:cs typeface="SumeshwariMJ" pitchFamily="2" charset="0"/>
              </a:rPr>
              <a:t> ) </a:t>
            </a:r>
            <a:r>
              <a:rPr lang="en-US" sz="4000" dirty="0" err="1" smtClean="0">
                <a:latin typeface="SumeshwariMJ" pitchFamily="2" charset="0"/>
                <a:cs typeface="SumeshwariMJ" pitchFamily="2" charset="0"/>
              </a:rPr>
              <a:t>wbg&amp;b</a:t>
            </a:r>
            <a:r>
              <a:rPr lang="en-US" sz="4000" dirty="0" smtClean="0">
                <a:latin typeface="SumeshwariMJ" pitchFamily="2" charset="0"/>
                <a:cs typeface="SumeshwariMJ" pitchFamily="2" charset="0"/>
              </a:rPr>
              <a:t> </a:t>
            </a:r>
            <a:r>
              <a:rPr lang="en-US" sz="4000" dirty="0" err="1" smtClean="0">
                <a:latin typeface="SumeshwariMJ" pitchFamily="2" charset="0"/>
                <a:cs typeface="SumeshwariMJ" pitchFamily="2" charset="0"/>
              </a:rPr>
              <a:t>iyc</a:t>
            </a:r>
            <a:r>
              <a:rPr lang="en-US" sz="4000" dirty="0" smtClean="0">
                <a:latin typeface="SumeshwariMJ" pitchFamily="2" charset="0"/>
                <a:cs typeface="SumeshwariMJ" pitchFamily="2" charset="0"/>
              </a:rPr>
              <a:t>( `</a:t>
            </a:r>
            <a:r>
              <a:rPr lang="en-US" sz="4000" dirty="0" err="1" smtClean="0">
                <a:latin typeface="SumeshwariMJ" pitchFamily="2" charset="0"/>
                <a:cs typeface="SumeshwariMJ" pitchFamily="2" charset="0"/>
              </a:rPr>
              <a:t>yÕaib</a:t>
            </a:r>
            <a:r>
              <a:rPr lang="en-US" sz="4000" dirty="0" smtClean="0">
                <a:latin typeface="SumeshwariMJ" pitchFamily="2" charset="0"/>
                <a:cs typeface="SumeshwariMJ" pitchFamily="2" charset="0"/>
              </a:rPr>
              <a:t>) </a:t>
            </a:r>
            <a:r>
              <a:rPr lang="en-US" sz="4000" dirty="0">
                <a:latin typeface="SumeshwariMJ" pitchFamily="2" charset="0"/>
                <a:cs typeface="SumeshwariMJ" pitchFamily="2" charset="0"/>
              </a:rPr>
              <a:t>| </a:t>
            </a:r>
            <a:endParaRPr lang="en-US" sz="4000" dirty="0" smtClean="0">
              <a:latin typeface="SumeshwariMJ" pitchFamily="2" charset="0"/>
              <a:cs typeface="SumeshwariMJ" pitchFamily="2" charset="0"/>
            </a:endParaRPr>
          </a:p>
          <a:p>
            <a:pPr>
              <a:buClr>
                <a:srgbClr val="2DA2BF"/>
              </a:buClr>
              <a:buSzPct val="68000"/>
            </a:pPr>
            <a:r>
              <a:rPr lang="en-US" sz="4000" dirty="0" smtClean="0">
                <a:latin typeface="SumeshwariMJ" pitchFamily="2" charset="0"/>
                <a:cs typeface="SumeshwariMJ" pitchFamily="2" charset="0"/>
              </a:rPr>
              <a:t>†</a:t>
            </a:r>
            <a:r>
              <a:rPr lang="en-US" sz="4000" dirty="0" err="1">
                <a:latin typeface="SumeshwariMJ" pitchFamily="2" charset="0"/>
                <a:cs typeface="SumeshwariMJ" pitchFamily="2" charset="0"/>
              </a:rPr>
              <a:t>hgb</a:t>
            </a:r>
            <a:r>
              <a:rPr lang="en-US" sz="4000" dirty="0">
                <a:latin typeface="SumeshwariMJ" pitchFamily="2" charset="0"/>
                <a:cs typeface="SumeshwariMJ" pitchFamily="2" charset="0"/>
              </a:rPr>
              <a:t> :  </a:t>
            </a:r>
            <a:endParaRPr lang="en-US" sz="4000" dirty="0" smtClean="0">
              <a:latin typeface="SumeshwariMJ" pitchFamily="2" charset="0"/>
              <a:cs typeface="SumeshwariMJ" pitchFamily="2" charset="0"/>
            </a:endParaRPr>
          </a:p>
          <a:p>
            <a:pPr>
              <a:buClr>
                <a:srgbClr val="2DA2BF"/>
              </a:buClr>
              <a:buSzPct val="68000"/>
            </a:pPr>
            <a:r>
              <a:rPr lang="en-US" sz="4000" dirty="0" smtClean="0">
                <a:latin typeface="SumeshwariMJ" pitchFamily="2" charset="0"/>
                <a:cs typeface="SumeshwariMJ" pitchFamily="2" charset="0"/>
              </a:rPr>
              <a:t>(K) </a:t>
            </a:r>
            <a:r>
              <a:rPr lang="en-US" sz="4000" dirty="0" err="1">
                <a:latin typeface="SumeshwariMJ" pitchFamily="2" charset="0"/>
                <a:cs typeface="SumeshwariMJ" pitchFamily="2" charset="0"/>
              </a:rPr>
              <a:t>KvQvKvwQ</a:t>
            </a:r>
            <a:r>
              <a:rPr lang="en-US" sz="4000" dirty="0">
                <a:latin typeface="SumeshwariMJ" pitchFamily="2" charset="0"/>
                <a:cs typeface="SumeshwariMJ" pitchFamily="2" charset="0"/>
              </a:rPr>
              <a:t> </a:t>
            </a:r>
            <a:r>
              <a:rPr lang="en-US" sz="4000" dirty="0" err="1">
                <a:latin typeface="SumeshwariMJ" pitchFamily="2" charset="0"/>
                <a:cs typeface="SumeshwariMJ" pitchFamily="2" charset="0"/>
              </a:rPr>
              <a:t>mgZzj</a:t>
            </a:r>
            <a:r>
              <a:rPr lang="en-US" sz="4000" dirty="0">
                <a:latin typeface="SumeshwariMJ" pitchFamily="2" charset="0"/>
                <a:cs typeface="SumeshwariMJ" pitchFamily="2" charset="0"/>
              </a:rPr>
              <a:t>¨ </a:t>
            </a:r>
            <a:r>
              <a:rPr lang="en-US" sz="4000" dirty="0" err="1">
                <a:latin typeface="SumeshwariMJ" pitchFamily="2" charset="0"/>
                <a:cs typeface="SumeshwariMJ" pitchFamily="2" charset="0"/>
              </a:rPr>
              <a:t>mvwK©U</a:t>
            </a:r>
            <a:r>
              <a:rPr lang="en-US" sz="4000" dirty="0">
                <a:latin typeface="SumeshwariMJ" pitchFamily="2" charset="0"/>
                <a:cs typeface="SumeshwariMJ" pitchFamily="2" charset="0"/>
              </a:rPr>
              <a:t> :</a:t>
            </a:r>
          </a:p>
          <a:p>
            <a:pPr>
              <a:buClr>
                <a:srgbClr val="2DA2BF"/>
              </a:buClr>
              <a:buSzPct val="68000"/>
            </a:pPr>
            <a:r>
              <a:rPr lang="en-US" sz="3600" dirty="0" smtClean="0">
                <a:latin typeface="SumeshwariMJ" pitchFamily="2" charset="0"/>
                <a:cs typeface="SumeshwariMJ" pitchFamily="2" charset="0"/>
              </a:rPr>
              <a:t>(L) </a:t>
            </a:r>
            <a:r>
              <a:rPr lang="en-US" sz="3600" dirty="0" err="1">
                <a:latin typeface="SumeshwariMJ" pitchFamily="2" charset="0"/>
                <a:cs typeface="SumeshwariMJ" pitchFamily="2" charset="0"/>
              </a:rPr>
              <a:t>mwVK</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mgZzj</a:t>
            </a:r>
            <a:r>
              <a:rPr lang="en-US" sz="3600" dirty="0">
                <a:latin typeface="SumeshwariMJ" pitchFamily="2" charset="0"/>
                <a:cs typeface="SumeshwariMJ" pitchFamily="2" charset="0"/>
              </a:rPr>
              <a:t>¨ </a:t>
            </a:r>
            <a:r>
              <a:rPr lang="en-US" sz="3600" dirty="0" err="1">
                <a:latin typeface="SumeshwariMJ" pitchFamily="2" charset="0"/>
                <a:cs typeface="SumeshwariMJ" pitchFamily="2" charset="0"/>
              </a:rPr>
              <a:t>mvwK©U</a:t>
            </a:r>
            <a:r>
              <a:rPr lang="en-US" sz="3600" dirty="0">
                <a:latin typeface="SumeshwariMJ" pitchFamily="2" charset="0"/>
                <a:cs typeface="SumeshwariMJ" pitchFamily="2" charset="0"/>
              </a:rPr>
              <a:t> </a:t>
            </a:r>
            <a:r>
              <a:rPr lang="en-US" sz="3600" dirty="0" smtClean="0">
                <a:latin typeface="SumeshwariMJ" pitchFamily="2" charset="0"/>
                <a:cs typeface="SumeshwariMJ" pitchFamily="2" charset="0"/>
              </a:rPr>
              <a:t>:</a:t>
            </a:r>
          </a:p>
          <a:p>
            <a:pPr>
              <a:buClr>
                <a:srgbClr val="2DA2BF"/>
              </a:buClr>
              <a:buSzPct val="68000"/>
            </a:pPr>
            <a:endParaRPr lang="en-US" sz="3600" dirty="0" smtClean="0">
              <a:latin typeface="SumeshwariMJ" pitchFamily="2" charset="0"/>
              <a:cs typeface="SumeshwariMJ" pitchFamily="2" charset="0"/>
            </a:endParaRPr>
          </a:p>
          <a:p>
            <a:pPr>
              <a:buClr>
                <a:srgbClr val="2DA2BF"/>
              </a:buClr>
              <a:buSzPct val="68000"/>
            </a:pPr>
            <a:r>
              <a:rPr lang="en-US" sz="3600" dirty="0">
                <a:latin typeface="SumeshwariMJ" pitchFamily="2" charset="0"/>
                <a:cs typeface="SumeshwariMJ" pitchFamily="2" charset="0"/>
              </a:rPr>
              <a:t> </a:t>
            </a:r>
          </a:p>
          <a:p>
            <a:pPr>
              <a:buClr>
                <a:srgbClr val="2DA2BF"/>
              </a:buClr>
              <a:buSzPct val="68000"/>
            </a:pPr>
            <a:endParaRPr lang="en-US" sz="4000" dirty="0">
              <a:latin typeface="SumeshwariMJ" pitchFamily="2" charset="0"/>
              <a:cs typeface="SumeshwariMJ" pitchFamily="2" charset="0"/>
            </a:endParaRPr>
          </a:p>
          <a:p>
            <a:pPr>
              <a:buClr>
                <a:srgbClr val="2DA2BF"/>
              </a:buClr>
              <a:buSzPct val="68000"/>
            </a:pPr>
            <a:endParaRPr lang="en-US" sz="4000" dirty="0">
              <a:latin typeface="SumeshwariMJ" pitchFamily="2" charset="0"/>
              <a:cs typeface="SumeshwariMJ" pitchFamily="2" charset="0"/>
            </a:endParaRPr>
          </a:p>
          <a:p>
            <a:pPr>
              <a:buClr>
                <a:srgbClr val="2DA2BF"/>
              </a:buClr>
              <a:buSzPct val="68000"/>
            </a:pPr>
            <a:endParaRPr lang="en-US" sz="4000" dirty="0">
              <a:latin typeface="SumeshwariMJ" pitchFamily="2" charset="0"/>
              <a:cs typeface="SumeshwariMJ" pitchFamily="2" charset="0"/>
            </a:endParaRPr>
          </a:p>
          <a:p>
            <a:pPr>
              <a:buClr>
                <a:srgbClr val="2DA2BF"/>
              </a:buClr>
              <a:buSzPct val="68000"/>
            </a:pPr>
            <a:endParaRPr lang="en-US" sz="4000" dirty="0">
              <a:latin typeface="SumeshwariMJ" pitchFamily="2" charset="0"/>
              <a:cs typeface="SumeshwariMJ" pitchFamily="2" charset="0"/>
            </a:endParaRPr>
          </a:p>
          <a:p>
            <a:pPr lvl="0">
              <a:buClr>
                <a:srgbClr val="2DA2BF"/>
              </a:buClr>
              <a:buSzPct val="68000"/>
            </a:pPr>
            <a:endParaRPr lang="en-US" sz="800" dirty="0">
              <a:solidFill>
                <a:prstClr val="white"/>
              </a:solidFill>
              <a:latin typeface="SumeshwariMJ" pitchFamily="2" charset="0"/>
              <a:cs typeface="SumeshwariMJ" pitchFamily="2" charset="0"/>
            </a:endParaRPr>
          </a:p>
          <a:p>
            <a:pPr lvl="0">
              <a:buClr>
                <a:srgbClr val="2DA2BF"/>
              </a:buClr>
              <a:buSzPct val="68000"/>
            </a:pPr>
            <a:endParaRPr lang="en-US" sz="800" dirty="0"/>
          </a:p>
        </p:txBody>
      </p:sp>
    </p:spTree>
    <p:extLst>
      <p:ext uri="{BB962C8B-B14F-4D97-AF65-F5344CB8AC3E}">
        <p14:creationId xmlns:p14="http://schemas.microsoft.com/office/powerpoint/2010/main" val="2128031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08209" y="6477000"/>
            <a:ext cx="3352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82854" y="1066800"/>
            <a:ext cx="5555946" cy="381000"/>
          </a:xfrm>
        </p:spPr>
        <p:txBody>
          <a:bodyPr>
            <a:noAutofit/>
          </a:bodyPr>
          <a:lstStyle/>
          <a:p>
            <a:pPr algn="l"/>
            <a:r>
              <a:rPr lang="en-US" sz="3600" dirty="0" smtClean="0">
                <a:solidFill>
                  <a:prstClr val="black"/>
                </a:solidFill>
                <a:latin typeface="SumeshwariMJ" pitchFamily="2" charset="0"/>
                <a:cs typeface="SumeshwariMJ" pitchFamily="2" charset="0"/>
              </a:rPr>
              <a:t>4.2 </a:t>
            </a:r>
            <a:r>
              <a:rPr lang="en-US" sz="3600" dirty="0" err="1">
                <a:solidFill>
                  <a:prstClr val="black"/>
                </a:solidFill>
                <a:latin typeface="SumeshwariMJ" pitchFamily="2" charset="0"/>
                <a:cs typeface="SumeshwariMJ" pitchFamily="2" charset="0"/>
              </a:rPr>
              <a:t>mgZzj</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mvwK</a:t>
            </a:r>
            <a:r>
              <a:rPr lang="en-US" sz="3600" dirty="0">
                <a:solidFill>
                  <a:prstClr val="black"/>
                </a:solidFill>
                <a:latin typeface="SumeshwariMJ" pitchFamily="2" charset="0"/>
                <a:cs typeface="SumeshwariMJ" pitchFamily="2" charset="0"/>
              </a:rPr>
              <a:t>©‡</a:t>
            </a:r>
            <a:r>
              <a:rPr lang="en-US" sz="3600" dirty="0" err="1">
                <a:solidFill>
                  <a:prstClr val="black"/>
                </a:solidFill>
                <a:latin typeface="SumeshwariMJ" pitchFamily="2" charset="0"/>
                <a:cs typeface="SumeshwariMJ" pitchFamily="2" charset="0"/>
              </a:rPr>
              <a:t>Ui</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Ab&amp;Kb</a:t>
            </a:r>
            <a:r>
              <a:rPr lang="en-US" sz="3600" dirty="0">
                <a:solidFill>
                  <a:prstClr val="black"/>
                </a:solidFill>
                <a:latin typeface="SumeshwariMJ" pitchFamily="2" charset="0"/>
                <a:cs typeface="SumeshwariMJ" pitchFamily="2" charset="0"/>
              </a:rPr>
              <a:t> :</a:t>
            </a:r>
            <a:endParaRPr lang="en-US" sz="3600" dirty="0"/>
          </a:p>
        </p:txBody>
      </p:sp>
      <p:sp>
        <p:nvSpPr>
          <p:cNvPr id="2" name="Rectangle 1"/>
          <p:cNvSpPr>
            <a:spLocks noChangeArrowheads="1"/>
          </p:cNvSpPr>
          <p:nvPr/>
        </p:nvSpPr>
        <p:spPr bwMode="auto">
          <a:xfrm>
            <a:off x="0" y="1630784"/>
            <a:ext cx="9067936" cy="3416320"/>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a:buClr>
                <a:srgbClr val="2DA2BF"/>
              </a:buClr>
              <a:buSzPct val="68000"/>
            </a:pPr>
            <a:r>
              <a:rPr lang="en-US" sz="4000" dirty="0" smtClean="0">
                <a:latin typeface="SumeshwariMJ" pitchFamily="2" charset="0"/>
                <a:cs typeface="SumeshwariMJ" pitchFamily="2" charset="0"/>
              </a:rPr>
              <a:t>(K) </a:t>
            </a:r>
            <a:r>
              <a:rPr lang="en-US" sz="4000" dirty="0" err="1">
                <a:latin typeface="SumeshwariMJ" pitchFamily="2" charset="0"/>
                <a:cs typeface="SumeshwariMJ" pitchFamily="2" charset="0"/>
              </a:rPr>
              <a:t>KvQvKvwQ</a:t>
            </a:r>
            <a:r>
              <a:rPr lang="en-US" sz="4000" dirty="0">
                <a:latin typeface="SumeshwariMJ" pitchFamily="2" charset="0"/>
                <a:cs typeface="SumeshwariMJ" pitchFamily="2" charset="0"/>
              </a:rPr>
              <a:t> </a:t>
            </a:r>
            <a:r>
              <a:rPr lang="en-US" sz="4000" dirty="0" err="1">
                <a:latin typeface="SumeshwariMJ" pitchFamily="2" charset="0"/>
                <a:cs typeface="SumeshwariMJ" pitchFamily="2" charset="0"/>
              </a:rPr>
              <a:t>mgZzj</a:t>
            </a:r>
            <a:r>
              <a:rPr lang="en-US" sz="4000" dirty="0">
                <a:latin typeface="SumeshwariMJ" pitchFamily="2" charset="0"/>
                <a:cs typeface="SumeshwariMJ" pitchFamily="2" charset="0"/>
              </a:rPr>
              <a:t>¨ </a:t>
            </a:r>
            <a:r>
              <a:rPr lang="en-US" sz="4000" dirty="0" err="1">
                <a:latin typeface="SumeshwariMJ" pitchFamily="2" charset="0"/>
                <a:cs typeface="SumeshwariMJ" pitchFamily="2" charset="0"/>
              </a:rPr>
              <a:t>mvwK©U</a:t>
            </a:r>
            <a:r>
              <a:rPr lang="en-US" sz="4000" dirty="0">
                <a:latin typeface="SumeshwariMJ" pitchFamily="2" charset="0"/>
                <a:cs typeface="SumeshwariMJ" pitchFamily="2" charset="0"/>
              </a:rPr>
              <a:t> :</a:t>
            </a:r>
          </a:p>
          <a:p>
            <a:pPr>
              <a:buClr>
                <a:srgbClr val="2DA2BF"/>
              </a:buClr>
              <a:buSzPct val="68000"/>
            </a:pPr>
            <a:endParaRPr lang="en-US" sz="4000" dirty="0">
              <a:latin typeface="SumeshwariMJ" pitchFamily="2" charset="0"/>
              <a:cs typeface="SumeshwariMJ" pitchFamily="2" charset="0"/>
            </a:endParaRPr>
          </a:p>
          <a:p>
            <a:pPr>
              <a:buClr>
                <a:srgbClr val="2DA2BF"/>
              </a:buClr>
              <a:buSzPct val="68000"/>
            </a:pPr>
            <a:endParaRPr lang="en-US" sz="4000" dirty="0">
              <a:latin typeface="SumeshwariMJ" pitchFamily="2" charset="0"/>
              <a:cs typeface="SumeshwariMJ" pitchFamily="2" charset="0"/>
            </a:endParaRPr>
          </a:p>
          <a:p>
            <a:pPr>
              <a:buClr>
                <a:srgbClr val="2DA2BF"/>
              </a:buClr>
              <a:buSzPct val="68000"/>
            </a:pPr>
            <a:endParaRPr lang="en-US" sz="4000" dirty="0">
              <a:latin typeface="SumeshwariMJ" pitchFamily="2" charset="0"/>
              <a:cs typeface="SumeshwariMJ" pitchFamily="2" charset="0"/>
            </a:endParaRPr>
          </a:p>
          <a:p>
            <a:pPr>
              <a:buClr>
                <a:srgbClr val="2DA2BF"/>
              </a:buClr>
              <a:buSzPct val="68000"/>
            </a:pPr>
            <a:endParaRPr lang="en-US" sz="4000" dirty="0">
              <a:latin typeface="SumeshwariMJ" pitchFamily="2" charset="0"/>
              <a:cs typeface="SumeshwariMJ" pitchFamily="2" charset="0"/>
            </a:endParaRPr>
          </a:p>
          <a:p>
            <a:pPr lvl="0">
              <a:buClr>
                <a:srgbClr val="2DA2BF"/>
              </a:buClr>
              <a:buSzPct val="68000"/>
            </a:pPr>
            <a:endParaRPr lang="en-US" sz="800" dirty="0">
              <a:solidFill>
                <a:prstClr val="white"/>
              </a:solidFill>
              <a:latin typeface="SumeshwariMJ" pitchFamily="2" charset="0"/>
              <a:cs typeface="SumeshwariMJ" pitchFamily="2" charset="0"/>
            </a:endParaRPr>
          </a:p>
          <a:p>
            <a:pPr lvl="0">
              <a:buClr>
                <a:srgbClr val="2DA2BF"/>
              </a:buClr>
              <a:buSzPct val="68000"/>
            </a:pPr>
            <a:endParaRPr lang="en-US" sz="800" dirty="0"/>
          </a:p>
        </p:txBody>
      </p:sp>
      <p:pic>
        <p:nvPicPr>
          <p:cNvPr id="6146" name="Picture 2" descr="C:\Users\HP\Desktop\Pri- Sec Ref. R -X\EQ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90800"/>
            <a:ext cx="4648199" cy="387234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HP\Desktop\Pri- Sec Ref. R -X\EQ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437" y="2187565"/>
            <a:ext cx="4211918" cy="312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911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117558" y="834351"/>
            <a:ext cx="5555946" cy="381000"/>
          </a:xfrm>
        </p:spPr>
        <p:txBody>
          <a:bodyPr>
            <a:noAutofit/>
          </a:bodyPr>
          <a:lstStyle/>
          <a:p>
            <a:pPr algn="l"/>
            <a:r>
              <a:rPr lang="en-US" sz="2400" dirty="0">
                <a:solidFill>
                  <a:prstClr val="black"/>
                </a:solidFill>
                <a:latin typeface="SumeshwariMJ" pitchFamily="2" charset="0"/>
                <a:cs typeface="SumeshwariMJ" pitchFamily="2" charset="0"/>
              </a:rPr>
              <a:t>4</a:t>
            </a:r>
            <a:r>
              <a:rPr lang="en-US" sz="2400" dirty="0" smtClean="0">
                <a:solidFill>
                  <a:prstClr val="black"/>
                </a:solidFill>
                <a:latin typeface="SumeshwariMJ" pitchFamily="2" charset="0"/>
                <a:cs typeface="SumeshwariMJ" pitchFamily="2" charset="0"/>
              </a:rPr>
              <a:t>.3 </a:t>
            </a:r>
            <a:r>
              <a:rPr lang="en-US" sz="2400" dirty="0" err="1">
                <a:solidFill>
                  <a:prstClr val="black"/>
                </a:solidFill>
                <a:latin typeface="SumeshwariMJ" pitchFamily="2" charset="0"/>
                <a:cs typeface="SumeshwariMJ" pitchFamily="2" charset="0"/>
              </a:rPr>
              <a:t>mgZzj</a:t>
            </a:r>
            <a:r>
              <a:rPr lang="en-US" sz="2400" dirty="0">
                <a:solidFill>
                  <a:prstClr val="black"/>
                </a:solidFill>
                <a:latin typeface="SumeshwariMJ" pitchFamily="2" charset="0"/>
                <a:cs typeface="SumeshwariMJ" pitchFamily="2" charset="0"/>
              </a:rPr>
              <a:t>¨ </a:t>
            </a:r>
            <a:r>
              <a:rPr lang="en-US" sz="2400" dirty="0" err="1">
                <a:solidFill>
                  <a:prstClr val="black"/>
                </a:solidFill>
                <a:latin typeface="SumeshwariMJ" pitchFamily="2" charset="0"/>
                <a:cs typeface="SumeshwariMJ" pitchFamily="2" charset="0"/>
              </a:rPr>
              <a:t>mvwK</a:t>
            </a:r>
            <a:r>
              <a:rPr lang="en-US" sz="2400" dirty="0">
                <a:solidFill>
                  <a:prstClr val="black"/>
                </a:solidFill>
                <a:latin typeface="SumeshwariMJ" pitchFamily="2" charset="0"/>
                <a:cs typeface="SumeshwariMJ" pitchFamily="2" charset="0"/>
              </a:rPr>
              <a:t>©‡</a:t>
            </a:r>
            <a:r>
              <a:rPr lang="en-US" sz="2400" dirty="0" err="1">
                <a:solidFill>
                  <a:prstClr val="black"/>
                </a:solidFill>
                <a:latin typeface="SumeshwariMJ" pitchFamily="2" charset="0"/>
                <a:cs typeface="SumeshwariMJ" pitchFamily="2" charset="0"/>
              </a:rPr>
              <a:t>Ui</a:t>
            </a:r>
            <a:r>
              <a:rPr lang="en-US" sz="2400" dirty="0">
                <a:solidFill>
                  <a:prstClr val="black"/>
                </a:solidFill>
                <a:latin typeface="SumeshwariMJ" pitchFamily="2" charset="0"/>
                <a:cs typeface="SumeshwariMJ" pitchFamily="2" charset="0"/>
              </a:rPr>
              <a:t> </a:t>
            </a:r>
            <a:r>
              <a:rPr lang="en-US" sz="2400" dirty="0" err="1">
                <a:solidFill>
                  <a:prstClr val="black"/>
                </a:solidFill>
                <a:latin typeface="SumeshwariMJ" pitchFamily="2" charset="0"/>
                <a:cs typeface="SumeshwariMJ" pitchFamily="2" charset="0"/>
              </a:rPr>
              <a:t>Ab&amp;Kb</a:t>
            </a:r>
            <a:r>
              <a:rPr lang="en-US" sz="2400" dirty="0">
                <a:solidFill>
                  <a:prstClr val="black"/>
                </a:solidFill>
                <a:latin typeface="SumeshwariMJ" pitchFamily="2" charset="0"/>
                <a:cs typeface="SumeshwariMJ" pitchFamily="2" charset="0"/>
              </a:rPr>
              <a:t> :</a:t>
            </a:r>
            <a:endParaRPr lang="en-US" sz="2400" dirty="0"/>
          </a:p>
        </p:txBody>
      </p:sp>
      <p:sp>
        <p:nvSpPr>
          <p:cNvPr id="2" name="Rectangle 1"/>
          <p:cNvSpPr>
            <a:spLocks noChangeArrowheads="1"/>
          </p:cNvSpPr>
          <p:nvPr/>
        </p:nvSpPr>
        <p:spPr bwMode="auto">
          <a:xfrm>
            <a:off x="228600" y="1205631"/>
            <a:ext cx="9144000" cy="5326586"/>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lnSpc>
                <a:spcPct val="115000"/>
              </a:lnSpc>
              <a:spcAft>
                <a:spcPts val="1000"/>
              </a:spcAft>
            </a:pPr>
            <a:r>
              <a:rPr lang="en-US" sz="3200" b="1" dirty="0">
                <a:latin typeface="Agency FB" panose="020B0503020202020204" pitchFamily="34" charset="0"/>
                <a:ea typeface="Times New Roman"/>
                <a:cs typeface="Times New Roman"/>
              </a:rPr>
              <a:t>Approximate Equivalent Circuit </a:t>
            </a:r>
            <a:r>
              <a:rPr lang="en-US" sz="3200" b="1" dirty="0" smtClean="0">
                <a:latin typeface="Agency FB" panose="020B0503020202020204" pitchFamily="34" charset="0"/>
                <a:ea typeface="Times New Roman"/>
                <a:cs typeface="Times New Roman"/>
              </a:rPr>
              <a:t>of Transformer</a:t>
            </a:r>
            <a:endParaRPr lang="en-US" sz="2400" b="1" dirty="0">
              <a:latin typeface="Agency FB" panose="020B0503020202020204" pitchFamily="34" charset="0"/>
              <a:ea typeface="Calibri"/>
              <a:cs typeface="Times New Roman"/>
            </a:endParaRPr>
          </a:p>
          <a:p>
            <a:pPr fontAlgn="base">
              <a:lnSpc>
                <a:spcPts val="1800"/>
              </a:lnSpc>
              <a:spcAft>
                <a:spcPts val="1000"/>
              </a:spcAft>
            </a:pPr>
            <a:r>
              <a:rPr lang="en-US" sz="2800" b="1" dirty="0">
                <a:latin typeface="Agency FB" panose="020B0503020202020204" pitchFamily="34" charset="0"/>
                <a:ea typeface="Times New Roman"/>
                <a:cs typeface="Times New Roman"/>
              </a:rPr>
              <a:t>Since I</a:t>
            </a:r>
            <a:r>
              <a:rPr lang="en-US" sz="2000" b="1" baseline="-25000" dirty="0">
                <a:latin typeface="Agency FB" panose="020B0503020202020204" pitchFamily="34" charset="0"/>
                <a:ea typeface="Times New Roman"/>
                <a:cs typeface="Times New Roman"/>
              </a:rPr>
              <a:t>o</a:t>
            </a:r>
            <a:r>
              <a:rPr lang="en-US" sz="2800" b="1" dirty="0">
                <a:latin typeface="Agency FB" panose="020B0503020202020204" pitchFamily="34" charset="0"/>
                <a:ea typeface="Times New Roman"/>
                <a:cs typeface="Times New Roman"/>
              </a:rPr>
              <a:t> is very small compared to I</a:t>
            </a:r>
            <a:r>
              <a:rPr lang="en-US" sz="2000" b="1" baseline="-25000" dirty="0">
                <a:latin typeface="Agency FB" panose="020B0503020202020204" pitchFamily="34" charset="0"/>
                <a:ea typeface="Times New Roman"/>
                <a:cs typeface="Times New Roman"/>
              </a:rPr>
              <a:t>1</a:t>
            </a:r>
            <a:r>
              <a:rPr lang="en-US" sz="2800" b="1" dirty="0">
                <a:latin typeface="Agency FB" panose="020B0503020202020204" pitchFamily="34" charset="0"/>
                <a:ea typeface="Times New Roman"/>
                <a:cs typeface="Times New Roman"/>
              </a:rPr>
              <a:t>, it is less than 5% of </a:t>
            </a:r>
          </a:p>
          <a:p>
            <a:pPr fontAlgn="base">
              <a:lnSpc>
                <a:spcPts val="1800"/>
              </a:lnSpc>
              <a:spcAft>
                <a:spcPts val="1000"/>
              </a:spcAft>
            </a:pPr>
            <a:endParaRPr lang="en-US" sz="2800" b="1" dirty="0">
              <a:latin typeface="Agency FB" panose="020B0503020202020204" pitchFamily="34" charset="0"/>
              <a:ea typeface="Times New Roman"/>
              <a:cs typeface="Times New Roman"/>
            </a:endParaRPr>
          </a:p>
          <a:p>
            <a:pPr fontAlgn="base">
              <a:lnSpc>
                <a:spcPts val="1800"/>
              </a:lnSpc>
              <a:spcAft>
                <a:spcPts val="1000"/>
              </a:spcAft>
            </a:pPr>
            <a:r>
              <a:rPr lang="en-US" sz="2800" b="1" dirty="0">
                <a:latin typeface="Agency FB" panose="020B0503020202020204" pitchFamily="34" charset="0"/>
                <a:ea typeface="Times New Roman"/>
                <a:cs typeface="Times New Roman"/>
              </a:rPr>
              <a:t>full load </a:t>
            </a:r>
            <a:r>
              <a:rPr lang="en-US" sz="500" b="1" dirty="0">
                <a:latin typeface="Agency FB" panose="020B0503020202020204" pitchFamily="34" charset="0"/>
                <a:ea typeface="Times New Roman"/>
                <a:cs typeface="Times New Roman"/>
              </a:rPr>
              <a:t> </a:t>
            </a:r>
            <a:r>
              <a:rPr lang="en-US" sz="2800" b="1" dirty="0">
                <a:latin typeface="Agency FB" panose="020B0503020202020204" pitchFamily="34" charset="0"/>
                <a:ea typeface="Times New Roman"/>
                <a:cs typeface="Times New Roman"/>
              </a:rPr>
              <a:t>primary  current, </a:t>
            </a:r>
            <a:r>
              <a:rPr lang="en-US" sz="2800" b="1" dirty="0" err="1">
                <a:latin typeface="Agency FB" panose="020B0503020202020204" pitchFamily="34" charset="0"/>
                <a:ea typeface="Times New Roman"/>
                <a:cs typeface="Times New Roman"/>
              </a:rPr>
              <a:t>I</a:t>
            </a:r>
            <a:r>
              <a:rPr lang="en-US" sz="2000" b="1" baseline="-25000" dirty="0" err="1">
                <a:latin typeface="Agency FB" panose="020B0503020202020204" pitchFamily="34" charset="0"/>
                <a:ea typeface="Times New Roman"/>
                <a:cs typeface="Times New Roman"/>
              </a:rPr>
              <a:t>o</a:t>
            </a:r>
            <a:r>
              <a:rPr lang="en-US" sz="2800" b="1" dirty="0" err="1">
                <a:latin typeface="Agency FB" panose="020B0503020202020204" pitchFamily="34" charset="0"/>
                <a:ea typeface="Times New Roman"/>
                <a:cs typeface="Times New Roman"/>
              </a:rPr>
              <a:t>changes</a:t>
            </a:r>
            <a:r>
              <a:rPr lang="en-US" sz="2800" b="1" dirty="0">
                <a:latin typeface="Agency FB" panose="020B0503020202020204" pitchFamily="34" charset="0"/>
                <a:ea typeface="Times New Roman"/>
                <a:cs typeface="Times New Roman"/>
              </a:rPr>
              <a:t> the voltage drop </a:t>
            </a:r>
          </a:p>
          <a:p>
            <a:pPr fontAlgn="base">
              <a:lnSpc>
                <a:spcPts val="1800"/>
              </a:lnSpc>
              <a:spcAft>
                <a:spcPts val="1000"/>
              </a:spcAft>
            </a:pPr>
            <a:endParaRPr lang="en-US" sz="2800" b="1" dirty="0">
              <a:latin typeface="Agency FB" panose="020B0503020202020204" pitchFamily="34" charset="0"/>
              <a:ea typeface="Times New Roman"/>
              <a:cs typeface="Times New Roman"/>
            </a:endParaRPr>
          </a:p>
          <a:p>
            <a:pPr fontAlgn="base">
              <a:lnSpc>
                <a:spcPts val="1800"/>
              </a:lnSpc>
              <a:spcAft>
                <a:spcPts val="1000"/>
              </a:spcAft>
            </a:pPr>
            <a:r>
              <a:rPr lang="en-US" sz="2800" b="1" dirty="0">
                <a:latin typeface="Agency FB" panose="020B0503020202020204" pitchFamily="34" charset="0"/>
                <a:ea typeface="Times New Roman"/>
                <a:cs typeface="Times New Roman"/>
              </a:rPr>
              <a:t>insignificantly. Hence, </a:t>
            </a:r>
            <a:r>
              <a:rPr lang="en-US" sz="1000" b="1" dirty="0">
                <a:latin typeface="Agency FB" panose="020B0503020202020204" pitchFamily="34" charset="0"/>
                <a:ea typeface="Times New Roman"/>
                <a:cs typeface="Times New Roman"/>
              </a:rPr>
              <a:t> </a:t>
            </a:r>
            <a:r>
              <a:rPr lang="en-US" sz="2800" b="1" dirty="0">
                <a:latin typeface="Agency FB" panose="020B0503020202020204" pitchFamily="34" charset="0"/>
                <a:ea typeface="Times New Roman"/>
                <a:cs typeface="Times New Roman"/>
              </a:rPr>
              <a:t>it is good  approximation to ignore </a:t>
            </a:r>
          </a:p>
          <a:p>
            <a:pPr fontAlgn="base">
              <a:lnSpc>
                <a:spcPts val="1800"/>
              </a:lnSpc>
              <a:spcAft>
                <a:spcPts val="1000"/>
              </a:spcAft>
            </a:pPr>
            <a:endParaRPr lang="en-US" sz="2800" b="1" dirty="0">
              <a:latin typeface="Agency FB" panose="020B0503020202020204" pitchFamily="34" charset="0"/>
              <a:ea typeface="Times New Roman"/>
              <a:cs typeface="Times New Roman"/>
            </a:endParaRPr>
          </a:p>
          <a:p>
            <a:pPr fontAlgn="base">
              <a:lnSpc>
                <a:spcPts val="1800"/>
              </a:lnSpc>
              <a:spcAft>
                <a:spcPts val="1000"/>
              </a:spcAft>
            </a:pPr>
            <a:r>
              <a:rPr lang="en-US" sz="2800" b="1" dirty="0">
                <a:latin typeface="Agency FB" panose="020B0503020202020204" pitchFamily="34" charset="0"/>
                <a:ea typeface="Times New Roman"/>
                <a:cs typeface="Times New Roman"/>
              </a:rPr>
              <a:t>the excitation circuit in  approximate equivalent circuit of  </a:t>
            </a:r>
          </a:p>
          <a:p>
            <a:pPr fontAlgn="base">
              <a:lnSpc>
                <a:spcPts val="1800"/>
              </a:lnSpc>
              <a:spcAft>
                <a:spcPts val="1000"/>
              </a:spcAft>
            </a:pPr>
            <a:r>
              <a:rPr lang="en-US" sz="2800" b="1" dirty="0">
                <a:latin typeface="Agency FB" panose="020B0503020202020204" pitchFamily="34" charset="0"/>
                <a:ea typeface="Times New Roman"/>
                <a:cs typeface="Times New Roman"/>
              </a:rPr>
              <a:t>transformer. The  winding   </a:t>
            </a:r>
            <a:r>
              <a:rPr lang="en-US" sz="2800" b="1" u="sng" dirty="0" err="1">
                <a:latin typeface="Agency FB" panose="020B0503020202020204" pitchFamily="34" charset="0"/>
                <a:ea typeface="Times New Roman"/>
                <a:cs typeface="Times New Roman"/>
                <a:hlinkClick r:id="rId4" tooltip="Know about the electrical resistance in detail."/>
              </a:rPr>
              <a:t>resistance</a:t>
            </a:r>
            <a:r>
              <a:rPr lang="en-US" sz="2800" b="1" dirty="0" err="1">
                <a:latin typeface="Agency FB" panose="020B0503020202020204" pitchFamily="34" charset="0"/>
                <a:ea typeface="Times New Roman"/>
                <a:cs typeface="Times New Roman"/>
              </a:rPr>
              <a:t>and</a:t>
            </a:r>
            <a:r>
              <a:rPr lang="en-US" sz="2800" b="1" dirty="0">
                <a:latin typeface="Agency FB" panose="020B0503020202020204" pitchFamily="34" charset="0"/>
                <a:ea typeface="Times New Roman"/>
                <a:cs typeface="Times New Roman"/>
              </a:rPr>
              <a:t> reactance </a:t>
            </a:r>
          </a:p>
          <a:p>
            <a:pPr fontAlgn="base">
              <a:lnSpc>
                <a:spcPts val="1800"/>
              </a:lnSpc>
              <a:spcAft>
                <a:spcPts val="1000"/>
              </a:spcAft>
            </a:pPr>
            <a:r>
              <a:rPr lang="en-US" sz="2800" b="1" dirty="0">
                <a:latin typeface="Agency FB" panose="020B0503020202020204" pitchFamily="34" charset="0"/>
                <a:ea typeface="Times New Roman"/>
                <a:cs typeface="Times New Roman"/>
              </a:rPr>
              <a:t>being in series can now be  combined into </a:t>
            </a:r>
          </a:p>
          <a:p>
            <a:pPr fontAlgn="base">
              <a:lnSpc>
                <a:spcPts val="1800"/>
              </a:lnSpc>
              <a:spcAft>
                <a:spcPts val="1000"/>
              </a:spcAft>
            </a:pPr>
            <a:r>
              <a:rPr lang="en-US" sz="2800" b="1" dirty="0">
                <a:latin typeface="Agency FB" panose="020B0503020202020204" pitchFamily="34" charset="0"/>
                <a:ea typeface="Times New Roman"/>
                <a:cs typeface="Times New Roman"/>
              </a:rPr>
              <a:t>equivalent </a:t>
            </a:r>
            <a:r>
              <a:rPr lang="en-US" sz="2800" b="1" u="sng" dirty="0">
                <a:latin typeface="Agency FB" panose="020B0503020202020204" pitchFamily="34" charset="0"/>
                <a:ea typeface="Times New Roman"/>
                <a:cs typeface="Times New Roman"/>
                <a:hlinkClick r:id="rId4" tooltip="Know about the electrical resistance in detail."/>
              </a:rPr>
              <a:t>resistance</a:t>
            </a:r>
            <a:r>
              <a:rPr lang="en-US" sz="2800" b="1" dirty="0">
                <a:latin typeface="Agency FB" panose="020B0503020202020204" pitchFamily="34" charset="0"/>
                <a:ea typeface="Times New Roman"/>
                <a:cs typeface="Times New Roman"/>
              </a:rPr>
              <a:t> and reactance of  transformer, </a:t>
            </a:r>
          </a:p>
          <a:p>
            <a:pPr fontAlgn="base">
              <a:lnSpc>
                <a:spcPts val="1800"/>
              </a:lnSpc>
              <a:spcAft>
                <a:spcPts val="1000"/>
              </a:spcAft>
            </a:pPr>
            <a:endParaRPr lang="en-US" sz="2800" b="1" dirty="0">
              <a:latin typeface="Agency FB" panose="020B0503020202020204" pitchFamily="34" charset="0"/>
              <a:ea typeface="Times New Roman"/>
              <a:cs typeface="Times New Roman"/>
            </a:endParaRPr>
          </a:p>
          <a:p>
            <a:pPr fontAlgn="base">
              <a:lnSpc>
                <a:spcPts val="1800"/>
              </a:lnSpc>
              <a:spcAft>
                <a:spcPts val="1000"/>
              </a:spcAft>
            </a:pPr>
            <a:r>
              <a:rPr lang="en-US" sz="2800" b="1" dirty="0">
                <a:latin typeface="Agency FB" panose="020B0503020202020204" pitchFamily="34" charset="0"/>
                <a:ea typeface="Times New Roman"/>
                <a:cs typeface="Times New Roman"/>
              </a:rPr>
              <a:t>referred to any par</a:t>
            </a:r>
            <a:r>
              <a:rPr lang="en-US" sz="2800" dirty="0">
                <a:latin typeface="Agency FB" panose="020B0503020202020204" pitchFamily="34" charset="0"/>
                <a:ea typeface="Times New Roman"/>
                <a:cs typeface="Times New Roman"/>
              </a:rPr>
              <a:t>ticular side. In this case it is side 1 or </a:t>
            </a:r>
          </a:p>
          <a:p>
            <a:pPr fontAlgn="base">
              <a:lnSpc>
                <a:spcPts val="1800"/>
              </a:lnSpc>
              <a:spcAft>
                <a:spcPts val="1000"/>
              </a:spcAft>
            </a:pPr>
            <a:r>
              <a:rPr lang="en-US" sz="2800" dirty="0">
                <a:latin typeface="Agency FB" panose="020B0503020202020204" pitchFamily="34" charset="0"/>
                <a:ea typeface="Times New Roman"/>
                <a:cs typeface="Times New Roman"/>
              </a:rPr>
              <a:t>primary side.</a:t>
            </a:r>
            <a:endParaRPr lang="en-US" sz="2400" dirty="0">
              <a:latin typeface="Agency FB" panose="020B0503020202020204" pitchFamily="34" charset="0"/>
              <a:ea typeface="Calibri"/>
              <a:cs typeface="Times New Roman"/>
            </a:endParaRPr>
          </a:p>
        </p:txBody>
      </p:sp>
    </p:spTree>
    <p:extLst>
      <p:ext uri="{BB962C8B-B14F-4D97-AF65-F5344CB8AC3E}">
        <p14:creationId xmlns:p14="http://schemas.microsoft.com/office/powerpoint/2010/main" val="3424484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117558" y="834351"/>
            <a:ext cx="5555946" cy="381000"/>
          </a:xfrm>
        </p:spPr>
        <p:txBody>
          <a:bodyPr>
            <a:noAutofit/>
          </a:bodyPr>
          <a:lstStyle/>
          <a:p>
            <a:pPr algn="l"/>
            <a:endParaRPr lang="en-US" sz="2400" dirty="0"/>
          </a:p>
        </p:txBody>
      </p:sp>
      <p:sp>
        <p:nvSpPr>
          <p:cNvPr id="2" name="Rectangle 1"/>
          <p:cNvSpPr>
            <a:spLocks noChangeArrowheads="1"/>
          </p:cNvSpPr>
          <p:nvPr/>
        </p:nvSpPr>
        <p:spPr bwMode="auto">
          <a:xfrm>
            <a:off x="1" y="1447800"/>
            <a:ext cx="9144000" cy="2575770"/>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lnSpc>
                <a:spcPct val="115000"/>
              </a:lnSpc>
              <a:spcAft>
                <a:spcPts val="1000"/>
              </a:spcAft>
            </a:pPr>
            <a:r>
              <a:rPr lang="en-US" sz="3200" b="1" dirty="0">
                <a:solidFill>
                  <a:srgbClr val="1105FF"/>
                </a:solidFill>
                <a:latin typeface="Agency FB" panose="020B0503020202020204" pitchFamily="34" charset="0"/>
                <a:ea typeface="Times New Roman"/>
                <a:cs typeface="Times New Roman"/>
              </a:rPr>
              <a:t>Approximate Equivalent Circuit </a:t>
            </a:r>
            <a:r>
              <a:rPr lang="en-US" sz="3200" b="1" dirty="0" smtClean="0">
                <a:solidFill>
                  <a:srgbClr val="1105FF"/>
                </a:solidFill>
                <a:latin typeface="Agency FB" panose="020B0503020202020204" pitchFamily="34" charset="0"/>
                <a:ea typeface="Times New Roman"/>
                <a:cs typeface="Times New Roman"/>
              </a:rPr>
              <a:t>of Transformer</a:t>
            </a:r>
            <a:endParaRPr lang="en-US" sz="3200" b="1" dirty="0">
              <a:solidFill>
                <a:srgbClr val="1105FF"/>
              </a:solidFill>
              <a:latin typeface="Agency FB" panose="020B0503020202020204" pitchFamily="34" charset="0"/>
              <a:ea typeface="Times New Roman"/>
              <a:cs typeface="Times New Roman"/>
            </a:endParaRPr>
          </a:p>
          <a:p>
            <a:pPr fontAlgn="base">
              <a:lnSpc>
                <a:spcPct val="115000"/>
              </a:lnSpc>
              <a:spcAft>
                <a:spcPts val="1000"/>
              </a:spcAft>
            </a:pPr>
            <a:endParaRPr lang="en-US" sz="3200" b="1" dirty="0">
              <a:solidFill>
                <a:srgbClr val="1105FF"/>
              </a:solidFill>
              <a:latin typeface="Helvetica"/>
              <a:ea typeface="Calibri"/>
              <a:cs typeface="Times New Roman"/>
            </a:endParaRPr>
          </a:p>
          <a:p>
            <a:pPr fontAlgn="base">
              <a:lnSpc>
                <a:spcPct val="115000"/>
              </a:lnSpc>
              <a:spcAft>
                <a:spcPts val="1000"/>
              </a:spcAft>
            </a:pPr>
            <a:endParaRPr lang="en-US" sz="3200" b="1" dirty="0">
              <a:solidFill>
                <a:srgbClr val="1105FF"/>
              </a:solidFill>
              <a:latin typeface="Helvetica"/>
              <a:ea typeface="Calibri"/>
              <a:cs typeface="Times New Roman"/>
            </a:endParaRPr>
          </a:p>
          <a:p>
            <a:pPr fontAlgn="base">
              <a:lnSpc>
                <a:spcPct val="115000"/>
              </a:lnSpc>
              <a:spcAft>
                <a:spcPts val="1000"/>
              </a:spcAft>
            </a:pPr>
            <a:endParaRPr lang="en-US" sz="2400" dirty="0">
              <a:ea typeface="Calibri"/>
              <a:cs typeface="Times New Roman"/>
            </a:endParaRPr>
          </a:p>
        </p:txBody>
      </p:sp>
      <p:pic>
        <p:nvPicPr>
          <p:cNvPr id="7" name="Picture 6" descr="approximate equivalent circuit of transformer referred to primary"/>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62200"/>
            <a:ext cx="6172200" cy="4191000"/>
          </a:xfrm>
          <a:prstGeom prst="rect">
            <a:avLst/>
          </a:prstGeom>
          <a:noFill/>
          <a:ln>
            <a:noFill/>
          </a:ln>
        </p:spPr>
      </p:pic>
      <p:pic>
        <p:nvPicPr>
          <p:cNvPr id="8" name="Picture 7" descr="http://www.electrical4u.com/transformer-equation/ect-08-13-05-14.gif"/>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362200"/>
            <a:ext cx="2133600" cy="533400"/>
          </a:xfrm>
          <a:prstGeom prst="rect">
            <a:avLst/>
          </a:prstGeom>
          <a:noFill/>
          <a:ln>
            <a:noFill/>
          </a:ln>
        </p:spPr>
      </p:pic>
    </p:spTree>
    <p:extLst>
      <p:ext uri="{BB962C8B-B14F-4D97-AF65-F5344CB8AC3E}">
        <p14:creationId xmlns:p14="http://schemas.microsoft.com/office/powerpoint/2010/main" val="2761422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117558" y="834351"/>
            <a:ext cx="5555946" cy="381000"/>
          </a:xfrm>
        </p:spPr>
        <p:txBody>
          <a:bodyPr>
            <a:noAutofit/>
          </a:bodyPr>
          <a:lstStyle/>
          <a:p>
            <a:pPr algn="l"/>
            <a:endParaRPr lang="en-US" sz="2400" dirty="0"/>
          </a:p>
        </p:txBody>
      </p:sp>
      <p:sp>
        <p:nvSpPr>
          <p:cNvPr id="2" name="Rectangle 1"/>
          <p:cNvSpPr>
            <a:spLocks noChangeArrowheads="1"/>
          </p:cNvSpPr>
          <p:nvPr/>
        </p:nvSpPr>
        <p:spPr bwMode="auto">
          <a:xfrm>
            <a:off x="270298" y="1387733"/>
            <a:ext cx="8839201" cy="4306820"/>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r>
              <a:rPr lang="en-US" sz="2800" dirty="0">
                <a:solidFill>
                  <a:srgbClr val="C00000"/>
                </a:solidFill>
                <a:latin typeface="Agency FB" panose="020B0503020202020204" pitchFamily="34" charset="0"/>
              </a:rPr>
              <a:t>Equivalent Circuit of Transformer Referred to Secondary</a:t>
            </a:r>
          </a:p>
          <a:p>
            <a:pPr fontAlgn="base"/>
            <a:r>
              <a:rPr lang="en-US" sz="3200" dirty="0">
                <a:latin typeface="Agency FB" panose="020B0503020202020204" pitchFamily="34" charset="0"/>
              </a:rPr>
              <a:t>In similar way, approximate equivalent circuit of transformer referred to secondary can be drawn.</a:t>
            </a:r>
            <a:br>
              <a:rPr lang="en-US" sz="3200" dirty="0">
                <a:latin typeface="Agency FB" panose="020B0503020202020204" pitchFamily="34" charset="0"/>
              </a:rPr>
            </a:br>
            <a:r>
              <a:rPr lang="en-US" sz="3200" dirty="0">
                <a:latin typeface="Agency FB" panose="020B0503020202020204" pitchFamily="34" charset="0"/>
              </a:rPr>
              <a:t>Where equivalent impedance of transformer referred to secondary, can be derived as</a:t>
            </a:r>
          </a:p>
          <a:p>
            <a:pPr fontAlgn="base">
              <a:lnSpc>
                <a:spcPct val="115000"/>
              </a:lnSpc>
              <a:spcAft>
                <a:spcPts val="1000"/>
              </a:spcAft>
            </a:pPr>
            <a:endParaRPr lang="en-US" sz="3200" b="1" dirty="0">
              <a:solidFill>
                <a:srgbClr val="1105FF"/>
              </a:solidFill>
              <a:latin typeface="Helvetica"/>
              <a:ea typeface="Calibri"/>
              <a:cs typeface="Times New Roman"/>
            </a:endParaRPr>
          </a:p>
          <a:p>
            <a:pPr fontAlgn="base">
              <a:lnSpc>
                <a:spcPct val="115000"/>
              </a:lnSpc>
              <a:spcAft>
                <a:spcPts val="1000"/>
              </a:spcAft>
            </a:pPr>
            <a:endParaRPr lang="en-US" sz="3200" b="1" dirty="0">
              <a:solidFill>
                <a:srgbClr val="1105FF"/>
              </a:solidFill>
              <a:latin typeface="Helvetica"/>
              <a:ea typeface="Calibri"/>
              <a:cs typeface="Times New Roman"/>
            </a:endParaRPr>
          </a:p>
          <a:p>
            <a:pPr fontAlgn="base">
              <a:lnSpc>
                <a:spcPct val="115000"/>
              </a:lnSpc>
              <a:spcAft>
                <a:spcPts val="1000"/>
              </a:spcAft>
            </a:pPr>
            <a:endParaRPr lang="en-US" sz="2400" dirty="0">
              <a:ea typeface="Calibri"/>
              <a:cs typeface="Times New Roman"/>
            </a:endParaRPr>
          </a:p>
        </p:txBody>
      </p:sp>
      <p:pic>
        <p:nvPicPr>
          <p:cNvPr id="10" name="Picture 9" descr="http://www.electrical4u.com/transformer-equation/ect-09-13-05-14.gif"/>
          <p:cNvPicPr/>
          <p:nvPr/>
        </p:nvPicPr>
        <p:blipFill>
          <a:blip r:embed="rId4">
            <a:extLst>
              <a:ext uri="{28A0092B-C50C-407E-A947-70E740481C1C}">
                <a14:useLocalDpi xmlns:a14="http://schemas.microsoft.com/office/drawing/2010/main" val="0"/>
              </a:ext>
            </a:extLst>
          </a:blip>
          <a:srcRect/>
          <a:stretch>
            <a:fillRect/>
          </a:stretch>
        </p:blipFill>
        <p:spPr bwMode="auto">
          <a:xfrm>
            <a:off x="457200" y="3962400"/>
            <a:ext cx="3771900" cy="2800350"/>
          </a:xfrm>
          <a:prstGeom prst="rect">
            <a:avLst/>
          </a:prstGeom>
          <a:noFill/>
          <a:ln>
            <a:noFill/>
          </a:ln>
        </p:spPr>
      </p:pic>
    </p:spTree>
    <p:extLst>
      <p:ext uri="{BB962C8B-B14F-4D97-AF65-F5344CB8AC3E}">
        <p14:creationId xmlns:p14="http://schemas.microsoft.com/office/powerpoint/2010/main" val="605867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117558" y="834351"/>
            <a:ext cx="5555946" cy="381000"/>
          </a:xfrm>
        </p:spPr>
        <p:txBody>
          <a:bodyPr>
            <a:noAutofit/>
          </a:bodyPr>
          <a:lstStyle/>
          <a:p>
            <a:pPr algn="l"/>
            <a:endParaRPr lang="en-US" sz="2400" dirty="0"/>
          </a:p>
        </p:txBody>
      </p:sp>
      <p:sp>
        <p:nvSpPr>
          <p:cNvPr id="2" name="Rectangle 1"/>
          <p:cNvSpPr>
            <a:spLocks noChangeArrowheads="1"/>
          </p:cNvSpPr>
          <p:nvPr/>
        </p:nvSpPr>
        <p:spPr bwMode="auto">
          <a:xfrm>
            <a:off x="270298" y="2306447"/>
            <a:ext cx="8839201" cy="2469394"/>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r>
              <a:rPr lang="en-US" sz="3200" dirty="0">
                <a:solidFill>
                  <a:srgbClr val="C00000"/>
                </a:solidFill>
                <a:latin typeface="Agency FB" panose="020B0503020202020204" pitchFamily="34" charset="0"/>
              </a:rPr>
              <a:t>Equivalent Circuit of Transformer Referred to Secondary</a:t>
            </a:r>
          </a:p>
          <a:p>
            <a:pPr fontAlgn="base">
              <a:lnSpc>
                <a:spcPct val="115000"/>
              </a:lnSpc>
              <a:spcAft>
                <a:spcPts val="1000"/>
              </a:spcAft>
            </a:pPr>
            <a:endParaRPr lang="en-US" sz="3600" b="1" dirty="0">
              <a:solidFill>
                <a:srgbClr val="1105FF"/>
              </a:solidFill>
              <a:latin typeface="Agency FB" panose="020B0503020202020204" pitchFamily="34" charset="0"/>
              <a:ea typeface="Calibri"/>
              <a:cs typeface="Times New Roman"/>
            </a:endParaRPr>
          </a:p>
          <a:p>
            <a:pPr fontAlgn="base">
              <a:lnSpc>
                <a:spcPct val="115000"/>
              </a:lnSpc>
              <a:spcAft>
                <a:spcPts val="1000"/>
              </a:spcAft>
            </a:pPr>
            <a:endParaRPr lang="en-US" sz="3200" b="1" dirty="0">
              <a:solidFill>
                <a:srgbClr val="1105FF"/>
              </a:solidFill>
              <a:latin typeface="Helvetica"/>
              <a:ea typeface="Calibri"/>
              <a:cs typeface="Times New Roman"/>
            </a:endParaRPr>
          </a:p>
          <a:p>
            <a:pPr fontAlgn="base">
              <a:lnSpc>
                <a:spcPct val="115000"/>
              </a:lnSpc>
              <a:spcAft>
                <a:spcPts val="1000"/>
              </a:spcAft>
            </a:pPr>
            <a:endParaRPr lang="en-US" sz="2400" dirty="0">
              <a:ea typeface="Calibri"/>
              <a:cs typeface="Times New Roman"/>
            </a:endParaRPr>
          </a:p>
        </p:txBody>
      </p:sp>
      <p:pic>
        <p:nvPicPr>
          <p:cNvPr id="8" name="Picture 7" descr="approximate equivalent circuit of transformer referred to secondary"/>
          <p:cNvPicPr/>
          <p:nvPr/>
        </p:nvPicPr>
        <p:blipFill>
          <a:blip r:embed="rId4">
            <a:extLst>
              <a:ext uri="{28A0092B-C50C-407E-A947-70E740481C1C}">
                <a14:useLocalDpi xmlns:a14="http://schemas.microsoft.com/office/drawing/2010/main" val="0"/>
              </a:ext>
            </a:extLst>
          </a:blip>
          <a:srcRect/>
          <a:stretch>
            <a:fillRect/>
          </a:stretch>
        </p:blipFill>
        <p:spPr bwMode="auto">
          <a:xfrm>
            <a:off x="270298" y="3048000"/>
            <a:ext cx="7121102" cy="3200399"/>
          </a:xfrm>
          <a:prstGeom prst="rect">
            <a:avLst/>
          </a:prstGeom>
          <a:noFill/>
          <a:ln>
            <a:noFill/>
          </a:ln>
        </p:spPr>
      </p:pic>
    </p:spTree>
    <p:extLst>
      <p:ext uri="{BB962C8B-B14F-4D97-AF65-F5344CB8AC3E}">
        <p14:creationId xmlns:p14="http://schemas.microsoft.com/office/powerpoint/2010/main" val="3280254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677108"/>
          </a:xfrm>
          <a:prstGeom prst="rect">
            <a:avLst/>
          </a:prstGeom>
        </p:spPr>
        <p:txBody>
          <a:bodyPr wrap="square">
            <a:spAutoFit/>
          </a:bodyPr>
          <a:lstStyle/>
          <a:p>
            <a:pPr lvl="0" algn="ctr"/>
            <a:r>
              <a:rPr lang="bn-BD" sz="2000" dirty="0">
                <a:solidFill>
                  <a:prstClr val="black"/>
                </a:solidFill>
              </a:rPr>
              <a:t>এসি </a:t>
            </a:r>
            <a:r>
              <a:rPr lang="bn-BD" sz="2000" dirty="0" smtClean="0">
                <a:solidFill>
                  <a:prstClr val="black"/>
                </a:solidFill>
              </a:rPr>
              <a:t>মেসিন-১</a:t>
            </a:r>
            <a:r>
              <a:rPr lang="en-US" sz="2400" dirty="0">
                <a:solidFill>
                  <a:prstClr val="black"/>
                </a:solidFill>
              </a:rPr>
              <a:t/>
            </a:r>
            <a:br>
              <a:rPr lang="en-US" sz="24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117558" y="834351"/>
            <a:ext cx="5555946" cy="381000"/>
          </a:xfrm>
        </p:spPr>
        <p:txBody>
          <a:bodyPr>
            <a:noAutofit/>
          </a:bodyPr>
          <a:lstStyle/>
          <a:p>
            <a:pPr algn="l"/>
            <a:r>
              <a:rPr lang="en-US" sz="2400" dirty="0">
                <a:latin typeface="SumeshwariMJ" pitchFamily="2" charset="0"/>
                <a:cs typeface="SumeshwariMJ" pitchFamily="2" charset="0"/>
              </a:rPr>
              <a:t/>
            </a:r>
            <a:br>
              <a:rPr lang="en-US" sz="2400" dirty="0">
                <a:latin typeface="SumeshwariMJ" pitchFamily="2" charset="0"/>
                <a:cs typeface="SumeshwariMJ" pitchFamily="2" charset="0"/>
              </a:rPr>
            </a:br>
            <a:r>
              <a:rPr lang="en-US" sz="3200" dirty="0" smtClean="0">
                <a:latin typeface="SumeshwariMJ" pitchFamily="2" charset="0"/>
                <a:cs typeface="SumeshwariMJ" pitchFamily="2" charset="0"/>
              </a:rPr>
              <a:t>(L) </a:t>
            </a:r>
            <a:r>
              <a:rPr lang="en-US" sz="3200" dirty="0" err="1">
                <a:latin typeface="SumeshwariMJ" pitchFamily="2" charset="0"/>
                <a:cs typeface="SumeshwariMJ" pitchFamily="2" charset="0"/>
              </a:rPr>
              <a:t>mwVK</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mgZzj</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mvwK©U</a:t>
            </a:r>
            <a:r>
              <a:rPr lang="en-US" sz="3200" dirty="0">
                <a:latin typeface="SumeshwariMJ" pitchFamily="2" charset="0"/>
                <a:cs typeface="SumeshwariMJ" pitchFamily="2" charset="0"/>
              </a:rPr>
              <a:t> :</a:t>
            </a:r>
            <a:r>
              <a:rPr lang="en-US" sz="2400" dirty="0">
                <a:latin typeface="SumeshwariMJ" pitchFamily="2" charset="0"/>
                <a:cs typeface="SumeshwariMJ" pitchFamily="2" charset="0"/>
              </a:rPr>
              <a:t/>
            </a:r>
            <a:br>
              <a:rPr lang="en-US" sz="2400" dirty="0">
                <a:latin typeface="SumeshwariMJ" pitchFamily="2" charset="0"/>
                <a:cs typeface="SumeshwariMJ" pitchFamily="2" charset="0"/>
              </a:rPr>
            </a:br>
            <a:endParaRPr lang="en-US" sz="2400" dirty="0"/>
          </a:p>
        </p:txBody>
      </p:sp>
      <p:sp>
        <p:nvSpPr>
          <p:cNvPr id="2" name="Rectangle 1"/>
          <p:cNvSpPr>
            <a:spLocks noChangeArrowheads="1"/>
          </p:cNvSpPr>
          <p:nvPr/>
        </p:nvSpPr>
        <p:spPr bwMode="auto">
          <a:xfrm>
            <a:off x="270297" y="1402377"/>
            <a:ext cx="8839201" cy="5016758"/>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r>
              <a:rPr lang="en-US" sz="4000" dirty="0">
                <a:latin typeface="Agency FB" panose="020B0503020202020204" pitchFamily="34" charset="0"/>
              </a:rPr>
              <a:t>Equivalent Circuit of Transformer</a:t>
            </a:r>
          </a:p>
          <a:p>
            <a:pPr fontAlgn="base"/>
            <a:r>
              <a:rPr lang="en-US" sz="4000" dirty="0">
                <a:latin typeface="Agency FB" panose="020B0503020202020204" pitchFamily="34" charset="0"/>
              </a:rPr>
              <a:t>Equivalent </a:t>
            </a:r>
            <a:r>
              <a:rPr lang="en-US" sz="4000" b="1" dirty="0">
                <a:latin typeface="Agency FB" panose="020B0503020202020204" pitchFamily="34" charset="0"/>
                <a:hlinkClick r:id="rId4"/>
              </a:rPr>
              <a:t>impedance of transformer</a:t>
            </a:r>
            <a:r>
              <a:rPr lang="en-US" sz="4000" dirty="0">
                <a:latin typeface="Agency FB" panose="020B0503020202020204" pitchFamily="34" charset="0"/>
              </a:rPr>
              <a:t> is essential to be calculated because the </a:t>
            </a:r>
            <a:r>
              <a:rPr lang="en-US" sz="4000" dirty="0">
                <a:latin typeface="Agency FB" panose="020B0503020202020204" pitchFamily="34" charset="0"/>
                <a:hlinkClick r:id="rId5"/>
              </a:rPr>
              <a:t>electrical power transformer</a:t>
            </a:r>
            <a:r>
              <a:rPr lang="en-US" sz="4000" dirty="0">
                <a:latin typeface="Agency FB" panose="020B0503020202020204" pitchFamily="34" charset="0"/>
              </a:rPr>
              <a:t> is an electrical power system equipment for estimating different parameters of electrical power system which may be required to calculate total internal impedance of an electrical power transformer, </a:t>
            </a:r>
          </a:p>
        </p:txBody>
      </p:sp>
    </p:spTree>
    <p:extLst>
      <p:ext uri="{BB962C8B-B14F-4D97-AF65-F5344CB8AC3E}">
        <p14:creationId xmlns:p14="http://schemas.microsoft.com/office/powerpoint/2010/main" val="868966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117558" y="834351"/>
            <a:ext cx="5555946" cy="381000"/>
          </a:xfrm>
        </p:spPr>
        <p:txBody>
          <a:bodyPr>
            <a:noAutofit/>
          </a:bodyPr>
          <a:lstStyle/>
          <a:p>
            <a:pPr algn="l"/>
            <a:r>
              <a:rPr lang="en-US" sz="2400" dirty="0">
                <a:latin typeface="SumeshwariMJ" pitchFamily="2" charset="0"/>
                <a:cs typeface="SumeshwariMJ" pitchFamily="2" charset="0"/>
              </a:rPr>
              <a:t/>
            </a:r>
            <a:br>
              <a:rPr lang="en-US" sz="2400" dirty="0">
                <a:latin typeface="SumeshwariMJ" pitchFamily="2" charset="0"/>
                <a:cs typeface="SumeshwariMJ" pitchFamily="2" charset="0"/>
              </a:rPr>
            </a:br>
            <a:r>
              <a:rPr lang="en-US" sz="3200" dirty="0" smtClean="0">
                <a:latin typeface="SumeshwariMJ" pitchFamily="2" charset="0"/>
                <a:cs typeface="SumeshwariMJ" pitchFamily="2" charset="0"/>
              </a:rPr>
              <a:t>(L) </a:t>
            </a:r>
            <a:r>
              <a:rPr lang="en-US" sz="3200" dirty="0" err="1">
                <a:latin typeface="SumeshwariMJ" pitchFamily="2" charset="0"/>
                <a:cs typeface="SumeshwariMJ" pitchFamily="2" charset="0"/>
              </a:rPr>
              <a:t>mwVK</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mgZzj</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mvwK©U</a:t>
            </a:r>
            <a:r>
              <a:rPr lang="en-US" sz="3200" dirty="0">
                <a:latin typeface="SumeshwariMJ" pitchFamily="2" charset="0"/>
                <a:cs typeface="SumeshwariMJ" pitchFamily="2" charset="0"/>
              </a:rPr>
              <a:t> :</a:t>
            </a:r>
            <a:r>
              <a:rPr lang="en-US" sz="2400" dirty="0">
                <a:latin typeface="SumeshwariMJ" pitchFamily="2" charset="0"/>
                <a:cs typeface="SumeshwariMJ" pitchFamily="2" charset="0"/>
              </a:rPr>
              <a:t/>
            </a:r>
            <a:br>
              <a:rPr lang="en-US" sz="2400" dirty="0">
                <a:latin typeface="SumeshwariMJ" pitchFamily="2" charset="0"/>
                <a:cs typeface="SumeshwariMJ" pitchFamily="2" charset="0"/>
              </a:rPr>
            </a:br>
            <a:endParaRPr lang="en-US" sz="2400" dirty="0"/>
          </a:p>
        </p:txBody>
      </p:sp>
      <p:sp>
        <p:nvSpPr>
          <p:cNvPr id="2" name="Rectangle 1"/>
          <p:cNvSpPr>
            <a:spLocks noChangeArrowheads="1"/>
          </p:cNvSpPr>
          <p:nvPr/>
        </p:nvSpPr>
        <p:spPr bwMode="auto">
          <a:xfrm>
            <a:off x="270298" y="2109981"/>
            <a:ext cx="8839201" cy="2862322"/>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r>
              <a:rPr lang="en-US" sz="3600" dirty="0">
                <a:latin typeface="Agency FB" panose="020B0503020202020204" pitchFamily="34" charset="0"/>
              </a:rPr>
              <a:t>viewing from primary side or secondary side as per requirement. This calculation requires </a:t>
            </a:r>
            <a:r>
              <a:rPr lang="en-US" sz="3600" b="1" dirty="0">
                <a:latin typeface="Agency FB" panose="020B0503020202020204" pitchFamily="34" charset="0"/>
              </a:rPr>
              <a:t>equivalent circuit of transformer referred to primary</a:t>
            </a:r>
            <a:r>
              <a:rPr lang="en-US" sz="3600" dirty="0">
                <a:latin typeface="Agency FB" panose="020B0503020202020204" pitchFamily="34" charset="0"/>
              </a:rPr>
              <a:t> or </a:t>
            </a:r>
            <a:r>
              <a:rPr lang="en-US" sz="3600" b="1" dirty="0">
                <a:latin typeface="Agency FB" panose="020B0503020202020204" pitchFamily="34" charset="0"/>
              </a:rPr>
              <a:t>equivalent circuit of transformer referred to </a:t>
            </a:r>
            <a:r>
              <a:rPr lang="en-US" sz="3600" b="1" dirty="0" err="1">
                <a:latin typeface="Agency FB" panose="020B0503020202020204" pitchFamily="34" charset="0"/>
              </a:rPr>
              <a:t>secondary</a:t>
            </a:r>
            <a:r>
              <a:rPr lang="en-US" sz="3600" dirty="0" err="1">
                <a:latin typeface="Agency FB" panose="020B0503020202020204" pitchFamily="34" charset="0"/>
              </a:rPr>
              <a:t>sides</a:t>
            </a:r>
            <a:r>
              <a:rPr lang="en-US" sz="3600" dirty="0">
                <a:latin typeface="Agency FB" panose="020B0503020202020204" pitchFamily="34" charset="0"/>
              </a:rPr>
              <a:t> respectively. </a:t>
            </a:r>
          </a:p>
        </p:txBody>
      </p:sp>
    </p:spTree>
    <p:extLst>
      <p:ext uri="{BB962C8B-B14F-4D97-AF65-F5344CB8AC3E}">
        <p14:creationId xmlns:p14="http://schemas.microsoft.com/office/powerpoint/2010/main" val="3495065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677108"/>
          </a:xfrm>
          <a:prstGeom prst="rect">
            <a:avLst/>
          </a:prstGeom>
        </p:spPr>
        <p:txBody>
          <a:bodyPr wrap="square">
            <a:spAutoFit/>
          </a:bodyPr>
          <a:lstStyle/>
          <a:p>
            <a:pPr lvl="0" algn="ctr"/>
            <a:r>
              <a:rPr lang="bn-BD" sz="2000" dirty="0">
                <a:solidFill>
                  <a:prstClr val="black"/>
                </a:solidFill>
              </a:rPr>
              <a:t>এসি </a:t>
            </a:r>
            <a:r>
              <a:rPr lang="bn-BD" sz="2000" dirty="0" smtClean="0">
                <a:solidFill>
                  <a:prstClr val="black"/>
                </a:solidFill>
              </a:rPr>
              <a:t>মেসিন-১</a:t>
            </a:r>
            <a:r>
              <a:rPr lang="en-US" sz="2400" dirty="0">
                <a:solidFill>
                  <a:prstClr val="black"/>
                </a:solidFill>
              </a:rPr>
              <a:t/>
            </a:r>
            <a:br>
              <a:rPr lang="en-US" sz="24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117558" y="834351"/>
            <a:ext cx="5555946" cy="381000"/>
          </a:xfrm>
        </p:spPr>
        <p:txBody>
          <a:bodyPr>
            <a:noAutofit/>
          </a:bodyPr>
          <a:lstStyle/>
          <a:p>
            <a:pPr algn="l"/>
            <a:r>
              <a:rPr lang="en-US" sz="2400" dirty="0">
                <a:latin typeface="SumeshwariMJ" pitchFamily="2" charset="0"/>
                <a:cs typeface="SumeshwariMJ" pitchFamily="2" charset="0"/>
              </a:rPr>
              <a:t/>
            </a:r>
            <a:br>
              <a:rPr lang="en-US" sz="2400" dirty="0">
                <a:latin typeface="SumeshwariMJ" pitchFamily="2" charset="0"/>
                <a:cs typeface="SumeshwariMJ" pitchFamily="2" charset="0"/>
              </a:rPr>
            </a:br>
            <a:r>
              <a:rPr lang="en-US" sz="3200" dirty="0" smtClean="0">
                <a:latin typeface="SumeshwariMJ" pitchFamily="2" charset="0"/>
                <a:cs typeface="SumeshwariMJ" pitchFamily="2" charset="0"/>
              </a:rPr>
              <a:t>(L) </a:t>
            </a:r>
            <a:r>
              <a:rPr lang="en-US" sz="3200" dirty="0" err="1">
                <a:latin typeface="SumeshwariMJ" pitchFamily="2" charset="0"/>
                <a:cs typeface="SumeshwariMJ" pitchFamily="2" charset="0"/>
              </a:rPr>
              <a:t>mwVK</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mgZzj</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mvwK©U</a:t>
            </a:r>
            <a:r>
              <a:rPr lang="en-US" sz="3200" dirty="0">
                <a:latin typeface="SumeshwariMJ" pitchFamily="2" charset="0"/>
                <a:cs typeface="SumeshwariMJ" pitchFamily="2" charset="0"/>
              </a:rPr>
              <a:t> :</a:t>
            </a:r>
            <a:r>
              <a:rPr lang="en-US" sz="2400" dirty="0">
                <a:latin typeface="SumeshwariMJ" pitchFamily="2" charset="0"/>
                <a:cs typeface="SumeshwariMJ" pitchFamily="2" charset="0"/>
              </a:rPr>
              <a:t/>
            </a:r>
            <a:br>
              <a:rPr lang="en-US" sz="2400" dirty="0">
                <a:latin typeface="SumeshwariMJ" pitchFamily="2" charset="0"/>
                <a:cs typeface="SumeshwariMJ" pitchFamily="2" charset="0"/>
              </a:rPr>
            </a:br>
            <a:endParaRPr lang="en-US" sz="2400" dirty="0"/>
          </a:p>
        </p:txBody>
      </p:sp>
      <p:sp>
        <p:nvSpPr>
          <p:cNvPr id="2" name="Rectangle 1"/>
          <p:cNvSpPr>
            <a:spLocks noChangeArrowheads="1"/>
          </p:cNvSpPr>
          <p:nvPr/>
        </p:nvSpPr>
        <p:spPr bwMode="auto">
          <a:xfrm>
            <a:off x="152400" y="1925597"/>
            <a:ext cx="8839201" cy="3970318"/>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r>
              <a:rPr lang="en-US" sz="3600" dirty="0"/>
              <a:t>. </a:t>
            </a:r>
            <a:r>
              <a:rPr lang="en-US" sz="3600" b="1" dirty="0">
                <a:latin typeface="Agency FB" panose="020B0503020202020204" pitchFamily="34" charset="0"/>
              </a:rPr>
              <a:t>Percentage impedance is also very essential parameter of transformer. Special attention is to be given to this parameter during installing a transformer in an existing electrical power system. Percentage impedance of different power transformers should be properly matched during </a:t>
            </a:r>
            <a:r>
              <a:rPr lang="en-US" sz="3600" b="1" dirty="0">
                <a:latin typeface="Agency FB" panose="020B0503020202020204" pitchFamily="34" charset="0"/>
                <a:hlinkClick r:id="rId4"/>
              </a:rPr>
              <a:t>parallel operation of power transformers</a:t>
            </a:r>
            <a:r>
              <a:rPr lang="en-US" sz="3600" b="1" dirty="0">
                <a:latin typeface="Agency FB" panose="020B0503020202020204" pitchFamily="34" charset="0"/>
              </a:rPr>
              <a:t>..</a:t>
            </a:r>
          </a:p>
        </p:txBody>
      </p:sp>
    </p:spTree>
    <p:extLst>
      <p:ext uri="{BB962C8B-B14F-4D97-AF65-F5344CB8AC3E}">
        <p14:creationId xmlns:p14="http://schemas.microsoft.com/office/powerpoint/2010/main" val="1803570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861774"/>
          </a:xfrm>
          <a:prstGeom prst="rect">
            <a:avLst/>
          </a:prstGeom>
        </p:spPr>
        <p:txBody>
          <a:bodyPr wrap="square">
            <a:spAutoFit/>
          </a:bodyPr>
          <a:lstStyle/>
          <a:p>
            <a:pPr lvl="0" algn="ctr"/>
            <a:r>
              <a:rPr lang="bn-BD" sz="2400" dirty="0">
                <a:solidFill>
                  <a:prstClr val="black"/>
                </a:solidFill>
              </a:rPr>
              <a:t>এসি মেসিন-১বিষয় কোড-৬৭৬</a:t>
            </a:r>
            <a:r>
              <a:rPr lang="en-US" sz="2800" dirty="0">
                <a:solidFill>
                  <a:prstClr val="black"/>
                </a:solidFill>
                <a:latin typeface="SumeshwariMJ" pitchFamily="2" charset="0"/>
                <a:cs typeface="SumeshwariMJ" pitchFamily="2" charset="0"/>
              </a:rPr>
              <a:t>1 </a:t>
            </a:r>
            <a:r>
              <a:rPr lang="en-US" sz="2800" dirty="0" err="1">
                <a:solidFill>
                  <a:prstClr val="black"/>
                </a:solidFill>
                <a:latin typeface="SumeshwariMJ" pitchFamily="2" charset="0"/>
                <a:cs typeface="SumeshwariMJ" pitchFamily="2" charset="0"/>
              </a:rPr>
              <a:t>UªvÝdigvi</a:t>
            </a:r>
            <a:r>
              <a:rPr lang="en-US" sz="2800" dirty="0">
                <a:solidFill>
                  <a:prstClr val="black"/>
                </a:solidFill>
                <a:latin typeface="SumeshwariMJ" pitchFamily="2" charset="0"/>
                <a:cs typeface="SumeshwariMJ" pitchFamily="2" charset="0"/>
              </a:rPr>
              <a:t>  beg</a:t>
            </a:r>
            <a:r>
              <a:rPr lang="en-US" sz="3200" dirty="0">
                <a:solidFill>
                  <a:prstClr val="black"/>
                </a:solidFill>
                <a:latin typeface="SumeshwariMJ" pitchFamily="2" charset="0"/>
                <a:cs typeface="SumeshwariMJ" pitchFamily="2" charset="0"/>
              </a:rPr>
              <a:t> </a:t>
            </a:r>
            <a:r>
              <a:rPr lang="en-US" sz="2800" dirty="0">
                <a:solidFill>
                  <a:prstClr val="black"/>
                </a:solidFill>
                <a:latin typeface="SumeshwariMJ" pitchFamily="2" charset="0"/>
                <a:cs typeface="SumeshwariMJ" pitchFamily="2" charset="0"/>
              </a:rPr>
              <a:t> </a:t>
            </a:r>
            <a:r>
              <a:rPr lang="en-US" sz="2800" dirty="0" err="1">
                <a:solidFill>
                  <a:prstClr val="black"/>
                </a:solidFill>
                <a:latin typeface="SumeshwariMJ" pitchFamily="2" charset="0"/>
                <a:cs typeface="SumeshwariMJ" pitchFamily="2" charset="0"/>
              </a:rPr>
              <a:t>Aa¨vq</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117558" y="834351"/>
            <a:ext cx="5555946" cy="381000"/>
          </a:xfrm>
        </p:spPr>
        <p:txBody>
          <a:bodyPr>
            <a:noAutofit/>
          </a:bodyPr>
          <a:lstStyle/>
          <a:p>
            <a:pPr algn="l"/>
            <a:r>
              <a:rPr lang="en-US" sz="2400" dirty="0">
                <a:latin typeface="SumeshwariMJ" pitchFamily="2" charset="0"/>
                <a:cs typeface="SumeshwariMJ" pitchFamily="2" charset="0"/>
              </a:rPr>
              <a:t/>
            </a:r>
            <a:br>
              <a:rPr lang="en-US" sz="2400" dirty="0">
                <a:latin typeface="SumeshwariMJ" pitchFamily="2" charset="0"/>
                <a:cs typeface="SumeshwariMJ" pitchFamily="2" charset="0"/>
              </a:rPr>
            </a:b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mwVK</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mgZzj</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mvwK©U</a:t>
            </a:r>
            <a:r>
              <a:rPr lang="en-US" sz="3200" dirty="0">
                <a:latin typeface="SumeshwariMJ" pitchFamily="2" charset="0"/>
                <a:cs typeface="SumeshwariMJ" pitchFamily="2" charset="0"/>
              </a:rPr>
              <a:t> :</a:t>
            </a:r>
            <a:r>
              <a:rPr lang="en-US" sz="2400" dirty="0">
                <a:latin typeface="SumeshwariMJ" pitchFamily="2" charset="0"/>
                <a:cs typeface="SumeshwariMJ" pitchFamily="2" charset="0"/>
              </a:rPr>
              <a:t/>
            </a:r>
            <a:br>
              <a:rPr lang="en-US" sz="2400" dirty="0">
                <a:latin typeface="SumeshwariMJ" pitchFamily="2" charset="0"/>
                <a:cs typeface="SumeshwariMJ" pitchFamily="2" charset="0"/>
              </a:rPr>
            </a:br>
            <a:endParaRPr lang="en-US" sz="2400" dirty="0"/>
          </a:p>
        </p:txBody>
      </p:sp>
      <p:sp>
        <p:nvSpPr>
          <p:cNvPr id="2" name="Rectangle 1"/>
          <p:cNvSpPr>
            <a:spLocks noChangeArrowheads="1"/>
          </p:cNvSpPr>
          <p:nvPr/>
        </p:nvSpPr>
        <p:spPr bwMode="auto">
          <a:xfrm>
            <a:off x="235797" y="1447800"/>
            <a:ext cx="8839201" cy="4770537"/>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r>
              <a:rPr lang="en-US" sz="3600" dirty="0"/>
              <a:t>. </a:t>
            </a:r>
            <a:r>
              <a:rPr lang="en-US" sz="4000" dirty="0"/>
              <a:t>The percentage impedance can be derived from equivalent </a:t>
            </a:r>
            <a:r>
              <a:rPr lang="en-US" sz="4000" b="1" dirty="0"/>
              <a:t>impedance of transformer</a:t>
            </a:r>
            <a:r>
              <a:rPr lang="en-US" sz="4000" dirty="0"/>
              <a:t> so, it can be said that </a:t>
            </a:r>
            <a:r>
              <a:rPr lang="en-US" sz="4000" b="1" dirty="0"/>
              <a:t>equivalent circuit of transformer</a:t>
            </a:r>
            <a:r>
              <a:rPr lang="en-US" sz="4000" dirty="0"/>
              <a:t> is also required during calculation of % impedance.</a:t>
            </a:r>
          </a:p>
          <a:p>
            <a:pPr fontAlgn="base"/>
            <a:endParaRPr lang="en-US" sz="3200" dirty="0"/>
          </a:p>
          <a:p>
            <a:pPr fontAlgn="base"/>
            <a:endParaRPr lang="en-US" sz="3200" dirty="0"/>
          </a:p>
        </p:txBody>
      </p:sp>
    </p:spTree>
    <p:extLst>
      <p:ext uri="{BB962C8B-B14F-4D97-AF65-F5344CB8AC3E}">
        <p14:creationId xmlns:p14="http://schemas.microsoft.com/office/powerpoint/2010/main" val="201340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239000" cy="304800"/>
          </a:xfrm>
        </p:spPr>
        <p:txBody>
          <a:bodyPr>
            <a:normAutofit fontScale="90000"/>
          </a:bodyPr>
          <a:lstStyle/>
          <a:p>
            <a:pPr marL="0" marR="0" indent="457200" algn="ctr">
              <a:lnSpc>
                <a:spcPct val="115000"/>
              </a:lnSpc>
              <a:spcBef>
                <a:spcPts val="0"/>
              </a:spcBef>
              <a:spcAft>
                <a:spcPts val="1000"/>
              </a:spcAft>
            </a:pPr>
            <a:r>
              <a:rPr lang="en-US" sz="3600" dirty="0" smtClean="0">
                <a:latin typeface="SumeshwariMJ" pitchFamily="2" charset="0"/>
                <a:cs typeface="SumeshwariMJ" pitchFamily="2" charset="0"/>
              </a:rPr>
              <a:t/>
            </a:r>
            <a:br>
              <a:rPr lang="en-US" sz="3600" dirty="0" smtClean="0">
                <a:latin typeface="SumeshwariMJ" pitchFamily="2" charset="0"/>
                <a:cs typeface="SumeshwariMJ" pitchFamily="2" charset="0"/>
              </a:rPr>
            </a:br>
            <a:r>
              <a:rPr lang="en-US" sz="3600" dirty="0" err="1" smtClean="0">
                <a:latin typeface="SumeshwariMJ" pitchFamily="2" charset="0"/>
                <a:cs typeface="SumeshwariMJ" pitchFamily="2" charset="0"/>
              </a:rPr>
              <a:t>UªvÝdigvi</a:t>
            </a:r>
            <a:r>
              <a:rPr lang="en-US" sz="3600" dirty="0" smtClean="0">
                <a:latin typeface="SumeshwariMJ" pitchFamily="2" charset="0"/>
                <a:cs typeface="SumeshwariMJ" pitchFamily="2" charset="0"/>
              </a:rPr>
              <a:t> </a:t>
            </a:r>
            <a:r>
              <a:rPr lang="en-US" sz="3600" b="0" dirty="0">
                <a:solidFill>
                  <a:prstClr val="black"/>
                </a:solidFill>
                <a:effectLst/>
                <a:latin typeface="SumeshwariMJ" pitchFamily="2" charset="0"/>
                <a:ea typeface="+mn-ea"/>
                <a:cs typeface="SumeshwariMJ" pitchFamily="2" charset="0"/>
              </a:rPr>
              <a:t>4_© </a:t>
            </a:r>
            <a:r>
              <a:rPr lang="en-US" sz="3600" b="0" dirty="0" err="1" smtClean="0">
                <a:solidFill>
                  <a:prstClr val="black"/>
                </a:solidFill>
                <a:effectLst/>
                <a:latin typeface="SumeshwariMJ" pitchFamily="2" charset="0"/>
                <a:ea typeface="+mn-ea"/>
                <a:cs typeface="SumeshwariMJ" pitchFamily="2" charset="0"/>
              </a:rPr>
              <a:t>Aa¨vq</a:t>
            </a:r>
            <a:r>
              <a:rPr lang="en-US" sz="4900" b="0" dirty="0">
                <a:solidFill>
                  <a:prstClr val="black"/>
                </a:solidFill>
                <a:effectLst/>
                <a:latin typeface="SumeshwariMJ" pitchFamily="2" charset="0"/>
                <a:ea typeface="+mn-ea"/>
                <a:cs typeface="SumeshwariMJ" pitchFamily="2" charset="0"/>
              </a:rPr>
              <a:t/>
            </a:r>
            <a:br>
              <a:rPr lang="en-US" sz="4900" b="0" dirty="0">
                <a:solidFill>
                  <a:prstClr val="black"/>
                </a:solidFill>
                <a:effectLst/>
                <a:latin typeface="SumeshwariMJ" pitchFamily="2" charset="0"/>
                <a:ea typeface="+mn-ea"/>
                <a:cs typeface="SumeshwariMJ" pitchFamily="2" charset="0"/>
              </a:rPr>
            </a:br>
            <a:endParaRPr lang="en-US" sz="4900" b="1" u="sng" dirty="0"/>
          </a:p>
        </p:txBody>
      </p:sp>
      <p:sp>
        <p:nvSpPr>
          <p:cNvPr id="5" name="Content Placeholder 4"/>
          <p:cNvSpPr>
            <a:spLocks noGrp="1"/>
          </p:cNvSpPr>
          <p:nvPr>
            <p:ph sz="quarter" idx="2"/>
          </p:nvPr>
        </p:nvSpPr>
        <p:spPr>
          <a:xfrm>
            <a:off x="152400" y="457200"/>
            <a:ext cx="8915400" cy="6400800"/>
          </a:xfrm>
        </p:spPr>
        <p:txBody>
          <a:bodyPr>
            <a:normAutofit fontScale="25000" lnSpcReduction="20000"/>
          </a:bodyPr>
          <a:lstStyle/>
          <a:p>
            <a:pPr marL="0" indent="0">
              <a:spcBef>
                <a:spcPts val="0"/>
              </a:spcBef>
              <a:buNone/>
            </a:pPr>
            <a:r>
              <a:rPr lang="en-US" sz="14400" b="1" dirty="0" smtClean="0">
                <a:latin typeface="Agency FB" panose="020B0503020202020204" pitchFamily="34" charset="0"/>
              </a:rPr>
              <a:t>4.3: Deduce </a:t>
            </a:r>
            <a:r>
              <a:rPr lang="en-US" sz="14400" b="1" dirty="0">
                <a:latin typeface="Agency FB" panose="020B0503020202020204" pitchFamily="34" charset="0"/>
              </a:rPr>
              <a:t>the Equivalent Resistance of </a:t>
            </a:r>
            <a:r>
              <a:rPr lang="en-US" sz="14400" b="1" dirty="0" smtClean="0">
                <a:latin typeface="Agency FB" panose="020B0503020202020204" pitchFamily="34" charset="0"/>
              </a:rPr>
              <a:t>Transformer   </a:t>
            </a:r>
          </a:p>
          <a:p>
            <a:pPr marL="0" indent="0">
              <a:spcBef>
                <a:spcPts val="0"/>
              </a:spcBef>
              <a:buNone/>
            </a:pPr>
            <a:r>
              <a:rPr lang="en-US" sz="14400" b="1" dirty="0">
                <a:latin typeface="Agency FB" panose="020B0503020202020204" pitchFamily="34" charset="0"/>
              </a:rPr>
              <a:t> </a:t>
            </a:r>
            <a:r>
              <a:rPr lang="en-US" sz="14400" b="1" dirty="0" smtClean="0">
                <a:latin typeface="Agency FB" panose="020B0503020202020204" pitchFamily="34" charset="0"/>
              </a:rPr>
              <a:t>     as Referred </a:t>
            </a:r>
            <a:r>
              <a:rPr lang="en-US" sz="14400" b="1" dirty="0">
                <a:latin typeface="Agency FB" panose="020B0503020202020204" pitchFamily="34" charset="0"/>
              </a:rPr>
              <a:t>to Primary</a:t>
            </a:r>
            <a:r>
              <a:rPr lang="en-US" sz="14400" b="1" dirty="0" smtClean="0">
                <a:latin typeface="Agency FB" panose="020B0503020202020204" pitchFamily="34" charset="0"/>
              </a:rPr>
              <a:t>:</a:t>
            </a:r>
            <a:endParaRPr lang="en-US" sz="14400" b="1" dirty="0">
              <a:latin typeface="Agency FB" panose="020B0503020202020204" pitchFamily="34" charset="0"/>
            </a:endParaRPr>
          </a:p>
          <a:p>
            <a:pPr marL="0" indent="0">
              <a:spcBef>
                <a:spcPts val="0"/>
              </a:spcBef>
              <a:buNone/>
            </a:pPr>
            <a:r>
              <a:rPr lang="en-US" sz="14400" b="1" dirty="0" smtClean="0">
                <a:latin typeface="Agency FB" panose="020B0503020202020204" pitchFamily="34" charset="0"/>
              </a:rPr>
              <a:t>4.4:Equivalent </a:t>
            </a:r>
            <a:r>
              <a:rPr lang="en-US" sz="14400" b="1" dirty="0">
                <a:latin typeface="Agency FB" panose="020B0503020202020204" pitchFamily="34" charset="0"/>
              </a:rPr>
              <a:t>Resistance of Transformer as </a:t>
            </a:r>
            <a:r>
              <a:rPr lang="en-US" sz="14400" b="1" dirty="0" smtClean="0">
                <a:latin typeface="Agency FB" panose="020B0503020202020204" pitchFamily="34" charset="0"/>
              </a:rPr>
              <a:t>Referred </a:t>
            </a:r>
          </a:p>
          <a:p>
            <a:pPr marL="0" indent="0">
              <a:spcBef>
                <a:spcPts val="0"/>
              </a:spcBef>
              <a:buNone/>
            </a:pPr>
            <a:r>
              <a:rPr lang="en-US" sz="14400" b="1" dirty="0">
                <a:latin typeface="Agency FB" panose="020B0503020202020204" pitchFamily="34" charset="0"/>
              </a:rPr>
              <a:t> </a:t>
            </a:r>
            <a:r>
              <a:rPr lang="en-US" sz="14400" b="1" dirty="0" smtClean="0">
                <a:latin typeface="Agency FB" panose="020B0503020202020204" pitchFamily="34" charset="0"/>
              </a:rPr>
              <a:t>    to Secondary</a:t>
            </a:r>
            <a:endParaRPr lang="en-US" sz="14400" b="1" dirty="0">
              <a:latin typeface="Agency FB" panose="020B0503020202020204" pitchFamily="34" charset="0"/>
            </a:endParaRPr>
          </a:p>
          <a:p>
            <a:pPr marL="0" indent="0">
              <a:spcBef>
                <a:spcPts val="0"/>
              </a:spcBef>
              <a:buNone/>
            </a:pPr>
            <a:r>
              <a:rPr lang="en-US" sz="14400" b="1" dirty="0" smtClean="0">
                <a:latin typeface="Agency FB" panose="020B0503020202020204" pitchFamily="34" charset="0"/>
              </a:rPr>
              <a:t>4.5: </a:t>
            </a:r>
            <a:r>
              <a:rPr lang="en-US" sz="14400" b="1" dirty="0">
                <a:latin typeface="Agency FB" panose="020B0503020202020204" pitchFamily="34" charset="0"/>
              </a:rPr>
              <a:t>Explain Magnetic Leakage of </a:t>
            </a:r>
            <a:r>
              <a:rPr lang="en-US" sz="14400" b="1" dirty="0" smtClean="0">
                <a:latin typeface="Agency FB" panose="020B0503020202020204" pitchFamily="34" charset="0"/>
              </a:rPr>
              <a:t> Transformer:</a:t>
            </a:r>
            <a:endParaRPr lang="en-US" sz="14400" b="1" dirty="0">
              <a:latin typeface="Agency FB" panose="020B0503020202020204" pitchFamily="34" charset="0"/>
            </a:endParaRPr>
          </a:p>
          <a:p>
            <a:pPr marL="0" indent="0">
              <a:spcBef>
                <a:spcPts val="0"/>
              </a:spcBef>
              <a:buNone/>
            </a:pPr>
            <a:r>
              <a:rPr lang="en-US" sz="14400" b="1" dirty="0" smtClean="0">
                <a:latin typeface="Agency FB" panose="020B0503020202020204" pitchFamily="34" charset="0"/>
              </a:rPr>
              <a:t>4.6: </a:t>
            </a:r>
            <a:r>
              <a:rPr lang="en-US" sz="14400" b="1" dirty="0">
                <a:latin typeface="Agency FB" panose="020B0503020202020204" pitchFamily="34" charset="0"/>
              </a:rPr>
              <a:t>List the Disadvantages of Magnetic </a:t>
            </a:r>
            <a:r>
              <a:rPr lang="en-US" sz="14400" b="1" dirty="0" smtClean="0">
                <a:latin typeface="Agency FB" panose="020B0503020202020204" pitchFamily="34" charset="0"/>
              </a:rPr>
              <a:t> Leakage</a:t>
            </a:r>
            <a:r>
              <a:rPr lang="en-US" sz="12800" b="1" dirty="0" smtClean="0">
                <a:latin typeface="Agency FB" panose="020B0503020202020204" pitchFamily="34" charset="0"/>
              </a:rPr>
              <a:t>:</a:t>
            </a:r>
          </a:p>
          <a:p>
            <a:pPr marL="0" indent="0">
              <a:spcBef>
                <a:spcPts val="0"/>
              </a:spcBef>
              <a:buNone/>
            </a:pPr>
            <a:r>
              <a:rPr lang="en-US" sz="12800" b="1" dirty="0" smtClean="0">
                <a:latin typeface="Agency FB" panose="020B0503020202020204" pitchFamily="34" charset="0"/>
              </a:rPr>
              <a:t>4.7: Calculate Leakage reactance of Transformer in terms of   </a:t>
            </a:r>
          </a:p>
          <a:p>
            <a:pPr marL="0" indent="0">
              <a:spcBef>
                <a:spcPts val="0"/>
              </a:spcBef>
              <a:buNone/>
            </a:pPr>
            <a:r>
              <a:rPr lang="en-US" sz="12800" b="1" dirty="0">
                <a:latin typeface="Agency FB" panose="020B0503020202020204" pitchFamily="34" charset="0"/>
              </a:rPr>
              <a:t> </a:t>
            </a:r>
            <a:r>
              <a:rPr lang="en-US" sz="12800" b="1" dirty="0" smtClean="0">
                <a:latin typeface="Agency FB" panose="020B0503020202020204" pitchFamily="34" charset="0"/>
              </a:rPr>
              <a:t>    Primary and in terms  of Secondary .</a:t>
            </a:r>
          </a:p>
          <a:p>
            <a:pPr marL="0" indent="0">
              <a:spcBef>
                <a:spcPts val="0"/>
              </a:spcBef>
              <a:buNone/>
            </a:pPr>
            <a:r>
              <a:rPr lang="en-US" sz="12800" b="1" dirty="0" smtClean="0">
                <a:latin typeface="Agency FB" panose="020B0503020202020204" pitchFamily="34" charset="0"/>
              </a:rPr>
              <a:t>4.8 : Solve Problems 0n </a:t>
            </a:r>
            <a:r>
              <a:rPr lang="en-US" sz="12800" b="1" dirty="0" err="1" smtClean="0">
                <a:latin typeface="Agency FB" panose="020B0503020202020204" pitchFamily="34" charset="0"/>
              </a:rPr>
              <a:t>equivalment</a:t>
            </a:r>
            <a:r>
              <a:rPr lang="en-US" sz="12800" b="1" dirty="0" smtClean="0">
                <a:latin typeface="Agency FB" panose="020B0503020202020204" pitchFamily="34" charset="0"/>
              </a:rPr>
              <a:t> </a:t>
            </a:r>
            <a:r>
              <a:rPr lang="en-US" sz="12800" b="1" dirty="0" err="1" smtClean="0">
                <a:latin typeface="Agency FB" panose="020B0503020202020204" pitchFamily="34" charset="0"/>
              </a:rPr>
              <a:t>ckt</a:t>
            </a:r>
            <a:r>
              <a:rPr lang="en-US" sz="12800" b="1" dirty="0" smtClean="0">
                <a:latin typeface="Agency FB" panose="020B0503020202020204" pitchFamily="34" charset="0"/>
              </a:rPr>
              <a:t> of transformer ,leakage reactance and impedance </a:t>
            </a:r>
            <a:r>
              <a:rPr lang="en-US" sz="12800" b="1" dirty="0" err="1" smtClean="0">
                <a:latin typeface="Agency FB" panose="020B0503020202020204" pitchFamily="34" charset="0"/>
              </a:rPr>
              <a:t>Txr</a:t>
            </a:r>
            <a:r>
              <a:rPr lang="en-US" sz="12800" b="1" dirty="0" smtClean="0">
                <a:latin typeface="Agency FB" panose="020B0503020202020204" pitchFamily="34" charset="0"/>
              </a:rPr>
              <a:t> .</a:t>
            </a:r>
            <a:endParaRPr lang="en-US" sz="12800" b="1" dirty="0">
              <a:latin typeface="Agency FB" panose="020B0503020202020204" pitchFamily="34" charset="0"/>
            </a:endParaRPr>
          </a:p>
          <a:p>
            <a:pPr marL="0" lvl="0" indent="0">
              <a:lnSpc>
                <a:spcPct val="115000"/>
              </a:lnSpc>
              <a:spcBef>
                <a:spcPts val="0"/>
              </a:spcBef>
              <a:spcAft>
                <a:spcPts val="1000"/>
              </a:spcAft>
              <a:buClrTx/>
              <a:buSzTx/>
              <a:buNone/>
            </a:pPr>
            <a:r>
              <a:rPr lang="en-US" sz="11200" b="1" dirty="0" smtClean="0">
                <a:solidFill>
                  <a:srgbClr val="002060"/>
                </a:solidFill>
                <a:latin typeface="Agency FB" panose="020B0503020202020204" pitchFamily="34" charset="0"/>
                <a:ea typeface="Calibri"/>
                <a:cs typeface="Times New Roman"/>
              </a:rPr>
              <a:t> 4.9</a:t>
            </a:r>
            <a:r>
              <a:rPr lang="en-US" sz="11200" b="1" dirty="0">
                <a:solidFill>
                  <a:srgbClr val="002060"/>
                </a:solidFill>
                <a:latin typeface="Agency FB" panose="020B0503020202020204" pitchFamily="34" charset="0"/>
                <a:ea typeface="Calibri"/>
                <a:cs typeface="Times New Roman"/>
              </a:rPr>
              <a:t>: Define Percentage Resistance , Reactance  and </a:t>
            </a:r>
            <a:r>
              <a:rPr lang="en-US" sz="11200" b="1" dirty="0" smtClean="0">
                <a:solidFill>
                  <a:srgbClr val="002060"/>
                </a:solidFill>
                <a:latin typeface="Agency FB" panose="020B0503020202020204" pitchFamily="34" charset="0"/>
                <a:ea typeface="Calibri"/>
                <a:cs typeface="Times New Roman"/>
              </a:rPr>
              <a:t>Impedance </a:t>
            </a:r>
            <a:r>
              <a:rPr lang="en-US" sz="11200" b="1" dirty="0">
                <a:solidFill>
                  <a:srgbClr val="002060"/>
                </a:solidFill>
                <a:latin typeface="Agency FB" panose="020B0503020202020204" pitchFamily="34" charset="0"/>
                <a:ea typeface="Calibri"/>
                <a:cs typeface="Times New Roman"/>
              </a:rPr>
              <a:t>:</a:t>
            </a:r>
            <a:endParaRPr lang="en-US" sz="11200" b="1" dirty="0">
              <a:solidFill>
                <a:prstClr val="black"/>
              </a:solidFill>
              <a:latin typeface="Agency FB" panose="020B0503020202020204" pitchFamily="34" charset="0"/>
            </a:endParaRPr>
          </a:p>
          <a:p>
            <a:pPr marL="0" lvl="0" indent="0">
              <a:lnSpc>
                <a:spcPct val="115000"/>
              </a:lnSpc>
              <a:spcBef>
                <a:spcPts val="0"/>
              </a:spcBef>
              <a:spcAft>
                <a:spcPts val="1000"/>
              </a:spcAft>
              <a:buClrTx/>
              <a:buSzTx/>
              <a:buNone/>
            </a:pPr>
            <a:r>
              <a:rPr lang="en-US" sz="11200" b="1" dirty="0" smtClean="0">
                <a:solidFill>
                  <a:srgbClr val="002060"/>
                </a:solidFill>
                <a:latin typeface="Agency FB" panose="020B0503020202020204" pitchFamily="34" charset="0"/>
                <a:ea typeface="Calibri"/>
                <a:cs typeface="Times New Roman"/>
              </a:rPr>
              <a:t> 4.10 </a:t>
            </a:r>
            <a:r>
              <a:rPr lang="en-US" sz="11200" b="1" dirty="0">
                <a:solidFill>
                  <a:srgbClr val="002060"/>
                </a:solidFill>
                <a:latin typeface="Agency FB" panose="020B0503020202020204" pitchFamily="34" charset="0"/>
                <a:ea typeface="Calibri"/>
                <a:cs typeface="Times New Roman"/>
              </a:rPr>
              <a:t>:  Express the Deduction of the Equation for Percentage Resistance , Reactance  and Impedance</a:t>
            </a:r>
            <a:endParaRPr lang="en-US" sz="11200" dirty="0"/>
          </a:p>
          <a:p>
            <a:pPr marL="0" indent="0">
              <a:spcBef>
                <a:spcPts val="0"/>
              </a:spcBef>
              <a:buNone/>
            </a:pPr>
            <a:endParaRPr lang="en-US" sz="4800" dirty="0"/>
          </a:p>
          <a:p>
            <a:pPr marL="0" indent="0">
              <a:spcBef>
                <a:spcPts val="0"/>
              </a:spcBef>
              <a:buNone/>
            </a:pPr>
            <a:endParaRPr lang="en-US" sz="4800" dirty="0"/>
          </a:p>
          <a:p>
            <a:pPr marL="0" indent="0">
              <a:spcBef>
                <a:spcPts val="0"/>
              </a:spcBef>
              <a:buNone/>
            </a:pPr>
            <a:endParaRPr lang="en-US" sz="4600" dirty="0">
              <a:latin typeface="SutonnyMJ"/>
              <a:ea typeface="Calibri"/>
              <a:cs typeface="Times New Roman"/>
            </a:endParaRPr>
          </a:p>
          <a:p>
            <a:pPr marL="0">
              <a:spcBef>
                <a:spcPts val="0"/>
              </a:spcBef>
            </a:pPr>
            <a:endParaRPr lang="en-US" sz="2300" dirty="0">
              <a:latin typeface="Calibri"/>
              <a:ea typeface="Calibri"/>
              <a:cs typeface="Times New Roman"/>
            </a:endParaRPr>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r>
              <a:rPr lang="en-US" sz="5600" dirty="0"/>
              <a:t>JESSORE POLYTECHNIC INSTITUTE</a:t>
            </a:r>
          </a:p>
          <a:p>
            <a:endParaRPr lang="en-US" sz="8000" dirty="0"/>
          </a:p>
          <a:p>
            <a:endParaRPr lang="en-US" sz="9600" dirty="0"/>
          </a:p>
          <a:p>
            <a:pPr marL="109728" indent="0">
              <a:buNone/>
            </a:pPr>
            <a:endParaRPr lang="en-US" sz="9600" dirty="0"/>
          </a:p>
        </p:txBody>
      </p:sp>
    </p:spTree>
    <p:extLst>
      <p:ext uri="{BB962C8B-B14F-4D97-AF65-F5344CB8AC3E}">
        <p14:creationId xmlns:p14="http://schemas.microsoft.com/office/powerpoint/2010/main" val="200067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117558" y="834351"/>
            <a:ext cx="5555946" cy="381000"/>
          </a:xfrm>
        </p:spPr>
        <p:txBody>
          <a:bodyPr>
            <a:noAutofit/>
          </a:bodyPr>
          <a:lstStyle/>
          <a:p>
            <a:pPr algn="l"/>
            <a:r>
              <a:rPr lang="en-US" sz="2400" dirty="0">
                <a:latin typeface="SumeshwariMJ" pitchFamily="2" charset="0"/>
                <a:cs typeface="SumeshwariMJ" pitchFamily="2" charset="0"/>
              </a:rPr>
              <a:t/>
            </a:r>
            <a:br>
              <a:rPr lang="en-US" sz="2400" dirty="0">
                <a:latin typeface="SumeshwariMJ" pitchFamily="2" charset="0"/>
                <a:cs typeface="SumeshwariMJ" pitchFamily="2" charset="0"/>
              </a:rPr>
            </a:br>
            <a:r>
              <a:rPr lang="en-US" sz="3200" dirty="0" smtClean="0">
                <a:latin typeface="SumeshwariMJ" pitchFamily="2" charset="0"/>
                <a:cs typeface="SumeshwariMJ" pitchFamily="2" charset="0"/>
              </a:rPr>
              <a:t>(L) </a:t>
            </a:r>
            <a:r>
              <a:rPr lang="en-US" sz="3200" dirty="0" err="1">
                <a:latin typeface="SumeshwariMJ" pitchFamily="2" charset="0"/>
                <a:cs typeface="SumeshwariMJ" pitchFamily="2" charset="0"/>
              </a:rPr>
              <a:t>mwVK</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mgZzj</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mvwK©U</a:t>
            </a:r>
            <a:r>
              <a:rPr lang="en-US" sz="3200" dirty="0">
                <a:latin typeface="SumeshwariMJ" pitchFamily="2" charset="0"/>
                <a:cs typeface="SumeshwariMJ" pitchFamily="2" charset="0"/>
              </a:rPr>
              <a:t> :</a:t>
            </a:r>
            <a:r>
              <a:rPr lang="en-US" sz="2400" dirty="0">
                <a:latin typeface="SumeshwariMJ" pitchFamily="2" charset="0"/>
                <a:cs typeface="SumeshwariMJ" pitchFamily="2" charset="0"/>
              </a:rPr>
              <a:t/>
            </a:r>
            <a:br>
              <a:rPr lang="en-US" sz="2400" dirty="0">
                <a:latin typeface="SumeshwariMJ" pitchFamily="2" charset="0"/>
                <a:cs typeface="SumeshwariMJ" pitchFamily="2" charset="0"/>
              </a:rPr>
            </a:br>
            <a:endParaRPr lang="en-US" sz="2400" dirty="0"/>
          </a:p>
        </p:txBody>
      </p:sp>
      <p:sp>
        <p:nvSpPr>
          <p:cNvPr id="2" name="Rectangle 1"/>
          <p:cNvSpPr>
            <a:spLocks noChangeArrowheads="1"/>
          </p:cNvSpPr>
          <p:nvPr/>
        </p:nvSpPr>
        <p:spPr bwMode="auto">
          <a:xfrm>
            <a:off x="255964" y="1684808"/>
            <a:ext cx="8839201" cy="3539430"/>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r>
              <a:rPr lang="en-US" sz="3200" b="1" dirty="0">
                <a:latin typeface="Agency FB" panose="020B0503020202020204" pitchFamily="34" charset="0"/>
              </a:rPr>
              <a:t>Equivalent Circuit of Transformer Referred to Primary</a:t>
            </a:r>
          </a:p>
          <a:p>
            <a:r>
              <a:rPr lang="en-US" sz="3200" b="1" dirty="0">
                <a:latin typeface="Agency FB" panose="020B0503020202020204" pitchFamily="34" charset="0"/>
              </a:rPr>
              <a:t>For drawing equivalent circuit of transformer referred to primary, first we have to establish general equivalent circuit of transformer then, we will modify it for referring from primary side. For doing this, first we need to recall the complete vector diagram of a transformer which is shown in the figure below</a:t>
            </a:r>
          </a:p>
        </p:txBody>
      </p:sp>
    </p:spTree>
    <p:extLst>
      <p:ext uri="{BB962C8B-B14F-4D97-AF65-F5344CB8AC3E}">
        <p14:creationId xmlns:p14="http://schemas.microsoft.com/office/powerpoint/2010/main" val="2896638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117558" y="834351"/>
            <a:ext cx="5555946" cy="381000"/>
          </a:xfrm>
        </p:spPr>
        <p:txBody>
          <a:bodyPr>
            <a:noAutofit/>
          </a:bodyPr>
          <a:lstStyle/>
          <a:p>
            <a:pPr algn="l"/>
            <a:r>
              <a:rPr lang="en-US" sz="2400" dirty="0">
                <a:latin typeface="SumeshwariMJ" pitchFamily="2" charset="0"/>
                <a:cs typeface="SumeshwariMJ" pitchFamily="2" charset="0"/>
              </a:rPr>
              <a:t/>
            </a:r>
            <a:br>
              <a:rPr lang="en-US" sz="2400" dirty="0">
                <a:latin typeface="SumeshwariMJ" pitchFamily="2" charset="0"/>
                <a:cs typeface="SumeshwariMJ" pitchFamily="2" charset="0"/>
              </a:rPr>
            </a:br>
            <a:r>
              <a:rPr lang="en-US" sz="3200" dirty="0" smtClean="0">
                <a:latin typeface="SumeshwariMJ" pitchFamily="2" charset="0"/>
                <a:cs typeface="SumeshwariMJ" pitchFamily="2" charset="0"/>
              </a:rPr>
              <a:t>(L) </a:t>
            </a:r>
            <a:r>
              <a:rPr lang="en-US" sz="3200" dirty="0" err="1">
                <a:latin typeface="SumeshwariMJ" pitchFamily="2" charset="0"/>
                <a:cs typeface="SumeshwariMJ" pitchFamily="2" charset="0"/>
              </a:rPr>
              <a:t>mwVK</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mgZzj</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mvwK©U</a:t>
            </a:r>
            <a:r>
              <a:rPr lang="en-US" sz="3200" dirty="0">
                <a:latin typeface="SumeshwariMJ" pitchFamily="2" charset="0"/>
                <a:cs typeface="SumeshwariMJ" pitchFamily="2" charset="0"/>
              </a:rPr>
              <a:t> :</a:t>
            </a:r>
            <a:r>
              <a:rPr lang="en-US" sz="2400" dirty="0">
                <a:latin typeface="SumeshwariMJ" pitchFamily="2" charset="0"/>
                <a:cs typeface="SumeshwariMJ" pitchFamily="2" charset="0"/>
              </a:rPr>
              <a:t/>
            </a:r>
            <a:br>
              <a:rPr lang="en-US" sz="2400" dirty="0">
                <a:latin typeface="SumeshwariMJ" pitchFamily="2" charset="0"/>
                <a:cs typeface="SumeshwariMJ" pitchFamily="2" charset="0"/>
              </a:rPr>
            </a:br>
            <a:endParaRPr lang="en-US" sz="2400" dirty="0"/>
          </a:p>
        </p:txBody>
      </p:sp>
      <p:sp>
        <p:nvSpPr>
          <p:cNvPr id="2" name="Rectangle 1"/>
          <p:cNvSpPr>
            <a:spLocks noChangeArrowheads="1"/>
          </p:cNvSpPr>
          <p:nvPr/>
        </p:nvSpPr>
        <p:spPr bwMode="auto">
          <a:xfrm>
            <a:off x="270297" y="5488355"/>
            <a:ext cx="8839201" cy="584775"/>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endParaRPr lang="en-US" sz="3200" dirty="0"/>
          </a:p>
        </p:txBody>
      </p:sp>
      <p:pic>
        <p:nvPicPr>
          <p:cNvPr id="7" name="Picture 6" descr="vector diagram of transformer"/>
          <p:cNvPicPr/>
          <p:nvPr/>
        </p:nvPicPr>
        <p:blipFill>
          <a:blip r:embed="rId4">
            <a:extLst>
              <a:ext uri="{28A0092B-C50C-407E-A947-70E740481C1C}">
                <a14:useLocalDpi xmlns:a14="http://schemas.microsoft.com/office/drawing/2010/main" val="0"/>
              </a:ext>
            </a:extLst>
          </a:blip>
          <a:srcRect/>
          <a:stretch>
            <a:fillRect/>
          </a:stretch>
        </p:blipFill>
        <p:spPr bwMode="auto">
          <a:xfrm>
            <a:off x="3429000" y="861775"/>
            <a:ext cx="3619500" cy="4626579"/>
          </a:xfrm>
          <a:prstGeom prst="rect">
            <a:avLst/>
          </a:prstGeom>
          <a:noFill/>
          <a:ln>
            <a:noFill/>
          </a:ln>
        </p:spPr>
      </p:pic>
      <p:sp>
        <p:nvSpPr>
          <p:cNvPr id="4" name="Rectangle 3"/>
          <p:cNvSpPr/>
          <p:nvPr/>
        </p:nvSpPr>
        <p:spPr>
          <a:xfrm>
            <a:off x="1371600" y="5488356"/>
            <a:ext cx="5562600" cy="738664"/>
          </a:xfrm>
          <a:prstGeom prst="rect">
            <a:avLst/>
          </a:prstGeom>
        </p:spPr>
        <p:txBody>
          <a:bodyPr wrap="square">
            <a:spAutoFit/>
          </a:bodyPr>
          <a:lstStyle/>
          <a:p>
            <a:endParaRPr lang="en-US" dirty="0"/>
          </a:p>
          <a:p>
            <a:r>
              <a:rPr lang="en-US" sz="2400" dirty="0"/>
              <a:t>Let us consider the transformation ratio be,</a:t>
            </a:r>
          </a:p>
        </p:txBody>
      </p:sp>
      <p:pic>
        <p:nvPicPr>
          <p:cNvPr id="10" name="Picture 9" descr="http://www.electrical4u.com/transformer-equation/ect-01-13-05-14.gif"/>
          <p:cNvPicPr/>
          <p:nvPr/>
        </p:nvPicPr>
        <p:blipFill>
          <a:blip r:embed="rId5">
            <a:extLst>
              <a:ext uri="{28A0092B-C50C-407E-A947-70E740481C1C}">
                <a14:useLocalDpi xmlns:a14="http://schemas.microsoft.com/office/drawing/2010/main" val="0"/>
              </a:ext>
            </a:extLst>
          </a:blip>
          <a:srcRect/>
          <a:stretch>
            <a:fillRect/>
          </a:stretch>
        </p:blipFill>
        <p:spPr bwMode="auto">
          <a:xfrm>
            <a:off x="6934200" y="5488356"/>
            <a:ext cx="1943100" cy="914400"/>
          </a:xfrm>
          <a:prstGeom prst="rect">
            <a:avLst/>
          </a:prstGeom>
          <a:noFill/>
          <a:ln>
            <a:noFill/>
          </a:ln>
        </p:spPr>
      </p:pic>
    </p:spTree>
    <p:extLst>
      <p:ext uri="{BB962C8B-B14F-4D97-AF65-F5344CB8AC3E}">
        <p14:creationId xmlns:p14="http://schemas.microsoft.com/office/powerpoint/2010/main" val="240419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2" name="Rectangle 1"/>
          <p:cNvSpPr>
            <a:spLocks noChangeArrowheads="1"/>
          </p:cNvSpPr>
          <p:nvPr/>
        </p:nvSpPr>
        <p:spPr bwMode="auto">
          <a:xfrm>
            <a:off x="270298" y="3248755"/>
            <a:ext cx="8839201" cy="584775"/>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endParaRPr lang="en-US" sz="3200" dirty="0"/>
          </a:p>
        </p:txBody>
      </p:sp>
      <p:sp>
        <p:nvSpPr>
          <p:cNvPr id="10" name="Rectangle 9"/>
          <p:cNvSpPr/>
          <p:nvPr/>
        </p:nvSpPr>
        <p:spPr>
          <a:xfrm>
            <a:off x="-1" y="861775"/>
            <a:ext cx="9109499" cy="5909310"/>
          </a:xfrm>
          <a:prstGeom prst="rect">
            <a:avLst/>
          </a:prstGeom>
        </p:spPr>
        <p:txBody>
          <a:bodyPr wrap="square">
            <a:spAutoFit/>
          </a:bodyPr>
          <a:lstStyle/>
          <a:p>
            <a:r>
              <a:rPr lang="en-US" sz="3200" b="1" dirty="0">
                <a:latin typeface="Agency FB" panose="020B0503020202020204" pitchFamily="34" charset="0"/>
              </a:rPr>
              <a:t>In the figure right, the applied voltage to the primary is V</a:t>
            </a:r>
            <a:r>
              <a:rPr lang="en-US" sz="3200" b="1" baseline="-25000" dirty="0">
                <a:latin typeface="Agency FB" panose="020B0503020202020204" pitchFamily="34" charset="0"/>
              </a:rPr>
              <a:t>1</a:t>
            </a:r>
            <a:r>
              <a:rPr lang="en-US" sz="3200" b="1" dirty="0">
                <a:latin typeface="Agency FB" panose="020B0503020202020204" pitchFamily="34" charset="0"/>
              </a:rPr>
              <a:t>and voltage across the primary winding is E</a:t>
            </a:r>
            <a:r>
              <a:rPr lang="en-US" sz="3200" b="1" baseline="-25000" dirty="0">
                <a:latin typeface="Agency FB" panose="020B0503020202020204" pitchFamily="34" charset="0"/>
              </a:rPr>
              <a:t>1</a:t>
            </a:r>
            <a:r>
              <a:rPr lang="en-US" sz="3200" b="1" dirty="0">
                <a:latin typeface="Agency FB" panose="020B0503020202020204" pitchFamily="34" charset="0"/>
              </a:rPr>
              <a:t>. Total electric current supplied to primary is I</a:t>
            </a:r>
            <a:r>
              <a:rPr lang="en-US" sz="3200" b="1" baseline="-25000" dirty="0">
                <a:latin typeface="Agency FB" panose="020B0503020202020204" pitchFamily="34" charset="0"/>
              </a:rPr>
              <a:t>1</a:t>
            </a:r>
            <a:r>
              <a:rPr lang="en-US" sz="3200" b="1" dirty="0">
                <a:latin typeface="Agency FB" panose="020B0503020202020204" pitchFamily="34" charset="0"/>
              </a:rPr>
              <a:t>. So the voltage V</a:t>
            </a:r>
            <a:r>
              <a:rPr lang="en-US" sz="3200" b="1" baseline="-25000" dirty="0">
                <a:latin typeface="Agency FB" panose="020B0503020202020204" pitchFamily="34" charset="0"/>
              </a:rPr>
              <a:t>1</a:t>
            </a:r>
            <a:r>
              <a:rPr lang="en-US" sz="3200" b="1" dirty="0">
                <a:latin typeface="Agency FB" panose="020B0503020202020204" pitchFamily="34" charset="0"/>
              </a:rPr>
              <a:t> applied to the primary is partly dropped by I</a:t>
            </a:r>
            <a:r>
              <a:rPr lang="en-US" sz="3200" b="1" baseline="-25000" dirty="0">
                <a:latin typeface="Agency FB" panose="020B0503020202020204" pitchFamily="34" charset="0"/>
              </a:rPr>
              <a:t>1</a:t>
            </a:r>
            <a:r>
              <a:rPr lang="en-US" sz="3200" b="1" dirty="0">
                <a:latin typeface="Agency FB" panose="020B0503020202020204" pitchFamily="34" charset="0"/>
              </a:rPr>
              <a:t>Z</a:t>
            </a:r>
            <a:r>
              <a:rPr lang="en-US" sz="3200" b="1" baseline="-25000" dirty="0">
                <a:latin typeface="Agency FB" panose="020B0503020202020204" pitchFamily="34" charset="0"/>
              </a:rPr>
              <a:t>1</a:t>
            </a:r>
            <a:r>
              <a:rPr lang="en-US" sz="3200" b="1" dirty="0">
                <a:latin typeface="Agency FB" panose="020B0503020202020204" pitchFamily="34" charset="0"/>
              </a:rPr>
              <a:t> or I</a:t>
            </a:r>
            <a:r>
              <a:rPr lang="en-US" sz="3200" b="1" baseline="-25000" dirty="0">
                <a:latin typeface="Agency FB" panose="020B0503020202020204" pitchFamily="34" charset="0"/>
              </a:rPr>
              <a:t>1</a:t>
            </a:r>
            <a:r>
              <a:rPr lang="en-US" sz="3200" b="1" dirty="0">
                <a:latin typeface="Agency FB" panose="020B0503020202020204" pitchFamily="34" charset="0"/>
              </a:rPr>
              <a:t>R</a:t>
            </a:r>
            <a:r>
              <a:rPr lang="en-US" sz="3200" b="1" baseline="-25000" dirty="0">
                <a:latin typeface="Agency FB" panose="020B0503020202020204" pitchFamily="34" charset="0"/>
              </a:rPr>
              <a:t>1</a:t>
            </a:r>
            <a:r>
              <a:rPr lang="en-US" sz="3200" b="1" dirty="0">
                <a:latin typeface="Agency FB" panose="020B0503020202020204" pitchFamily="34" charset="0"/>
              </a:rPr>
              <a:t> + j.I</a:t>
            </a:r>
            <a:r>
              <a:rPr lang="en-US" sz="3200" b="1" baseline="-25000" dirty="0">
                <a:latin typeface="Agency FB" panose="020B0503020202020204" pitchFamily="34" charset="0"/>
              </a:rPr>
              <a:t>1</a:t>
            </a:r>
            <a:r>
              <a:rPr lang="en-US" sz="3200" b="1" dirty="0">
                <a:latin typeface="Agency FB" panose="020B0503020202020204" pitchFamily="34" charset="0"/>
              </a:rPr>
              <a:t>X</a:t>
            </a:r>
            <a:r>
              <a:rPr lang="en-US" sz="3200" b="1" baseline="-25000" dirty="0">
                <a:latin typeface="Agency FB" panose="020B0503020202020204" pitchFamily="34" charset="0"/>
              </a:rPr>
              <a:t>1</a:t>
            </a:r>
            <a:r>
              <a:rPr lang="en-US" sz="3200" b="1" dirty="0">
                <a:latin typeface="Agency FB" panose="020B0503020202020204" pitchFamily="34" charset="0"/>
              </a:rPr>
              <a:t>before it appears across primary winding. The voltage appeared across winding is countered by primary induced </a:t>
            </a:r>
            <a:r>
              <a:rPr lang="en-US" sz="2800" b="1" dirty="0">
                <a:latin typeface="Agency FB" panose="020B0503020202020204" pitchFamily="34" charset="0"/>
              </a:rPr>
              <a:t> </a:t>
            </a:r>
            <a:r>
              <a:rPr lang="en-US" sz="2800" b="1" dirty="0" err="1">
                <a:latin typeface="Agency FB" panose="020B0503020202020204" pitchFamily="34" charset="0"/>
              </a:rPr>
              <a:t>emf</a:t>
            </a:r>
            <a:r>
              <a:rPr lang="en-US" sz="2800" b="1" dirty="0">
                <a:latin typeface="Agency FB" panose="020B0503020202020204" pitchFamily="34" charset="0"/>
              </a:rPr>
              <a:t> E</a:t>
            </a:r>
            <a:r>
              <a:rPr lang="en-US" sz="2800" b="1" baseline="-25000" dirty="0">
                <a:latin typeface="Agency FB" panose="020B0503020202020204" pitchFamily="34" charset="0"/>
              </a:rPr>
              <a:t>1</a:t>
            </a:r>
            <a:r>
              <a:rPr lang="en-US" sz="2800" b="1" dirty="0">
                <a:latin typeface="Agency FB" panose="020B0503020202020204" pitchFamily="34" charset="0"/>
              </a:rPr>
              <a:t>. So voltage equation of this portion of the </a:t>
            </a:r>
            <a:endParaRPr lang="en-US" sz="2400" b="1" dirty="0">
              <a:latin typeface="Agency FB" panose="020B0503020202020204" pitchFamily="34" charset="0"/>
            </a:endParaRPr>
          </a:p>
          <a:p>
            <a:endParaRPr lang="en-US" sz="400" b="1" dirty="0">
              <a:latin typeface="Agency FB" panose="020B0503020202020204" pitchFamily="34" charset="0"/>
            </a:endParaRPr>
          </a:p>
          <a:p>
            <a:r>
              <a:rPr lang="en-US" sz="2800" b="1" dirty="0">
                <a:latin typeface="Agency FB" panose="020B0503020202020204" pitchFamily="34" charset="0"/>
              </a:rPr>
              <a:t>transformer can be written as,</a:t>
            </a:r>
          </a:p>
          <a:p>
            <a:endParaRPr lang="en-US" b="1" dirty="0">
              <a:latin typeface="Agency FB" panose="020B0503020202020204" pitchFamily="34" charset="0"/>
            </a:endParaRPr>
          </a:p>
          <a:p>
            <a:endParaRPr lang="en-US" b="1" dirty="0">
              <a:latin typeface="Agency FB" panose="020B0503020202020204" pitchFamily="34" charset="0"/>
            </a:endParaRPr>
          </a:p>
          <a:p>
            <a:endParaRPr lang="en-US" dirty="0"/>
          </a:p>
          <a:p>
            <a:endParaRPr lang="en-US" dirty="0"/>
          </a:p>
          <a:p>
            <a:endParaRPr lang="en-US" dirty="0"/>
          </a:p>
          <a:p>
            <a:r>
              <a:rPr lang="en-US" dirty="0"/>
              <a:t/>
            </a:r>
            <a:br>
              <a:rPr lang="en-US" dirty="0"/>
            </a:br>
            <a:endParaRPr lang="en-US" dirty="0"/>
          </a:p>
        </p:txBody>
      </p:sp>
      <p:pic>
        <p:nvPicPr>
          <p:cNvPr id="13" name="Picture 12" descr="http://www.electrical4u.com/transformer-equation/ect-02-13-05-14.gif"/>
          <p:cNvPicPr/>
          <p:nvPr/>
        </p:nvPicPr>
        <p:blipFill>
          <a:blip r:embed="rId4">
            <a:extLst>
              <a:ext uri="{28A0092B-C50C-407E-A947-70E740481C1C}">
                <a14:useLocalDpi xmlns:a14="http://schemas.microsoft.com/office/drawing/2010/main" val="0"/>
              </a:ext>
            </a:extLst>
          </a:blip>
          <a:srcRect/>
          <a:stretch>
            <a:fillRect/>
          </a:stretch>
        </p:blipFill>
        <p:spPr bwMode="auto">
          <a:xfrm>
            <a:off x="1676265" y="5304119"/>
            <a:ext cx="3145116" cy="609600"/>
          </a:xfrm>
          <a:prstGeom prst="rect">
            <a:avLst/>
          </a:prstGeom>
          <a:noFill/>
          <a:ln>
            <a:noFill/>
          </a:ln>
        </p:spPr>
      </p:pic>
      <p:sp>
        <p:nvSpPr>
          <p:cNvPr id="11" name="Rectangle 10"/>
          <p:cNvSpPr/>
          <p:nvPr/>
        </p:nvSpPr>
        <p:spPr>
          <a:xfrm>
            <a:off x="-6928" y="5913719"/>
            <a:ext cx="6511502" cy="461665"/>
          </a:xfrm>
          <a:prstGeom prst="rect">
            <a:avLst/>
          </a:prstGeom>
        </p:spPr>
        <p:txBody>
          <a:bodyPr wrap="square">
            <a:spAutoFit/>
          </a:bodyPr>
          <a:lstStyle/>
          <a:p>
            <a:r>
              <a:rPr lang="en-US" sz="2400" dirty="0">
                <a:latin typeface="Agency FB" panose="020B0503020202020204" pitchFamily="34" charset="0"/>
              </a:rPr>
              <a:t>The equivalent circuit for that equation can be drawn as below</a:t>
            </a:r>
          </a:p>
        </p:txBody>
      </p:sp>
      <p:pic>
        <p:nvPicPr>
          <p:cNvPr id="15" name="Picture 14" descr="http://www.electrical4u.com/images/equivalent-circuit-01.gif"/>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876800"/>
            <a:ext cx="2861099" cy="1676400"/>
          </a:xfrm>
          <a:prstGeom prst="rect">
            <a:avLst/>
          </a:prstGeom>
          <a:noFill/>
          <a:ln>
            <a:noFill/>
          </a:ln>
        </p:spPr>
      </p:pic>
      <p:sp>
        <p:nvSpPr>
          <p:cNvPr id="4" name="Title 3"/>
          <p:cNvSpPr>
            <a:spLocks noGrp="1"/>
          </p:cNvSpPr>
          <p:nvPr>
            <p:ph type="title"/>
          </p:nvPr>
        </p:nvSpPr>
        <p:spPr/>
        <p:txBody>
          <a:bodyPr/>
          <a:lstStyle/>
          <a:p>
            <a:r>
              <a:rPr lang="en-US" dirty="0"/>
              <a:t>.</a:t>
            </a:r>
          </a:p>
        </p:txBody>
      </p:sp>
    </p:spTree>
    <p:extLst>
      <p:ext uri="{BB962C8B-B14F-4D97-AF65-F5344CB8AC3E}">
        <p14:creationId xmlns:p14="http://schemas.microsoft.com/office/powerpoint/2010/main" val="871966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861774"/>
          </a:xfrm>
          <a:prstGeom prst="rect">
            <a:avLst/>
          </a:prstGeom>
        </p:spPr>
        <p:txBody>
          <a:bodyPr wrap="square">
            <a:spAutoFit/>
          </a:bodyPr>
          <a:lstStyle/>
          <a:p>
            <a:pPr lvl="0" algn="ctr"/>
            <a:r>
              <a:rPr lang="bn-BD" sz="2400" dirty="0">
                <a:solidFill>
                  <a:prstClr val="black"/>
                </a:solidFill>
              </a:rPr>
              <a:t>এসি মেসিন-১বিষয় কোড-৬৭৬</a:t>
            </a:r>
            <a:r>
              <a:rPr lang="en-US" sz="2800" dirty="0">
                <a:solidFill>
                  <a:prstClr val="black"/>
                </a:solidFill>
                <a:latin typeface="SumeshwariMJ" pitchFamily="2" charset="0"/>
                <a:cs typeface="SumeshwariMJ" pitchFamily="2" charset="0"/>
              </a:rPr>
              <a:t>1 </a:t>
            </a:r>
            <a:r>
              <a:rPr lang="en-US" sz="2800" dirty="0" err="1">
                <a:solidFill>
                  <a:prstClr val="black"/>
                </a:solidFill>
                <a:latin typeface="SumeshwariMJ" pitchFamily="2" charset="0"/>
                <a:cs typeface="SumeshwariMJ" pitchFamily="2" charset="0"/>
              </a:rPr>
              <a:t>UªvÝdigvi</a:t>
            </a:r>
            <a:r>
              <a:rPr lang="en-US" sz="2800" dirty="0">
                <a:solidFill>
                  <a:prstClr val="black"/>
                </a:solidFill>
                <a:latin typeface="SumeshwariMJ" pitchFamily="2" charset="0"/>
                <a:cs typeface="SumeshwariMJ" pitchFamily="2" charset="0"/>
              </a:rPr>
              <a:t>  beg</a:t>
            </a:r>
            <a:r>
              <a:rPr lang="en-US" sz="3200" dirty="0">
                <a:solidFill>
                  <a:prstClr val="black"/>
                </a:solidFill>
                <a:latin typeface="SumeshwariMJ" pitchFamily="2" charset="0"/>
                <a:cs typeface="SumeshwariMJ" pitchFamily="2" charset="0"/>
              </a:rPr>
              <a:t> </a:t>
            </a:r>
            <a:r>
              <a:rPr lang="en-US" sz="2800" dirty="0">
                <a:solidFill>
                  <a:prstClr val="black"/>
                </a:solidFill>
                <a:latin typeface="SumeshwariMJ" pitchFamily="2" charset="0"/>
                <a:cs typeface="SumeshwariMJ" pitchFamily="2" charset="0"/>
              </a:rPr>
              <a:t> </a:t>
            </a:r>
            <a:r>
              <a:rPr lang="en-US" sz="2800" dirty="0" err="1">
                <a:solidFill>
                  <a:prstClr val="black"/>
                </a:solidFill>
                <a:latin typeface="SumeshwariMJ" pitchFamily="2" charset="0"/>
                <a:cs typeface="SumeshwariMJ" pitchFamily="2" charset="0"/>
              </a:rPr>
              <a:t>Aa¨vq</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117558" y="834351"/>
            <a:ext cx="5555946" cy="381000"/>
          </a:xfrm>
        </p:spPr>
        <p:txBody>
          <a:bodyPr>
            <a:noAutofit/>
          </a:bodyPr>
          <a:lstStyle/>
          <a:p>
            <a:pPr algn="l"/>
            <a:r>
              <a:rPr lang="en-US" sz="2400" dirty="0">
                <a:latin typeface="SumeshwariMJ" pitchFamily="2" charset="0"/>
                <a:cs typeface="SumeshwariMJ" pitchFamily="2" charset="0"/>
              </a:rPr>
              <a:t/>
            </a:r>
            <a:br>
              <a:rPr lang="en-US" sz="2400" dirty="0">
                <a:latin typeface="SumeshwariMJ" pitchFamily="2" charset="0"/>
                <a:cs typeface="SumeshwariMJ" pitchFamily="2" charset="0"/>
              </a:rPr>
            </a:b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mwVK</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mgZzj</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mvwK©U</a:t>
            </a:r>
            <a:r>
              <a:rPr lang="en-US" sz="3200" dirty="0">
                <a:latin typeface="SumeshwariMJ" pitchFamily="2" charset="0"/>
                <a:cs typeface="SumeshwariMJ" pitchFamily="2" charset="0"/>
              </a:rPr>
              <a:t> :</a:t>
            </a:r>
            <a:r>
              <a:rPr lang="en-US" sz="2400" dirty="0">
                <a:latin typeface="SumeshwariMJ" pitchFamily="2" charset="0"/>
                <a:cs typeface="SumeshwariMJ" pitchFamily="2" charset="0"/>
              </a:rPr>
              <a:t/>
            </a:r>
            <a:br>
              <a:rPr lang="en-US" sz="2400" dirty="0">
                <a:latin typeface="SumeshwariMJ" pitchFamily="2" charset="0"/>
                <a:cs typeface="SumeshwariMJ" pitchFamily="2" charset="0"/>
              </a:rPr>
            </a:br>
            <a:endParaRPr lang="en-US" sz="2400" dirty="0"/>
          </a:p>
        </p:txBody>
      </p:sp>
      <p:sp>
        <p:nvSpPr>
          <p:cNvPr id="2" name="Rectangle 1"/>
          <p:cNvSpPr>
            <a:spLocks noChangeArrowheads="1"/>
          </p:cNvSpPr>
          <p:nvPr/>
        </p:nvSpPr>
        <p:spPr bwMode="auto">
          <a:xfrm>
            <a:off x="-7063" y="1205631"/>
            <a:ext cx="9109499" cy="5078313"/>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r>
              <a:rPr lang="en-US" sz="3600" dirty="0"/>
              <a:t>From the vector diagram above, it is found that the total primary current I</a:t>
            </a:r>
            <a:r>
              <a:rPr lang="en-US" sz="3600" baseline="-25000" dirty="0"/>
              <a:t>1</a:t>
            </a:r>
            <a:r>
              <a:rPr lang="en-US" sz="3600" dirty="0"/>
              <a:t> has two components, one is no - load component I</a:t>
            </a:r>
            <a:r>
              <a:rPr lang="en-US" sz="3600" baseline="-25000" dirty="0"/>
              <a:t>o</a:t>
            </a:r>
            <a:r>
              <a:rPr lang="en-US" sz="3600" dirty="0"/>
              <a:t> and the other is load component I</a:t>
            </a:r>
            <a:r>
              <a:rPr lang="en-US" sz="3600" baseline="-25000" dirty="0"/>
              <a:t>2</a:t>
            </a:r>
            <a:r>
              <a:rPr lang="en-US" sz="3600" dirty="0"/>
              <a:t>′. As this primary current has two components or branches, so there must be a parallel path with primary winding of transformer. This parallel path of electric current is known as excitation branch of equivalent circuit of transformer</a:t>
            </a:r>
          </a:p>
        </p:txBody>
      </p:sp>
    </p:spTree>
    <p:extLst>
      <p:ext uri="{BB962C8B-B14F-4D97-AF65-F5344CB8AC3E}">
        <p14:creationId xmlns:p14="http://schemas.microsoft.com/office/powerpoint/2010/main" val="1482401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7793"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270298" y="834350"/>
            <a:ext cx="7730702" cy="918250"/>
          </a:xfrm>
        </p:spPr>
        <p:txBody>
          <a:bodyPr>
            <a:noAutofit/>
          </a:bodyPr>
          <a:lstStyle/>
          <a:p>
            <a:pPr algn="l"/>
            <a:r>
              <a:rPr lang="en-US" sz="2400" dirty="0">
                <a:latin typeface="SumeshwariMJ" pitchFamily="2" charset="0"/>
                <a:cs typeface="SumeshwariMJ" pitchFamily="2" charset="0"/>
              </a:rPr>
              <a:t/>
            </a:r>
            <a:br>
              <a:rPr lang="en-US" sz="2400" dirty="0">
                <a:latin typeface="SumeshwariMJ" pitchFamily="2" charset="0"/>
                <a:cs typeface="SumeshwariMJ" pitchFamily="2" charset="0"/>
              </a:rPr>
            </a:br>
            <a:r>
              <a:rPr lang="en-US" sz="2400" dirty="0">
                <a:latin typeface="SumeshwariMJ" pitchFamily="2" charset="0"/>
                <a:cs typeface="SumeshwariMJ" pitchFamily="2" charset="0"/>
              </a:rPr>
              <a:t/>
            </a:r>
            <a:br>
              <a:rPr lang="en-US" sz="2400" dirty="0">
                <a:latin typeface="SumeshwariMJ" pitchFamily="2" charset="0"/>
                <a:cs typeface="SumeshwariMJ" pitchFamily="2" charset="0"/>
              </a:rPr>
            </a:br>
            <a:r>
              <a:rPr lang="en-US" sz="3200" b="1" dirty="0">
                <a:latin typeface="Agency FB" panose="020B0503020202020204" pitchFamily="34" charset="0"/>
              </a:rPr>
              <a:t>The resistive and reactive branches of the excitation circuit can be represented as</a:t>
            </a:r>
            <a:br>
              <a:rPr lang="en-US" sz="3200" b="1" dirty="0">
                <a:latin typeface="Agency FB" panose="020B0503020202020204" pitchFamily="34" charset="0"/>
              </a:rPr>
            </a:br>
            <a:r>
              <a:rPr lang="en-US" sz="2400" b="1" dirty="0">
                <a:latin typeface="Agency FB" panose="020B0503020202020204" pitchFamily="34" charset="0"/>
                <a:cs typeface="SumeshwariMJ" pitchFamily="2" charset="0"/>
              </a:rPr>
              <a:t/>
            </a:r>
            <a:br>
              <a:rPr lang="en-US" sz="2400" b="1" dirty="0">
                <a:latin typeface="Agency FB" panose="020B0503020202020204" pitchFamily="34" charset="0"/>
                <a:cs typeface="SumeshwariMJ" pitchFamily="2" charset="0"/>
              </a:rPr>
            </a:br>
            <a:endParaRPr lang="en-US" sz="2400" b="1" dirty="0">
              <a:latin typeface="Agency FB" panose="020B0503020202020204" pitchFamily="34" charset="0"/>
            </a:endParaRPr>
          </a:p>
        </p:txBody>
      </p:sp>
      <p:sp>
        <p:nvSpPr>
          <p:cNvPr id="2" name="Rectangle 1"/>
          <p:cNvSpPr>
            <a:spLocks noChangeArrowheads="1"/>
          </p:cNvSpPr>
          <p:nvPr/>
        </p:nvSpPr>
        <p:spPr bwMode="auto">
          <a:xfrm>
            <a:off x="270298" y="3248755"/>
            <a:ext cx="8839201" cy="584775"/>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endParaRPr lang="en-US" sz="3200" dirty="0"/>
          </a:p>
        </p:txBody>
      </p:sp>
      <p:pic>
        <p:nvPicPr>
          <p:cNvPr id="7" name="Picture 6" descr="http://www.electrical4u.com/transformer-equation/ect-03-13-05-14.gif"/>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752600"/>
            <a:ext cx="4267200" cy="1066800"/>
          </a:xfrm>
          <a:prstGeom prst="rect">
            <a:avLst/>
          </a:prstGeom>
          <a:noFill/>
          <a:ln>
            <a:noFill/>
          </a:ln>
        </p:spPr>
      </p:pic>
      <p:pic>
        <p:nvPicPr>
          <p:cNvPr id="8" name="Picture 7" descr="http://www.electrical4u.com/images/equivalent-circuit-of-primary.gif"/>
          <p:cNvPicPr/>
          <p:nvPr/>
        </p:nvPicPr>
        <p:blipFill>
          <a:blip r:embed="rId5">
            <a:extLst>
              <a:ext uri="{28A0092B-C50C-407E-A947-70E740481C1C}">
                <a14:useLocalDpi xmlns:a14="http://schemas.microsoft.com/office/drawing/2010/main" val="0"/>
              </a:ext>
            </a:extLst>
          </a:blip>
          <a:srcRect/>
          <a:stretch>
            <a:fillRect/>
          </a:stretch>
        </p:blipFill>
        <p:spPr bwMode="auto">
          <a:xfrm>
            <a:off x="762000" y="2971800"/>
            <a:ext cx="7162800" cy="3505200"/>
          </a:xfrm>
          <a:prstGeom prst="rect">
            <a:avLst/>
          </a:prstGeom>
          <a:noFill/>
          <a:ln>
            <a:noFill/>
          </a:ln>
        </p:spPr>
      </p:pic>
    </p:spTree>
    <p:extLst>
      <p:ext uri="{BB962C8B-B14F-4D97-AF65-F5344CB8AC3E}">
        <p14:creationId xmlns:p14="http://schemas.microsoft.com/office/powerpoint/2010/main" val="3969114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117558" y="834351"/>
            <a:ext cx="5555946" cy="381000"/>
          </a:xfrm>
        </p:spPr>
        <p:txBody>
          <a:bodyPr>
            <a:noAutofit/>
          </a:bodyPr>
          <a:lstStyle/>
          <a:p>
            <a:pPr algn="l"/>
            <a:r>
              <a:rPr lang="en-US" sz="2400" dirty="0">
                <a:latin typeface="SumeshwariMJ" pitchFamily="2" charset="0"/>
                <a:cs typeface="SumeshwariMJ" pitchFamily="2" charset="0"/>
              </a:rPr>
              <a:t/>
            </a:r>
            <a:br>
              <a:rPr lang="en-US" sz="2400" dirty="0">
                <a:latin typeface="SumeshwariMJ" pitchFamily="2" charset="0"/>
                <a:cs typeface="SumeshwariMJ" pitchFamily="2" charset="0"/>
              </a:rPr>
            </a:br>
            <a:r>
              <a:rPr lang="en-US" sz="3200" dirty="0" smtClean="0">
                <a:latin typeface="SumeshwariMJ" pitchFamily="2" charset="0"/>
                <a:cs typeface="SumeshwariMJ" pitchFamily="2" charset="0"/>
              </a:rPr>
              <a:t>(L) </a:t>
            </a:r>
            <a:r>
              <a:rPr lang="en-US" sz="3200" dirty="0" err="1">
                <a:latin typeface="SumeshwariMJ" pitchFamily="2" charset="0"/>
                <a:cs typeface="SumeshwariMJ" pitchFamily="2" charset="0"/>
              </a:rPr>
              <a:t>mwVK</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mgZzj</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mvwK©U</a:t>
            </a:r>
            <a:r>
              <a:rPr lang="en-US" sz="3200" dirty="0">
                <a:latin typeface="SumeshwariMJ" pitchFamily="2" charset="0"/>
                <a:cs typeface="SumeshwariMJ" pitchFamily="2" charset="0"/>
              </a:rPr>
              <a:t> :</a:t>
            </a:r>
            <a:r>
              <a:rPr lang="en-US" sz="2400" dirty="0">
                <a:latin typeface="SumeshwariMJ" pitchFamily="2" charset="0"/>
                <a:cs typeface="SumeshwariMJ" pitchFamily="2" charset="0"/>
              </a:rPr>
              <a:t/>
            </a:r>
            <a:br>
              <a:rPr lang="en-US" sz="2400" dirty="0">
                <a:latin typeface="SumeshwariMJ" pitchFamily="2" charset="0"/>
                <a:cs typeface="SumeshwariMJ" pitchFamily="2" charset="0"/>
              </a:rPr>
            </a:br>
            <a:endParaRPr lang="en-US" sz="2400" dirty="0"/>
          </a:p>
        </p:txBody>
      </p:sp>
      <p:sp>
        <p:nvSpPr>
          <p:cNvPr id="2" name="Rectangle 1"/>
          <p:cNvSpPr>
            <a:spLocks noChangeArrowheads="1"/>
          </p:cNvSpPr>
          <p:nvPr/>
        </p:nvSpPr>
        <p:spPr bwMode="auto">
          <a:xfrm>
            <a:off x="270298" y="3248755"/>
            <a:ext cx="8839201" cy="584775"/>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endParaRPr lang="en-US" sz="3200" dirty="0"/>
          </a:p>
        </p:txBody>
      </p:sp>
      <p:sp>
        <p:nvSpPr>
          <p:cNvPr id="4" name="Rectangle 3"/>
          <p:cNvSpPr/>
          <p:nvPr/>
        </p:nvSpPr>
        <p:spPr>
          <a:xfrm>
            <a:off x="-1" y="1295400"/>
            <a:ext cx="9109499" cy="4031873"/>
          </a:xfrm>
          <a:prstGeom prst="rect">
            <a:avLst/>
          </a:prstGeom>
        </p:spPr>
        <p:txBody>
          <a:bodyPr wrap="square">
            <a:spAutoFit/>
          </a:bodyPr>
          <a:lstStyle/>
          <a:p>
            <a:r>
              <a:rPr lang="en-US" sz="3200" b="1" dirty="0">
                <a:latin typeface="Agency FB" panose="020B0503020202020204" pitchFamily="34" charset="0"/>
              </a:rPr>
              <a:t>The load component I</a:t>
            </a:r>
            <a:r>
              <a:rPr lang="en-US" sz="3200" b="1" baseline="-25000" dirty="0">
                <a:latin typeface="Agency FB" panose="020B0503020202020204" pitchFamily="34" charset="0"/>
              </a:rPr>
              <a:t>2</a:t>
            </a:r>
            <a:r>
              <a:rPr lang="en-US" sz="3200" b="1" dirty="0">
                <a:latin typeface="Agency FB" panose="020B0503020202020204" pitchFamily="34" charset="0"/>
              </a:rPr>
              <a:t>′ flows through the primary winding of transformer and induced voltage across the winding is E</a:t>
            </a:r>
            <a:r>
              <a:rPr lang="en-US" sz="3200" b="1" baseline="-25000" dirty="0">
                <a:latin typeface="Agency FB" panose="020B0503020202020204" pitchFamily="34" charset="0"/>
              </a:rPr>
              <a:t>1</a:t>
            </a:r>
            <a:r>
              <a:rPr lang="en-US" sz="3200" b="1" dirty="0">
                <a:latin typeface="Agency FB" panose="020B0503020202020204" pitchFamily="34" charset="0"/>
              </a:rPr>
              <a:t> as shown in the figure right. This induced voltage E</a:t>
            </a:r>
            <a:r>
              <a:rPr lang="en-US" sz="3200" b="1" baseline="-25000" dirty="0">
                <a:latin typeface="Agency FB" panose="020B0503020202020204" pitchFamily="34" charset="0"/>
              </a:rPr>
              <a:t>1</a:t>
            </a:r>
            <a:r>
              <a:rPr lang="en-US" sz="3200" b="1" dirty="0">
                <a:latin typeface="Agency FB" panose="020B0503020202020204" pitchFamily="34" charset="0"/>
              </a:rPr>
              <a:t>transforms to secondary and it is E</a:t>
            </a:r>
            <a:r>
              <a:rPr lang="en-US" sz="3200" b="1" baseline="-25000" dirty="0">
                <a:latin typeface="Agency FB" panose="020B0503020202020204" pitchFamily="34" charset="0"/>
              </a:rPr>
              <a:t>2</a:t>
            </a:r>
            <a:r>
              <a:rPr lang="en-US" sz="3200" b="1" dirty="0">
                <a:latin typeface="Agency FB" panose="020B0503020202020204" pitchFamily="34" charset="0"/>
              </a:rPr>
              <a:t>and load component of primary current I</a:t>
            </a:r>
            <a:r>
              <a:rPr lang="en-US" sz="3200" b="1" baseline="-25000" dirty="0">
                <a:latin typeface="Agency FB" panose="020B0503020202020204" pitchFamily="34" charset="0"/>
              </a:rPr>
              <a:t>2</a:t>
            </a:r>
            <a:r>
              <a:rPr lang="en-US" sz="3200" b="1" dirty="0">
                <a:latin typeface="Agency FB" panose="020B0503020202020204" pitchFamily="34" charset="0"/>
              </a:rPr>
              <a:t>′ is transformed to secondary as secondary current I</a:t>
            </a:r>
            <a:r>
              <a:rPr lang="en-US" sz="3200" b="1" baseline="-25000" dirty="0">
                <a:latin typeface="Agency FB" panose="020B0503020202020204" pitchFamily="34" charset="0"/>
              </a:rPr>
              <a:t>2</a:t>
            </a:r>
            <a:r>
              <a:rPr lang="en-US" sz="3200" b="1" dirty="0">
                <a:latin typeface="Agency FB" panose="020B0503020202020204" pitchFamily="34" charset="0"/>
              </a:rPr>
              <a:t>. Current of secondary is I</a:t>
            </a:r>
            <a:r>
              <a:rPr lang="en-US" sz="3200" b="1" baseline="-25000" dirty="0">
                <a:latin typeface="Agency FB" panose="020B0503020202020204" pitchFamily="34" charset="0"/>
              </a:rPr>
              <a:t>2</a:t>
            </a:r>
            <a:r>
              <a:rPr lang="en-US" sz="3200" b="1" dirty="0">
                <a:latin typeface="Agency FB" panose="020B0503020202020204" pitchFamily="34" charset="0"/>
              </a:rPr>
              <a:t>. So the voltage E</a:t>
            </a:r>
            <a:r>
              <a:rPr lang="en-US" sz="3200" b="1" baseline="-25000" dirty="0">
                <a:latin typeface="Agency FB" panose="020B0503020202020204" pitchFamily="34" charset="0"/>
              </a:rPr>
              <a:t>2</a:t>
            </a:r>
            <a:r>
              <a:rPr lang="en-US" sz="3200" b="1" dirty="0">
                <a:latin typeface="Agency FB" panose="020B0503020202020204" pitchFamily="34" charset="0"/>
              </a:rPr>
              <a:t> across secondary winding is partly dropped by I</a:t>
            </a:r>
            <a:r>
              <a:rPr lang="en-US" sz="3200" b="1" baseline="-25000" dirty="0">
                <a:latin typeface="Agency FB" panose="020B0503020202020204" pitchFamily="34" charset="0"/>
              </a:rPr>
              <a:t>2</a:t>
            </a:r>
            <a:r>
              <a:rPr lang="en-US" sz="3200" b="1" dirty="0">
                <a:latin typeface="Agency FB" panose="020B0503020202020204" pitchFamily="34" charset="0"/>
              </a:rPr>
              <a:t>Z</a:t>
            </a:r>
            <a:r>
              <a:rPr lang="en-US" sz="3200" b="1" baseline="-25000" dirty="0">
                <a:latin typeface="Agency FB" panose="020B0503020202020204" pitchFamily="34" charset="0"/>
              </a:rPr>
              <a:t>2</a:t>
            </a:r>
            <a:r>
              <a:rPr lang="en-US" sz="3200" b="1" dirty="0">
                <a:latin typeface="Agency FB" panose="020B0503020202020204" pitchFamily="34" charset="0"/>
              </a:rPr>
              <a:t> or I</a:t>
            </a:r>
            <a:r>
              <a:rPr lang="en-US" sz="3200" b="1" baseline="-25000" dirty="0">
                <a:latin typeface="Agency FB" panose="020B0503020202020204" pitchFamily="34" charset="0"/>
              </a:rPr>
              <a:t>2</a:t>
            </a:r>
            <a:r>
              <a:rPr lang="en-US" sz="3200" b="1" dirty="0">
                <a:latin typeface="Agency FB" panose="020B0503020202020204" pitchFamily="34" charset="0"/>
              </a:rPr>
              <a:t>R</a:t>
            </a:r>
            <a:r>
              <a:rPr lang="en-US" sz="3200" b="1" baseline="-25000" dirty="0">
                <a:latin typeface="Agency FB" panose="020B0503020202020204" pitchFamily="34" charset="0"/>
              </a:rPr>
              <a:t>2</a:t>
            </a:r>
            <a:r>
              <a:rPr lang="en-US" sz="3200" b="1" dirty="0">
                <a:latin typeface="Agency FB" panose="020B0503020202020204" pitchFamily="34" charset="0"/>
              </a:rPr>
              <a:t> + j.I</a:t>
            </a:r>
            <a:r>
              <a:rPr lang="en-US" sz="3200" b="1" baseline="-25000" dirty="0">
                <a:latin typeface="Agency FB" panose="020B0503020202020204" pitchFamily="34" charset="0"/>
              </a:rPr>
              <a:t>2</a:t>
            </a:r>
            <a:r>
              <a:rPr lang="en-US" sz="3200" b="1" dirty="0">
                <a:latin typeface="Agency FB" panose="020B0503020202020204" pitchFamily="34" charset="0"/>
              </a:rPr>
              <a:t>X</a:t>
            </a:r>
            <a:r>
              <a:rPr lang="en-US" sz="3200" b="1" baseline="-25000" dirty="0">
                <a:latin typeface="Agency FB" panose="020B0503020202020204" pitchFamily="34" charset="0"/>
              </a:rPr>
              <a:t>2</a:t>
            </a:r>
            <a:r>
              <a:rPr lang="en-US" sz="3200" b="1" dirty="0">
                <a:latin typeface="Agency FB" panose="020B0503020202020204" pitchFamily="34" charset="0"/>
              </a:rPr>
              <a:t> before it appears across load. The load voltage is V</a:t>
            </a:r>
            <a:r>
              <a:rPr lang="en-US" sz="3200" b="1" baseline="-25000" dirty="0">
                <a:latin typeface="Agency FB" panose="020B0503020202020204" pitchFamily="34" charset="0"/>
              </a:rPr>
              <a:t>2</a:t>
            </a:r>
            <a:r>
              <a:rPr lang="en-US" sz="3200" b="1" dirty="0">
                <a:latin typeface="Agency FB" panose="020B0503020202020204" pitchFamily="34" charset="0"/>
              </a:rPr>
              <a:t>.</a:t>
            </a:r>
            <a:endParaRPr lang="en-US" b="1" dirty="0">
              <a:latin typeface="Agency FB" panose="020B0503020202020204" pitchFamily="34" charset="0"/>
            </a:endParaRPr>
          </a:p>
        </p:txBody>
      </p:sp>
    </p:spTree>
    <p:extLst>
      <p:ext uri="{BB962C8B-B14F-4D97-AF65-F5344CB8AC3E}">
        <p14:creationId xmlns:p14="http://schemas.microsoft.com/office/powerpoint/2010/main" val="798966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75993" y="861775"/>
            <a:ext cx="8991941" cy="381000"/>
          </a:xfrm>
        </p:spPr>
        <p:txBody>
          <a:bodyPr>
            <a:noAutofit/>
          </a:bodyPr>
          <a:lstStyle/>
          <a:p>
            <a:pPr algn="l"/>
            <a:r>
              <a:rPr lang="en-US" sz="2400" dirty="0">
                <a:latin typeface="SumeshwariMJ" pitchFamily="2" charset="0"/>
                <a:cs typeface="SumeshwariMJ" pitchFamily="2" charset="0"/>
              </a:rPr>
              <a:t/>
            </a:r>
            <a:br>
              <a:rPr lang="en-US" sz="2400" dirty="0">
                <a:latin typeface="SumeshwariMJ" pitchFamily="2" charset="0"/>
                <a:cs typeface="SumeshwariMJ" pitchFamily="2" charset="0"/>
              </a:rPr>
            </a:br>
            <a:r>
              <a:rPr lang="en-US" sz="2800" b="1" dirty="0">
                <a:solidFill>
                  <a:srgbClr val="333333"/>
                </a:solidFill>
                <a:latin typeface="Agency FB" panose="020B0503020202020204" pitchFamily="34" charset="0"/>
                <a:ea typeface="Times New Roman"/>
              </a:rPr>
              <a:t>The complete equivalent circuit of transformer is shown below</a:t>
            </a:r>
            <a:r>
              <a:rPr lang="en-US" sz="2400" dirty="0">
                <a:solidFill>
                  <a:srgbClr val="333333"/>
                </a:solidFill>
                <a:latin typeface="Helvetica"/>
                <a:ea typeface="Times New Roman"/>
              </a:rPr>
              <a:t>.</a:t>
            </a:r>
            <a:br>
              <a:rPr lang="en-US" sz="2400" dirty="0">
                <a:solidFill>
                  <a:srgbClr val="333333"/>
                </a:solidFill>
                <a:latin typeface="Helvetica"/>
                <a:ea typeface="Times New Roman"/>
              </a:rPr>
            </a:br>
            <a:endParaRPr lang="en-US" sz="2800" dirty="0"/>
          </a:p>
        </p:txBody>
      </p:sp>
      <p:sp>
        <p:nvSpPr>
          <p:cNvPr id="2" name="Rectangle 1"/>
          <p:cNvSpPr>
            <a:spLocks noChangeArrowheads="1"/>
          </p:cNvSpPr>
          <p:nvPr/>
        </p:nvSpPr>
        <p:spPr bwMode="auto">
          <a:xfrm>
            <a:off x="270298" y="3248755"/>
            <a:ext cx="8839201" cy="584775"/>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endParaRPr lang="en-US" sz="3200" dirty="0"/>
          </a:p>
        </p:txBody>
      </p:sp>
      <p:pic>
        <p:nvPicPr>
          <p:cNvPr id="7" name="Picture 6" descr="equivalent circuit of transformer"/>
          <p:cNvPicPr/>
          <p:nvPr/>
        </p:nvPicPr>
        <p:blipFill>
          <a:blip r:embed="rId4">
            <a:extLst>
              <a:ext uri="{28A0092B-C50C-407E-A947-70E740481C1C}">
                <a14:useLocalDpi xmlns:a14="http://schemas.microsoft.com/office/drawing/2010/main" val="0"/>
              </a:ext>
            </a:extLst>
          </a:blip>
          <a:srcRect/>
          <a:stretch>
            <a:fillRect/>
          </a:stretch>
        </p:blipFill>
        <p:spPr bwMode="auto">
          <a:xfrm>
            <a:off x="1" y="1205631"/>
            <a:ext cx="8839199" cy="4211496"/>
          </a:xfrm>
          <a:prstGeom prst="rect">
            <a:avLst/>
          </a:prstGeom>
          <a:noFill/>
          <a:ln>
            <a:noFill/>
          </a:ln>
        </p:spPr>
      </p:pic>
      <p:sp>
        <p:nvSpPr>
          <p:cNvPr id="4" name="Rectangle 3"/>
          <p:cNvSpPr/>
          <p:nvPr/>
        </p:nvSpPr>
        <p:spPr>
          <a:xfrm>
            <a:off x="39780" y="4724400"/>
            <a:ext cx="9109499" cy="1815882"/>
          </a:xfrm>
          <a:prstGeom prst="rect">
            <a:avLst/>
          </a:prstGeom>
        </p:spPr>
        <p:txBody>
          <a:bodyPr wrap="square">
            <a:spAutoFit/>
          </a:bodyPr>
          <a:lstStyle/>
          <a:p>
            <a:r>
              <a:rPr lang="en-US" sz="2800" b="1" dirty="0">
                <a:latin typeface="Agency FB" panose="020B0503020202020204" pitchFamily="34" charset="0"/>
              </a:rPr>
              <a:t>Now if we see the voltage drop in secondary from primary side, then it would be ′K′ times greater and would be written as K.Z</a:t>
            </a:r>
            <a:r>
              <a:rPr lang="en-US" sz="2800" b="1" baseline="-25000" dirty="0">
                <a:latin typeface="Agency FB" panose="020B0503020202020204" pitchFamily="34" charset="0"/>
              </a:rPr>
              <a:t>2</a:t>
            </a:r>
            <a:r>
              <a:rPr lang="en-US" sz="2800" b="1" dirty="0">
                <a:latin typeface="Agency FB" panose="020B0503020202020204" pitchFamily="34" charset="0"/>
              </a:rPr>
              <a:t>.I</a:t>
            </a:r>
            <a:r>
              <a:rPr lang="en-US" sz="2800" b="1" baseline="-25000" dirty="0">
                <a:latin typeface="Agency FB" panose="020B0503020202020204" pitchFamily="34" charset="0"/>
              </a:rPr>
              <a:t>2</a:t>
            </a:r>
            <a:r>
              <a:rPr lang="en-US" sz="2800" b="1" dirty="0">
                <a:latin typeface="Agency FB" panose="020B0503020202020204" pitchFamily="34" charset="0"/>
              </a:rPr>
              <a:t>.Again </a:t>
            </a:r>
            <a:endParaRPr lang="en-US" sz="2800" b="1" dirty="0" smtClean="0">
              <a:latin typeface="Agency FB" panose="020B0503020202020204" pitchFamily="34" charset="0"/>
            </a:endParaRPr>
          </a:p>
          <a:p>
            <a:r>
              <a:rPr lang="en-US" sz="2800" b="1" dirty="0">
                <a:latin typeface="Agency FB" panose="020B0503020202020204" pitchFamily="34" charset="0"/>
              </a:rPr>
              <a:t> </a:t>
            </a:r>
            <a:r>
              <a:rPr lang="en-US" sz="2800" b="1" dirty="0" smtClean="0">
                <a:latin typeface="Agency FB" panose="020B0503020202020204" pitchFamily="34" charset="0"/>
              </a:rPr>
              <a:t> I</a:t>
            </a:r>
            <a:r>
              <a:rPr lang="en-US" sz="2800" b="1" baseline="-25000" dirty="0" smtClean="0">
                <a:latin typeface="Agency FB" panose="020B0503020202020204" pitchFamily="34" charset="0"/>
              </a:rPr>
              <a:t>2</a:t>
            </a:r>
            <a:r>
              <a:rPr lang="en-US" sz="2800" b="1" dirty="0">
                <a:latin typeface="Agency FB" panose="020B0503020202020204" pitchFamily="34" charset="0"/>
              </a:rPr>
              <a:t>′.N</a:t>
            </a:r>
            <a:r>
              <a:rPr lang="en-US" sz="2800" b="1" baseline="-25000" dirty="0">
                <a:latin typeface="Agency FB" panose="020B0503020202020204" pitchFamily="34" charset="0"/>
              </a:rPr>
              <a:t>1</a:t>
            </a:r>
            <a:r>
              <a:rPr lang="en-US" sz="2800" b="1" dirty="0">
                <a:latin typeface="Agency FB" panose="020B0503020202020204" pitchFamily="34" charset="0"/>
              </a:rPr>
              <a:t> = I</a:t>
            </a:r>
            <a:r>
              <a:rPr lang="en-US" sz="2800" b="1" baseline="-25000" dirty="0">
                <a:latin typeface="Agency FB" panose="020B0503020202020204" pitchFamily="34" charset="0"/>
              </a:rPr>
              <a:t>2</a:t>
            </a:r>
            <a:r>
              <a:rPr lang="en-US" sz="2800" b="1" dirty="0">
                <a:latin typeface="Agency FB" panose="020B0503020202020204" pitchFamily="34" charset="0"/>
              </a:rPr>
              <a:t>.N</a:t>
            </a:r>
            <a:r>
              <a:rPr lang="en-US" sz="2800" b="1" baseline="-25000" dirty="0">
                <a:latin typeface="Agency FB" panose="020B0503020202020204" pitchFamily="34" charset="0"/>
              </a:rPr>
              <a:t>2</a:t>
            </a:r>
          </a:p>
          <a:p>
            <a:r>
              <a:rPr lang="en-US" sz="2800" dirty="0"/>
              <a:t>                                                       </a:t>
            </a:r>
          </a:p>
        </p:txBody>
      </p:sp>
    </p:spTree>
    <p:extLst>
      <p:ext uri="{BB962C8B-B14F-4D97-AF65-F5344CB8AC3E}">
        <p14:creationId xmlns:p14="http://schemas.microsoft.com/office/powerpoint/2010/main" val="87490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117558" y="834351"/>
            <a:ext cx="5555946" cy="381000"/>
          </a:xfrm>
        </p:spPr>
        <p:txBody>
          <a:bodyPr>
            <a:noAutofit/>
          </a:bodyPr>
          <a:lstStyle/>
          <a:p>
            <a:pPr algn="l"/>
            <a:r>
              <a:rPr lang="en-US" sz="2400" dirty="0">
                <a:latin typeface="SumeshwariMJ" pitchFamily="2" charset="0"/>
                <a:cs typeface="SumeshwariMJ" pitchFamily="2" charset="0"/>
              </a:rPr>
              <a:t/>
            </a:r>
            <a:br>
              <a:rPr lang="en-US" sz="2400" dirty="0">
                <a:latin typeface="SumeshwariMJ" pitchFamily="2" charset="0"/>
                <a:cs typeface="SumeshwariMJ" pitchFamily="2" charset="0"/>
              </a:rPr>
            </a:br>
            <a:r>
              <a:rPr lang="en-US" sz="3200" dirty="0" smtClean="0">
                <a:latin typeface="SumeshwariMJ" pitchFamily="2" charset="0"/>
                <a:cs typeface="SumeshwariMJ" pitchFamily="2" charset="0"/>
              </a:rPr>
              <a:t>(L) </a:t>
            </a:r>
            <a:r>
              <a:rPr lang="en-US" sz="3200" dirty="0" err="1">
                <a:latin typeface="SumeshwariMJ" pitchFamily="2" charset="0"/>
                <a:cs typeface="SumeshwariMJ" pitchFamily="2" charset="0"/>
              </a:rPr>
              <a:t>mwVK</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mgZzj</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mvwK©U</a:t>
            </a:r>
            <a:r>
              <a:rPr lang="en-US" sz="3200" dirty="0">
                <a:latin typeface="SumeshwariMJ" pitchFamily="2" charset="0"/>
                <a:cs typeface="SumeshwariMJ" pitchFamily="2" charset="0"/>
              </a:rPr>
              <a:t> :</a:t>
            </a:r>
            <a:r>
              <a:rPr lang="en-US" sz="2400" dirty="0">
                <a:latin typeface="SumeshwariMJ" pitchFamily="2" charset="0"/>
                <a:cs typeface="SumeshwariMJ" pitchFamily="2" charset="0"/>
              </a:rPr>
              <a:t/>
            </a:r>
            <a:br>
              <a:rPr lang="en-US" sz="2400" dirty="0">
                <a:latin typeface="SumeshwariMJ" pitchFamily="2" charset="0"/>
                <a:cs typeface="SumeshwariMJ" pitchFamily="2" charset="0"/>
              </a:rPr>
            </a:br>
            <a:endParaRPr lang="en-US" sz="2400" dirty="0"/>
          </a:p>
        </p:txBody>
      </p:sp>
      <p:sp>
        <p:nvSpPr>
          <p:cNvPr id="2" name="Rectangle 1"/>
          <p:cNvSpPr>
            <a:spLocks noChangeArrowheads="1"/>
          </p:cNvSpPr>
          <p:nvPr/>
        </p:nvSpPr>
        <p:spPr bwMode="auto">
          <a:xfrm>
            <a:off x="304799" y="3230721"/>
            <a:ext cx="8839201" cy="584775"/>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endParaRPr lang="en-US" sz="3200" dirty="0"/>
          </a:p>
        </p:txBody>
      </p:sp>
      <p:pic>
        <p:nvPicPr>
          <p:cNvPr id="7" name="Picture 6" descr="http://www.electrical4u.com/transformer-equation/ect-04-13-05-14.gif"/>
          <p:cNvPicPr/>
          <p:nvPr/>
        </p:nvPicPr>
        <p:blipFill>
          <a:blip r:embed="rId4">
            <a:extLst>
              <a:ext uri="{28A0092B-C50C-407E-A947-70E740481C1C}">
                <a14:useLocalDpi xmlns:a14="http://schemas.microsoft.com/office/drawing/2010/main" val="0"/>
              </a:ext>
            </a:extLst>
          </a:blip>
          <a:srcRect/>
          <a:stretch>
            <a:fillRect/>
          </a:stretch>
        </p:blipFill>
        <p:spPr bwMode="auto">
          <a:xfrm>
            <a:off x="3162300" y="1371600"/>
            <a:ext cx="2971800" cy="1143000"/>
          </a:xfrm>
          <a:prstGeom prst="rect">
            <a:avLst/>
          </a:prstGeom>
          <a:noFill/>
          <a:ln>
            <a:noFill/>
          </a:ln>
        </p:spPr>
      </p:pic>
      <p:sp>
        <p:nvSpPr>
          <p:cNvPr id="4" name="Rectangle 3"/>
          <p:cNvSpPr/>
          <p:nvPr/>
        </p:nvSpPr>
        <p:spPr>
          <a:xfrm>
            <a:off x="201025" y="2514600"/>
            <a:ext cx="6587702" cy="861774"/>
          </a:xfrm>
          <a:prstGeom prst="rect">
            <a:avLst/>
          </a:prstGeom>
        </p:spPr>
        <p:txBody>
          <a:bodyPr wrap="square">
            <a:spAutoFit/>
          </a:bodyPr>
          <a:lstStyle/>
          <a:p>
            <a:r>
              <a:rPr lang="en-US" sz="3200" dirty="0">
                <a:latin typeface="Agency FB" panose="020B0503020202020204" pitchFamily="34" charset="0"/>
              </a:rPr>
              <a:t>Therefore,</a:t>
            </a:r>
            <a:r>
              <a:rPr lang="en-US" dirty="0">
                <a:latin typeface="Agency FB" panose="020B0503020202020204" pitchFamily="34" charset="0"/>
              </a:rPr>
              <a:t/>
            </a:r>
            <a:br>
              <a:rPr lang="en-US" dirty="0">
                <a:latin typeface="Agency FB" panose="020B0503020202020204" pitchFamily="34" charset="0"/>
              </a:rPr>
            </a:br>
            <a:endParaRPr lang="en-US" dirty="0">
              <a:latin typeface="Agency FB" panose="020B0503020202020204" pitchFamily="34" charset="0"/>
            </a:endParaRPr>
          </a:p>
        </p:txBody>
      </p:sp>
      <p:pic>
        <p:nvPicPr>
          <p:cNvPr id="10" name="Picture 9" descr="http://www.electrical4u.com/transformer-equation/ect-05-13-05-14.gif"/>
          <p:cNvPicPr/>
          <p:nvPr/>
        </p:nvPicPr>
        <p:blipFill>
          <a:blip r:embed="rId5">
            <a:extLst>
              <a:ext uri="{28A0092B-C50C-407E-A947-70E740481C1C}">
                <a14:useLocalDpi xmlns:a14="http://schemas.microsoft.com/office/drawing/2010/main" val="0"/>
              </a:ext>
            </a:extLst>
          </a:blip>
          <a:srcRect/>
          <a:stretch>
            <a:fillRect/>
          </a:stretch>
        </p:blipFill>
        <p:spPr bwMode="auto">
          <a:xfrm>
            <a:off x="2676524" y="2837765"/>
            <a:ext cx="3200400" cy="729348"/>
          </a:xfrm>
          <a:prstGeom prst="rect">
            <a:avLst/>
          </a:prstGeom>
          <a:noFill/>
          <a:ln>
            <a:noFill/>
          </a:ln>
        </p:spPr>
      </p:pic>
      <p:sp>
        <p:nvSpPr>
          <p:cNvPr id="8" name="Rectangle 7"/>
          <p:cNvSpPr/>
          <p:nvPr/>
        </p:nvSpPr>
        <p:spPr>
          <a:xfrm>
            <a:off x="117900" y="3550817"/>
            <a:ext cx="8991600" cy="1754326"/>
          </a:xfrm>
          <a:prstGeom prst="rect">
            <a:avLst/>
          </a:prstGeom>
        </p:spPr>
        <p:txBody>
          <a:bodyPr wrap="square">
            <a:spAutoFit/>
          </a:bodyPr>
          <a:lstStyle/>
          <a:p>
            <a:endParaRPr lang="en-US" sz="2400" dirty="0"/>
          </a:p>
          <a:p>
            <a:r>
              <a:rPr lang="en-US" sz="2800" b="1" dirty="0">
                <a:latin typeface="Agency FB" panose="020B0503020202020204" pitchFamily="34" charset="0"/>
              </a:rPr>
              <a:t>From above equation, secondary impedance of transformer referred to primary is,</a:t>
            </a:r>
            <a:br>
              <a:rPr lang="en-US" sz="2800" b="1" dirty="0">
                <a:latin typeface="Agency FB" panose="020B0503020202020204" pitchFamily="34" charset="0"/>
              </a:rPr>
            </a:br>
            <a:endParaRPr lang="en-US" sz="2800" b="1" dirty="0">
              <a:latin typeface="Agency FB" panose="020B0503020202020204" pitchFamily="34" charset="0"/>
            </a:endParaRPr>
          </a:p>
        </p:txBody>
      </p:sp>
      <p:pic>
        <p:nvPicPr>
          <p:cNvPr id="11" name="Picture 10" descr="http://www.electrical4u.com/transformer-equation/ect-06-13-05-14.gif"/>
          <p:cNvPicPr/>
          <p:nvPr/>
        </p:nvPicPr>
        <p:blipFill>
          <a:blip r:embed="rId6">
            <a:extLst>
              <a:ext uri="{28A0092B-C50C-407E-A947-70E740481C1C}">
                <a14:useLocalDpi xmlns:a14="http://schemas.microsoft.com/office/drawing/2010/main" val="0"/>
              </a:ext>
            </a:extLst>
          </a:blip>
          <a:srcRect/>
          <a:stretch>
            <a:fillRect/>
          </a:stretch>
        </p:blipFill>
        <p:spPr bwMode="auto">
          <a:xfrm>
            <a:off x="3501803" y="4786746"/>
            <a:ext cx="2809876" cy="762000"/>
          </a:xfrm>
          <a:prstGeom prst="rect">
            <a:avLst/>
          </a:prstGeom>
          <a:noFill/>
          <a:ln>
            <a:noFill/>
          </a:ln>
        </p:spPr>
      </p:pic>
      <p:pic>
        <p:nvPicPr>
          <p:cNvPr id="12" name="Picture 11" descr="http://www.electrical4u.com/transformer-equation/ect-07-13-05-14.gif"/>
          <p:cNvPicPr/>
          <p:nvPr/>
        </p:nvPicPr>
        <p:blipFill>
          <a:blip r:embed="rId7">
            <a:extLst>
              <a:ext uri="{28A0092B-C50C-407E-A947-70E740481C1C}">
                <a14:useLocalDpi xmlns:a14="http://schemas.microsoft.com/office/drawing/2010/main" val="0"/>
              </a:ext>
            </a:extLst>
          </a:blip>
          <a:srcRect/>
          <a:stretch>
            <a:fillRect/>
          </a:stretch>
        </p:blipFill>
        <p:spPr bwMode="auto">
          <a:xfrm>
            <a:off x="990600" y="5562600"/>
            <a:ext cx="5143500" cy="838200"/>
          </a:xfrm>
          <a:prstGeom prst="rect">
            <a:avLst/>
          </a:prstGeom>
          <a:noFill/>
          <a:ln>
            <a:noFill/>
          </a:ln>
        </p:spPr>
      </p:pic>
    </p:spTree>
    <p:extLst>
      <p:ext uri="{BB962C8B-B14F-4D97-AF65-F5344CB8AC3E}">
        <p14:creationId xmlns:p14="http://schemas.microsoft.com/office/powerpoint/2010/main" val="342537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667500"/>
            <a:ext cx="418420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117558" y="834351"/>
            <a:ext cx="5555946" cy="381000"/>
          </a:xfrm>
        </p:spPr>
        <p:txBody>
          <a:bodyPr>
            <a:noAutofit/>
          </a:bodyPr>
          <a:lstStyle/>
          <a:p>
            <a:pPr algn="l"/>
            <a:r>
              <a:rPr lang="en-US" sz="2400" dirty="0">
                <a:latin typeface="SumeshwariMJ" pitchFamily="2" charset="0"/>
                <a:cs typeface="SumeshwariMJ" pitchFamily="2" charset="0"/>
              </a:rPr>
              <a:t/>
            </a:r>
            <a:br>
              <a:rPr lang="en-US" sz="2400" dirty="0">
                <a:latin typeface="SumeshwariMJ" pitchFamily="2" charset="0"/>
                <a:cs typeface="SumeshwariMJ" pitchFamily="2" charset="0"/>
              </a:rPr>
            </a:br>
            <a:r>
              <a:rPr lang="en-US" sz="3200" dirty="0" smtClean="0">
                <a:latin typeface="SumeshwariMJ" pitchFamily="2" charset="0"/>
                <a:cs typeface="SumeshwariMJ" pitchFamily="2" charset="0"/>
              </a:rPr>
              <a:t>(L) </a:t>
            </a:r>
            <a:r>
              <a:rPr lang="en-US" sz="3200" dirty="0" err="1">
                <a:latin typeface="SumeshwariMJ" pitchFamily="2" charset="0"/>
                <a:cs typeface="SumeshwariMJ" pitchFamily="2" charset="0"/>
              </a:rPr>
              <a:t>mwVK</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mgZzj</a:t>
            </a:r>
            <a:r>
              <a:rPr lang="en-US" sz="3200" dirty="0">
                <a:latin typeface="SumeshwariMJ" pitchFamily="2" charset="0"/>
                <a:cs typeface="SumeshwariMJ" pitchFamily="2" charset="0"/>
              </a:rPr>
              <a:t>¨ </a:t>
            </a:r>
            <a:r>
              <a:rPr lang="en-US" sz="3200" dirty="0" err="1">
                <a:latin typeface="SumeshwariMJ" pitchFamily="2" charset="0"/>
                <a:cs typeface="SumeshwariMJ" pitchFamily="2" charset="0"/>
              </a:rPr>
              <a:t>mvwK©U</a:t>
            </a:r>
            <a:r>
              <a:rPr lang="en-US" sz="3200" dirty="0">
                <a:latin typeface="SumeshwariMJ" pitchFamily="2" charset="0"/>
                <a:cs typeface="SumeshwariMJ" pitchFamily="2" charset="0"/>
              </a:rPr>
              <a:t> :</a:t>
            </a:r>
            <a:r>
              <a:rPr lang="en-US" sz="2400" dirty="0">
                <a:latin typeface="SumeshwariMJ" pitchFamily="2" charset="0"/>
                <a:cs typeface="SumeshwariMJ" pitchFamily="2" charset="0"/>
              </a:rPr>
              <a:t/>
            </a:r>
            <a:br>
              <a:rPr lang="en-US" sz="2400" dirty="0">
                <a:latin typeface="SumeshwariMJ" pitchFamily="2" charset="0"/>
                <a:cs typeface="SumeshwariMJ" pitchFamily="2" charset="0"/>
              </a:rPr>
            </a:br>
            <a:endParaRPr lang="en-US" sz="2400" dirty="0"/>
          </a:p>
        </p:txBody>
      </p:sp>
      <p:sp>
        <p:nvSpPr>
          <p:cNvPr id="2" name="Rectangle 1"/>
          <p:cNvSpPr>
            <a:spLocks noChangeArrowheads="1"/>
          </p:cNvSpPr>
          <p:nvPr/>
        </p:nvSpPr>
        <p:spPr bwMode="auto">
          <a:xfrm>
            <a:off x="304799" y="3230721"/>
            <a:ext cx="8839201" cy="584775"/>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fontAlgn="base"/>
            <a:endParaRPr lang="en-US" sz="3200" dirty="0"/>
          </a:p>
        </p:txBody>
      </p:sp>
      <p:pic>
        <p:nvPicPr>
          <p:cNvPr id="8" name="Picture 7" descr="equivalent circuit of transformer referred to primary"/>
          <p:cNvPicPr/>
          <p:nvPr/>
        </p:nvPicPr>
        <p:blipFill>
          <a:blip r:embed="rId4">
            <a:extLst>
              <a:ext uri="{28A0092B-C50C-407E-A947-70E740481C1C}">
                <a14:useLocalDpi xmlns:a14="http://schemas.microsoft.com/office/drawing/2010/main" val="0"/>
              </a:ext>
            </a:extLst>
          </a:blip>
          <a:srcRect/>
          <a:stretch>
            <a:fillRect/>
          </a:stretch>
        </p:blipFill>
        <p:spPr bwMode="auto">
          <a:xfrm>
            <a:off x="152400" y="2590800"/>
            <a:ext cx="8839200" cy="3682435"/>
          </a:xfrm>
          <a:prstGeom prst="rect">
            <a:avLst/>
          </a:prstGeom>
          <a:noFill/>
          <a:ln>
            <a:noFill/>
          </a:ln>
        </p:spPr>
      </p:pic>
      <p:sp>
        <p:nvSpPr>
          <p:cNvPr id="4" name="Rectangle 3"/>
          <p:cNvSpPr/>
          <p:nvPr/>
        </p:nvSpPr>
        <p:spPr>
          <a:xfrm>
            <a:off x="0" y="1371600"/>
            <a:ext cx="8839199" cy="954107"/>
          </a:xfrm>
          <a:prstGeom prst="rect">
            <a:avLst/>
          </a:prstGeom>
        </p:spPr>
        <p:txBody>
          <a:bodyPr wrap="square">
            <a:spAutoFit/>
          </a:bodyPr>
          <a:lstStyle/>
          <a:p>
            <a:r>
              <a:rPr lang="en-US" sz="2800" b="1" dirty="0">
                <a:latin typeface="Agency FB" panose="020B0503020202020204" pitchFamily="34" charset="0"/>
              </a:rPr>
              <a:t>So, the complete equivalent circuit of transformer referred to primary is shown in the figure below,</a:t>
            </a:r>
          </a:p>
        </p:txBody>
      </p:sp>
    </p:spTree>
    <p:extLst>
      <p:ext uri="{BB962C8B-B14F-4D97-AF65-F5344CB8AC3E}">
        <p14:creationId xmlns:p14="http://schemas.microsoft.com/office/powerpoint/2010/main" val="4034551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6477000"/>
            <a:ext cx="701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5" name="Rectangle 4"/>
          <p:cNvSpPr/>
          <p:nvPr/>
        </p:nvSpPr>
        <p:spPr>
          <a:xfrm>
            <a:off x="457200" y="1"/>
            <a:ext cx="7543800" cy="738664"/>
          </a:xfrm>
          <a:prstGeom prst="rect">
            <a:avLst/>
          </a:prstGeom>
        </p:spPr>
        <p:txBody>
          <a:bodyPr wrap="square">
            <a:spAutoFit/>
          </a:bodyPr>
          <a:lstStyle/>
          <a:p>
            <a:pPr lvl="0" algn="ctr"/>
            <a:r>
              <a:rPr lang="bn-BD" sz="2400" dirty="0">
                <a:solidFill>
                  <a:prstClr val="black"/>
                </a:solidFill>
              </a:rPr>
              <a:t>এসি </a:t>
            </a:r>
            <a:r>
              <a:rPr lang="bn-BD" sz="2400" dirty="0" smtClean="0">
                <a:solidFill>
                  <a:prstClr val="black"/>
                </a:solidFill>
              </a:rPr>
              <a:t>মেসিন-১</a:t>
            </a:r>
            <a:r>
              <a:rPr lang="en-US" sz="2800" dirty="0">
                <a:solidFill>
                  <a:prstClr val="black"/>
                </a:solidFill>
              </a:rPr>
              <a:t/>
            </a:r>
            <a:br>
              <a:rPr lang="en-US" sz="2800" dirty="0">
                <a:solidFill>
                  <a:prstClr val="black"/>
                </a:solidFill>
              </a:rPr>
            </a:br>
            <a:r>
              <a:rPr lang="en-US" dirty="0">
                <a:solidFill>
                  <a:prstClr val="black"/>
                </a:solidFill>
              </a:rPr>
              <a:t>EQUIVALENT CIRCUIT OF TRANSFORMER</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
        <p:nvSpPr>
          <p:cNvPr id="9" name="Title 8"/>
          <p:cNvSpPr>
            <a:spLocks noGrp="1"/>
          </p:cNvSpPr>
          <p:nvPr>
            <p:ph type="title"/>
          </p:nvPr>
        </p:nvSpPr>
        <p:spPr>
          <a:xfrm>
            <a:off x="76200" y="914400"/>
            <a:ext cx="8915400" cy="381000"/>
          </a:xfrm>
        </p:spPr>
        <p:txBody>
          <a:bodyPr>
            <a:normAutofit fontScale="90000"/>
          </a:bodyPr>
          <a:lstStyle/>
          <a:p>
            <a:r>
              <a:rPr lang="en-US" sz="2400" dirty="0">
                <a:solidFill>
                  <a:prstClr val="black"/>
                </a:solidFill>
                <a:latin typeface="SumeshwariMJ" pitchFamily="2" charset="0"/>
                <a:cs typeface="SumeshwariMJ" pitchFamily="2" charset="0"/>
              </a:rPr>
              <a:t>.</a:t>
            </a:r>
            <a:endParaRPr lang="en-US" sz="2400" dirty="0"/>
          </a:p>
        </p:txBody>
      </p:sp>
      <p:sp>
        <p:nvSpPr>
          <p:cNvPr id="2" name="Rectangle 1"/>
          <p:cNvSpPr>
            <a:spLocks noChangeArrowheads="1"/>
          </p:cNvSpPr>
          <p:nvPr/>
        </p:nvSpPr>
        <p:spPr bwMode="auto">
          <a:xfrm>
            <a:off x="0" y="3526036"/>
            <a:ext cx="9109500" cy="3939540"/>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170" name="Picture 2" descr="C:\Users\HP\Desktop\Pri- Sec Ref. R -X\E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45378"/>
            <a:ext cx="4876800" cy="397692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HP\Desktop\Pri- Sec Ref. R -X\EQ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28699"/>
            <a:ext cx="40041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57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6" y="1066801"/>
            <a:ext cx="9157855" cy="5486399"/>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lvl="0" indent="0">
              <a:spcBef>
                <a:spcPts val="0"/>
              </a:spcBef>
              <a:buClr>
                <a:srgbClr val="2DA2BF"/>
              </a:buClr>
              <a:buSzPct val="68000"/>
              <a:buNone/>
            </a:pPr>
            <a:r>
              <a:rPr lang="en-US" sz="3600" dirty="0" smtClean="0">
                <a:solidFill>
                  <a:srgbClr val="002060"/>
                </a:solidFill>
                <a:ea typeface="Calibri"/>
                <a:cs typeface="Times New Roman"/>
              </a:rPr>
              <a:t>. </a:t>
            </a:r>
            <a:r>
              <a:rPr lang="en-US" sz="3600" dirty="0">
                <a:solidFill>
                  <a:srgbClr val="002060"/>
                </a:solidFill>
                <a:ea typeface="Calibri"/>
                <a:cs typeface="Times New Roman"/>
              </a:rPr>
              <a:t>Introduction </a:t>
            </a:r>
            <a:r>
              <a:rPr lang="en-US" sz="4400" dirty="0">
                <a:solidFill>
                  <a:srgbClr val="002060"/>
                </a:solidFill>
                <a:ea typeface="Calibri"/>
                <a:cs typeface="Times New Roman"/>
              </a:rPr>
              <a:t>.</a:t>
            </a:r>
            <a:r>
              <a:rPr lang="en-US" dirty="0">
                <a:solidFill>
                  <a:prstClr val="black"/>
                </a:solidFill>
                <a:latin typeface="SutonnyMJ"/>
                <a:ea typeface="Calibri"/>
                <a:cs typeface="Times New Roman"/>
              </a:rPr>
              <a:t>(</a:t>
            </a:r>
            <a:r>
              <a:rPr lang="en-US" sz="3600" dirty="0" err="1">
                <a:solidFill>
                  <a:prstClr val="black"/>
                </a:solidFill>
                <a:latin typeface="SumeshwariMJ" pitchFamily="2" charset="0"/>
                <a:cs typeface="SumeshwariMJ" pitchFamily="2" charset="0"/>
              </a:rPr>
              <a:t>f‚wgKv</a:t>
            </a:r>
            <a:r>
              <a:rPr lang="en-US" sz="6000" dirty="0">
                <a:solidFill>
                  <a:prstClr val="black"/>
                </a:solidFill>
                <a:latin typeface="SumeshwariMJ" pitchFamily="2" charset="0"/>
                <a:cs typeface="SumeshwariMJ" pitchFamily="2" charset="0"/>
              </a:rPr>
              <a:t> </a:t>
            </a:r>
            <a:r>
              <a:rPr lang="en-US" sz="3300" dirty="0">
                <a:solidFill>
                  <a:prstClr val="black"/>
                </a:solidFill>
                <a:latin typeface="SutonnyMJ"/>
                <a:ea typeface="Calibri"/>
                <a:cs typeface="Times New Roman"/>
              </a:rPr>
              <a:t>)</a:t>
            </a:r>
            <a:endParaRPr lang="en-US" sz="9600" dirty="0">
              <a:latin typeface="SumeshwariMJ" pitchFamily="2" charset="0"/>
              <a:cs typeface="SumeshwariMJ" pitchFamily="2" charset="0"/>
            </a:endParaRPr>
          </a:p>
          <a:p>
            <a:pPr marL="0" lvl="0" indent="0">
              <a:spcBef>
                <a:spcPts val="0"/>
              </a:spcBef>
              <a:buClr>
                <a:srgbClr val="2DA2BF"/>
              </a:buClr>
              <a:buSzPct val="68000"/>
              <a:buNone/>
            </a:pPr>
            <a:r>
              <a:rPr lang="en-US" sz="4400" dirty="0" err="1">
                <a:latin typeface="SumeshwariMJ" pitchFamily="2" charset="0"/>
                <a:cs typeface="SumeshwariMJ" pitchFamily="2" charset="0"/>
              </a:rPr>
              <a:t>UªvÝdigv‡ii</a:t>
            </a:r>
            <a:r>
              <a:rPr lang="en-US" sz="4400" dirty="0">
                <a:latin typeface="SumeshwariMJ" pitchFamily="2" charset="0"/>
                <a:cs typeface="SumeshwariMJ" pitchFamily="2" charset="0"/>
              </a:rPr>
              <a:t> </a:t>
            </a:r>
            <a:r>
              <a:rPr lang="en-US" sz="4400" dirty="0" err="1">
                <a:latin typeface="SumeshwariMJ" pitchFamily="2" charset="0"/>
                <a:cs typeface="SumeshwariMJ" pitchFamily="2" charset="0"/>
              </a:rPr>
              <a:t>mgZzj</a:t>
            </a:r>
            <a:r>
              <a:rPr lang="en-US" sz="4400" dirty="0">
                <a:latin typeface="SumeshwariMJ" pitchFamily="2" charset="0"/>
                <a:cs typeface="SumeshwariMJ" pitchFamily="2" charset="0"/>
              </a:rPr>
              <a:t>¨ </a:t>
            </a:r>
            <a:r>
              <a:rPr lang="en-US" sz="4400" dirty="0" err="1">
                <a:latin typeface="SumeshwariMJ" pitchFamily="2" charset="0"/>
                <a:cs typeface="SumeshwariMJ" pitchFamily="2" charset="0"/>
              </a:rPr>
              <a:t>mvwK©U</a:t>
            </a:r>
            <a:r>
              <a:rPr lang="en-US" sz="4400" dirty="0">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cÖvBgvix</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A_ev</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m‡Kûvix‡Z</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Dfq</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Uv‡g</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Kiv</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hvq</a:t>
            </a:r>
            <a:r>
              <a:rPr lang="en-US" sz="4400" dirty="0">
                <a:solidFill>
                  <a:prstClr val="white"/>
                </a:solidFill>
                <a:latin typeface="SumeshwariMJ" pitchFamily="2" charset="0"/>
                <a:cs typeface="SumeshwariMJ" pitchFamily="2" charset="0"/>
              </a:rPr>
              <a:t> | </a:t>
            </a:r>
            <a:r>
              <a:rPr lang="en-US" sz="4400" dirty="0" err="1">
                <a:solidFill>
                  <a:prstClr val="white"/>
                </a:solidFill>
                <a:latin typeface="SumeshwariMJ" pitchFamily="2" charset="0"/>
                <a:cs typeface="SumeshwariMJ" pitchFamily="2" charset="0"/>
              </a:rPr>
              <a:t>hveZxq</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cixÿv</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wbixÿvi</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djvdj</a:t>
            </a:r>
            <a:r>
              <a:rPr lang="en-US" sz="4400" dirty="0">
                <a:solidFill>
                  <a:prstClr val="white"/>
                </a:solidFill>
                <a:latin typeface="SumeshwariMJ" pitchFamily="2" charset="0"/>
                <a:cs typeface="SumeshwariMJ" pitchFamily="2" charset="0"/>
              </a:rPr>
              <a:t> I </a:t>
            </a:r>
            <a:r>
              <a:rPr lang="en-US" sz="4400" dirty="0" err="1">
                <a:solidFill>
                  <a:prstClr val="white"/>
                </a:solidFill>
                <a:latin typeface="SumeshwariMJ" pitchFamily="2" charset="0"/>
                <a:cs typeface="SumeshwariMJ" pitchFamily="2" charset="0"/>
              </a:rPr>
              <a:t>wewfbœ</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cÖKvi</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K¨vjKz‡jkb</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mnRfv‡e</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Kivi</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Rb</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UªvÝdigv‡ii</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mgZzj</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mvwK©U</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e¨envi</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Kiv</a:t>
            </a:r>
            <a:r>
              <a:rPr lang="en-US" sz="4400" dirty="0">
                <a:solidFill>
                  <a:prstClr val="white"/>
                </a:solidFill>
                <a:latin typeface="SumeshwariMJ" pitchFamily="2" charset="0"/>
                <a:cs typeface="SumeshwariMJ" pitchFamily="2" charset="0"/>
              </a:rPr>
              <a:t> </a:t>
            </a:r>
            <a:r>
              <a:rPr lang="en-US" sz="4400" dirty="0" err="1">
                <a:solidFill>
                  <a:prstClr val="white"/>
                </a:solidFill>
                <a:latin typeface="SumeshwariMJ" pitchFamily="2" charset="0"/>
                <a:cs typeface="SumeshwariMJ" pitchFamily="2" charset="0"/>
              </a:rPr>
              <a:t>nq</a:t>
            </a:r>
            <a:r>
              <a:rPr lang="en-US" sz="4400" dirty="0">
                <a:solidFill>
                  <a:prstClr val="white"/>
                </a:solidFill>
                <a:latin typeface="SumeshwariMJ" pitchFamily="2" charset="0"/>
                <a:cs typeface="SumeshwariMJ" pitchFamily="2" charset="0"/>
              </a:rPr>
              <a:t> |</a:t>
            </a:r>
            <a:endParaRPr lang="en-US" dirty="0"/>
          </a:p>
        </p:txBody>
      </p:sp>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48600" y="1"/>
            <a:ext cx="1295400" cy="1295399"/>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Tree>
    <p:extLst>
      <p:ext uri="{BB962C8B-B14F-4D97-AF65-F5344CB8AC3E}">
        <p14:creationId xmlns:p14="http://schemas.microsoft.com/office/powerpoint/2010/main" val="168640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a:gradFill>
            <a:gsLst>
              <a:gs pos="0">
                <a:srgbClr val="03D4A8"/>
              </a:gs>
              <a:gs pos="25000">
                <a:srgbClr val="21D6E0"/>
              </a:gs>
              <a:gs pos="75000">
                <a:srgbClr val="0087E6"/>
              </a:gs>
              <a:gs pos="100000">
                <a:srgbClr val="005CBF"/>
              </a:gs>
            </a:gsLst>
            <a:lin ang="5400000" scaled="0"/>
          </a:gradFill>
        </p:spPr>
        <p:txBody>
          <a:bodyPr>
            <a:normAutofit/>
          </a:bodyPr>
          <a:lstStyle/>
          <a:p>
            <a:pPr algn="ctr"/>
            <a:r>
              <a:rPr lang="bn-BD" dirty="0">
                <a:solidFill>
                  <a:srgbClr val="FFC000"/>
                </a:solidFill>
              </a:rPr>
              <a:t>শক্তি প্রসাদ গাঙ্গুলী</a:t>
            </a:r>
            <a:r>
              <a:rPr lang="en-US" dirty="0">
                <a:solidFill>
                  <a:srgbClr val="FFC000"/>
                </a:solidFill>
              </a:rPr>
              <a:t/>
            </a:r>
            <a:br>
              <a:rPr lang="en-US" dirty="0">
                <a:solidFill>
                  <a:srgbClr val="FFC000"/>
                </a:solidFill>
              </a:rPr>
            </a:br>
            <a:r>
              <a:rPr lang="bn-BD" dirty="0">
                <a:solidFill>
                  <a:srgbClr val="FFC000"/>
                </a:solidFill>
              </a:rPr>
              <a:t>বি এস সি ইন টেক এডু(ইইই)</a:t>
            </a:r>
          </a:p>
          <a:p>
            <a:pPr algn="ctr"/>
            <a:r>
              <a:rPr lang="bn-BD" dirty="0">
                <a:solidFill>
                  <a:srgbClr val="FFC000"/>
                </a:solidFill>
              </a:rPr>
              <a:t>বিসিএস(কারিগরি শিক্ষা)</a:t>
            </a:r>
          </a:p>
          <a:p>
            <a:pPr algn="ctr"/>
            <a:r>
              <a:rPr lang="bn-BD" dirty="0">
                <a:solidFill>
                  <a:srgbClr val="FFC000"/>
                </a:solidFill>
              </a:rPr>
              <a:t>ইন্সট্রাক্টর(ইলেকঃ)</a:t>
            </a:r>
          </a:p>
          <a:p>
            <a:pPr algn="ctr"/>
            <a:r>
              <a:rPr lang="bn-BD" dirty="0">
                <a:solidFill>
                  <a:srgbClr val="FFC000"/>
                </a:solidFill>
              </a:rPr>
              <a:t>যশোর পলিটেকনিক ইন্সটিটিউট </a:t>
            </a:r>
            <a:endParaRPr lang="en-US" dirty="0">
              <a:solidFill>
                <a:srgbClr val="FFC000"/>
              </a:solidFill>
            </a:endParaRPr>
          </a:p>
          <a:p>
            <a:pPr algn="ctr"/>
            <a:r>
              <a:rPr lang="bn-BD" dirty="0">
                <a:solidFill>
                  <a:srgbClr val="FFC000"/>
                </a:solidFill>
              </a:rPr>
              <a:t>যোগদান তারিখঃ   ১১/১০/১৯৮৮ইং</a:t>
            </a:r>
          </a:p>
          <a:p>
            <a:pPr algn="ctr"/>
            <a:r>
              <a:rPr lang="bn-BD" dirty="0">
                <a:solidFill>
                  <a:srgbClr val="FFC000"/>
                </a:solidFill>
              </a:rPr>
              <a:t>জন্ম তারিখঃ       ১০/০৮/১৯৬১ইং</a:t>
            </a:r>
          </a:p>
          <a:p>
            <a:pPr algn="ctr"/>
            <a:r>
              <a:rPr lang="en-US" dirty="0">
                <a:solidFill>
                  <a:srgbClr val="FFC000"/>
                </a:solidFill>
              </a:rPr>
              <a:t>Email : spg_et@yahoo.com</a:t>
            </a:r>
          </a:p>
        </p:txBody>
      </p:sp>
      <p:sp>
        <p:nvSpPr>
          <p:cNvPr id="4" name="Flowchart: Decision 3"/>
          <p:cNvSpPr/>
          <p:nvPr/>
        </p:nvSpPr>
        <p:spPr>
          <a:xfrm>
            <a:off x="3352800" y="76200"/>
            <a:ext cx="2362200" cy="762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dirty="0"/>
          </a:p>
          <a:p>
            <a:pPr algn="ctr"/>
            <a:r>
              <a:rPr lang="bn-BD" dirty="0"/>
              <a:t>পরিচিতি</a:t>
            </a:r>
            <a:endParaRPr lang="en-US" dirty="0"/>
          </a:p>
          <a:p>
            <a:pPr algn="ctr"/>
            <a:endParaRPr lang="en-US" dirty="0"/>
          </a:p>
        </p:txBody>
      </p:sp>
    </p:spTree>
    <p:extLst>
      <p:ext uri="{BB962C8B-B14F-4D97-AF65-F5344CB8AC3E}">
        <p14:creationId xmlns:p14="http://schemas.microsoft.com/office/powerpoint/2010/main" val="70016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486400"/>
            <a:ext cx="4191000" cy="762000"/>
          </a:xfrm>
        </p:spPr>
        <p:txBody>
          <a:bodyPr/>
          <a:lstStyle/>
          <a:p>
            <a:r>
              <a:rPr lang="as-IN" dirty="0"/>
              <a:t>ট্রান্সফরমার</a:t>
            </a:r>
            <a:endParaRPr lang="en-US" dirty="0"/>
          </a:p>
        </p:txBody>
      </p:sp>
      <p:sp>
        <p:nvSpPr>
          <p:cNvPr id="3" name="Rectangle 2"/>
          <p:cNvSpPr/>
          <p:nvPr/>
        </p:nvSpPr>
        <p:spPr>
          <a:xfrm>
            <a:off x="1295400" y="6477000"/>
            <a:ext cx="701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0"/>
            <a:ext cx="639364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38600"/>
            <a:ext cx="2590800" cy="228600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038600"/>
            <a:ext cx="2819400" cy="2286000"/>
          </a:xfrm>
          <a:prstGeom prst="rect">
            <a:avLst/>
          </a:prstGeom>
        </p:spPr>
      </p:pic>
      <p:pic>
        <p:nvPicPr>
          <p:cNvPr id="2051" name="Picture 3" descr="C:\Users\HP\Desktop\X-former Image\images (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466850"/>
            <a:ext cx="2324100" cy="19621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228600" y="2133600"/>
            <a:ext cx="762000" cy="1066800"/>
          </a:xfrm>
          <a:prstGeom prst="wedgeEllipseCallout">
            <a:avLst>
              <a:gd name="adj1" fmla="val 301259"/>
              <a:gd name="adj2" fmla="val 365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Coil</a:t>
            </a:r>
          </a:p>
        </p:txBody>
      </p:sp>
      <p:sp>
        <p:nvSpPr>
          <p:cNvPr id="7" name="Circular Arrow 6"/>
          <p:cNvSpPr/>
          <p:nvPr/>
        </p:nvSpPr>
        <p:spPr>
          <a:xfrm>
            <a:off x="381000" y="0"/>
            <a:ext cx="2209800" cy="9906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be 7"/>
          <p:cNvSpPr/>
          <p:nvPr/>
        </p:nvSpPr>
        <p:spPr>
          <a:xfrm>
            <a:off x="5257800" y="152400"/>
            <a:ext cx="685800" cy="3429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SPG</a:t>
            </a:r>
          </a:p>
        </p:txBody>
      </p:sp>
      <p:cxnSp>
        <p:nvCxnSpPr>
          <p:cNvPr id="10" name="Straight Arrow Connector 9"/>
          <p:cNvCxnSpPr/>
          <p:nvPr/>
        </p:nvCxnSpPr>
        <p:spPr>
          <a:xfrm flipV="1">
            <a:off x="4191000" y="152400"/>
            <a:ext cx="381000" cy="3429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95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486400"/>
            <a:ext cx="4191000" cy="762000"/>
          </a:xfrm>
        </p:spPr>
        <p:txBody>
          <a:bodyPr/>
          <a:lstStyle/>
          <a:p>
            <a:r>
              <a:rPr lang="en-US" dirty="0"/>
              <a:t>.</a:t>
            </a:r>
          </a:p>
        </p:txBody>
      </p:sp>
      <p:sp>
        <p:nvSpPr>
          <p:cNvPr id="3" name="Rectangle 2"/>
          <p:cNvSpPr/>
          <p:nvPr/>
        </p:nvSpPr>
        <p:spPr>
          <a:xfrm>
            <a:off x="1295400" y="6477000"/>
            <a:ext cx="701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4" name="Content Placeholder 3"/>
          <p:cNvSpPr>
            <a:spLocks noGrp="1"/>
          </p:cNvSpPr>
          <p:nvPr>
            <p:ph idx="1"/>
          </p:nvPr>
        </p:nvSpPr>
        <p:spPr>
          <a:xfrm>
            <a:off x="0" y="990600"/>
            <a:ext cx="9109500" cy="5486400"/>
          </a:xfrm>
        </p:spPr>
        <p:txBody>
          <a:bodyPr>
            <a:normAutofit/>
          </a:bodyPr>
          <a:lstStyle/>
          <a:p>
            <a:pPr lvl="0"/>
            <a:r>
              <a:rPr lang="en-US" sz="3600" dirty="0">
                <a:latin typeface="SumeshwariMJ" pitchFamily="2" charset="0"/>
                <a:cs typeface="SumeshwariMJ" pitchFamily="2" charset="0"/>
              </a:rPr>
              <a:t>4</a:t>
            </a:r>
            <a:r>
              <a:rPr lang="en-US" sz="3600" dirty="0" smtClean="0">
                <a:latin typeface="SumeshwariMJ" pitchFamily="2" charset="0"/>
                <a:cs typeface="SumeshwariMJ" pitchFamily="2" charset="0"/>
              </a:rPr>
              <a:t>.1 </a:t>
            </a:r>
            <a:r>
              <a:rPr lang="en-US" sz="3600" dirty="0">
                <a:latin typeface="SumeshwariMJ" pitchFamily="2" charset="0"/>
                <a:cs typeface="SumeshwariMJ" pitchFamily="2" charset="0"/>
              </a:rPr>
              <a:t>:</a:t>
            </a:r>
            <a:r>
              <a:rPr lang="en-US" sz="4100" dirty="0">
                <a:solidFill>
                  <a:prstClr val="white"/>
                </a:solidFill>
                <a:latin typeface="SumeshwariMJ" pitchFamily="2" charset="0"/>
                <a:cs typeface="SumeshwariMJ" pitchFamily="2" charset="0"/>
              </a:rPr>
              <a:t> </a:t>
            </a:r>
            <a:r>
              <a:rPr lang="en-US" sz="4100" dirty="0" err="1">
                <a:solidFill>
                  <a:srgbClr val="0070C0"/>
                </a:solidFill>
                <a:latin typeface="SumeshwariMJ" pitchFamily="2" charset="0"/>
                <a:cs typeface="SumeshwariMJ" pitchFamily="2" charset="0"/>
              </a:rPr>
              <a:t>UªvÝdigv‡ii</a:t>
            </a:r>
            <a:r>
              <a:rPr lang="en-US" sz="4100" dirty="0">
                <a:solidFill>
                  <a:srgbClr val="0070C0"/>
                </a:solidFill>
                <a:latin typeface="SumeshwariMJ" pitchFamily="2" charset="0"/>
                <a:cs typeface="SumeshwariMJ" pitchFamily="2" charset="0"/>
              </a:rPr>
              <a:t>  ‡</a:t>
            </a:r>
            <a:r>
              <a:rPr lang="en-US" sz="4100" dirty="0" err="1">
                <a:solidFill>
                  <a:srgbClr val="0070C0"/>
                </a:solidFill>
                <a:latin typeface="SumeshwariMJ" pitchFamily="2" charset="0"/>
                <a:cs typeface="SumeshwariMJ" pitchFamily="2" charset="0"/>
              </a:rPr>
              <a:t>f±i</a:t>
            </a:r>
            <a:r>
              <a:rPr lang="en-US" sz="4100" dirty="0">
                <a:solidFill>
                  <a:srgbClr val="0070C0"/>
                </a:solidFill>
                <a:latin typeface="SumeshwariMJ" pitchFamily="2" charset="0"/>
                <a:cs typeface="SumeshwariMJ" pitchFamily="2" charset="0"/>
              </a:rPr>
              <a:t> </a:t>
            </a:r>
            <a:r>
              <a:rPr lang="en-US" sz="4100" dirty="0" err="1">
                <a:solidFill>
                  <a:srgbClr val="0070C0"/>
                </a:solidFill>
                <a:latin typeface="SumeshwariMJ" pitchFamily="2" charset="0"/>
                <a:cs typeface="SumeshwariMJ" pitchFamily="2" charset="0"/>
              </a:rPr>
              <a:t>WvqvMÖvg</a:t>
            </a:r>
            <a:r>
              <a:rPr lang="en-US" sz="4100" dirty="0">
                <a:solidFill>
                  <a:srgbClr val="0070C0"/>
                </a:solidFill>
                <a:latin typeface="SumeshwariMJ" pitchFamily="2" charset="0"/>
                <a:cs typeface="SumeshwariMJ" pitchFamily="2" charset="0"/>
              </a:rPr>
              <a:t> :</a:t>
            </a:r>
          </a:p>
          <a:p>
            <a:pPr lvl="0"/>
            <a:r>
              <a:rPr lang="en-US" sz="4100" dirty="0" err="1">
                <a:latin typeface="SumeshwariMJ" pitchFamily="2" charset="0"/>
                <a:cs typeface="SumeshwariMJ" pitchFamily="2" charset="0"/>
              </a:rPr>
              <a:t>UªvÝdigv‡ii</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f±i</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WvqvMÖvg</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Ab&amp;Kb</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Ki‡Z</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n‡j</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G‡ÿ‡Î</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dzj‡jvW</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f±i</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wP‡Îi</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mvnv‡h</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Kiv</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h‡Z</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cv‡i</a:t>
            </a:r>
            <a:r>
              <a:rPr lang="en-US" sz="4100" dirty="0">
                <a:latin typeface="SumeshwariMJ" pitchFamily="2" charset="0"/>
                <a:cs typeface="SumeshwariMJ" pitchFamily="2" charset="0"/>
              </a:rPr>
              <a:t> |</a:t>
            </a:r>
            <a:endParaRPr lang="en-US" dirty="0"/>
          </a:p>
          <a:p>
            <a:r>
              <a:rPr lang="en-US" sz="4100" dirty="0">
                <a:latin typeface="SumeshwariMJ" pitchFamily="2" charset="0"/>
                <a:cs typeface="SumeshwariMJ" pitchFamily="2" charset="0"/>
              </a:rPr>
              <a:t>4</a:t>
            </a:r>
            <a:r>
              <a:rPr lang="en-US" sz="4100" dirty="0" smtClean="0">
                <a:latin typeface="SumeshwariMJ" pitchFamily="2" charset="0"/>
                <a:cs typeface="SumeshwariMJ" pitchFamily="2" charset="0"/>
              </a:rPr>
              <a:t>.1  </a:t>
            </a:r>
            <a:r>
              <a:rPr lang="en-US" sz="4100" dirty="0" err="1">
                <a:latin typeface="SumeshwariMJ" pitchFamily="2" charset="0"/>
                <a:cs typeface="SumeshwariMJ" pitchFamily="2" charset="0"/>
              </a:rPr>
              <a:t>wP‡Î</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GKwU</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cÖK</a:t>
            </a:r>
            <a:r>
              <a:rPr lang="en-US" sz="4100" dirty="0">
                <a:latin typeface="SumeshwariMJ" pitchFamily="2" charset="0"/>
                <a:cs typeface="SumeshwariMJ" pitchFamily="2" charset="0"/>
              </a:rPr>
              <a:t>…Z</a:t>
            </a:r>
            <a:r>
              <a:rPr lang="en-US" sz="4100" dirty="0">
                <a:solidFill>
                  <a:srgbClr val="0070C0"/>
                </a:solidFill>
                <a:latin typeface="SumeshwariMJ" pitchFamily="2" charset="0"/>
                <a:cs typeface="SumeshwariMJ" pitchFamily="2" charset="0"/>
              </a:rPr>
              <a:t> </a:t>
            </a:r>
            <a:r>
              <a:rPr lang="en-US" sz="4100" dirty="0" err="1">
                <a:solidFill>
                  <a:srgbClr val="0070C0"/>
                </a:solidFill>
                <a:latin typeface="SumeshwariMJ" pitchFamily="2" charset="0"/>
                <a:cs typeface="SumeshwariMJ" pitchFamily="2" charset="0"/>
              </a:rPr>
              <a:t>UªvÝdigvi</a:t>
            </a:r>
            <a:r>
              <a:rPr lang="en-US" sz="4100" dirty="0">
                <a:latin typeface="SumeshwariMJ" pitchFamily="2" charset="0"/>
                <a:cs typeface="SumeshwariMJ" pitchFamily="2" charset="0"/>
              </a:rPr>
              <a:t> †jvWhy³ </a:t>
            </a:r>
            <a:r>
              <a:rPr lang="en-US" sz="4100" dirty="0" err="1">
                <a:latin typeface="SumeshwariMJ" pitchFamily="2" charset="0"/>
                <a:cs typeface="SumeshwariMJ" pitchFamily="2" charset="0"/>
              </a:rPr>
              <a:t>Ae</a:t>
            </a:r>
            <a:r>
              <a:rPr lang="en-US" sz="4100" dirty="0">
                <a:latin typeface="SumeshwariMJ" pitchFamily="2" charset="0"/>
                <a:cs typeface="SumeshwariMJ" pitchFamily="2" charset="0"/>
              </a:rPr>
              <a:t>¯’v </a:t>
            </a:r>
            <a:r>
              <a:rPr lang="en-US" sz="4100" dirty="0" err="1">
                <a:latin typeface="SumeshwariMJ" pitchFamily="2" charset="0"/>
                <a:cs typeface="SumeshwariMJ" pitchFamily="2" charset="0"/>
              </a:rPr>
              <a:t>Ges</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f±i</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WvqvMÖvg</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Lvb</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n‡jv</a:t>
            </a:r>
            <a:r>
              <a:rPr lang="en-US" sz="4100" dirty="0">
                <a:latin typeface="SumeshwariMJ" pitchFamily="2" charset="0"/>
                <a:cs typeface="SumeshwariMJ" pitchFamily="2" charset="0"/>
              </a:rPr>
              <a:t> | †</a:t>
            </a:r>
            <a:r>
              <a:rPr lang="en-US" sz="4100" dirty="0" err="1">
                <a:latin typeface="SumeshwariMJ" pitchFamily="2" charset="0"/>
                <a:cs typeface="SumeshwariMJ" pitchFamily="2" charset="0"/>
              </a:rPr>
              <a:t>f±I</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wPÎ</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Ab&amp;Kb</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c×wZ</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wb‡P</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eY©bv</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Kiv</a:t>
            </a:r>
            <a:r>
              <a:rPr lang="en-US" sz="4100" dirty="0">
                <a:latin typeface="SumeshwariMJ" pitchFamily="2" charset="0"/>
                <a:cs typeface="SumeshwariMJ" pitchFamily="2" charset="0"/>
              </a:rPr>
              <a:t> </a:t>
            </a:r>
            <a:r>
              <a:rPr lang="en-US" sz="4100" dirty="0" err="1">
                <a:latin typeface="SumeshwariMJ" pitchFamily="2" charset="0"/>
                <a:cs typeface="SumeshwariMJ" pitchFamily="2" charset="0"/>
              </a:rPr>
              <a:t>n‡jv</a:t>
            </a:r>
            <a:r>
              <a:rPr lang="en-US" sz="4100" dirty="0">
                <a:latin typeface="SumeshwariMJ" pitchFamily="2" charset="0"/>
                <a:cs typeface="SumeshwariMJ" pitchFamily="2" charset="0"/>
              </a:rPr>
              <a:t> |</a:t>
            </a:r>
            <a:endParaRPr lang="en-US" dirty="0"/>
          </a:p>
          <a:p>
            <a:r>
              <a:rPr lang="en-US" sz="4100" dirty="0">
                <a:solidFill>
                  <a:srgbClr val="0070C0"/>
                </a:solidFill>
                <a:latin typeface="SumeshwariMJ" pitchFamily="2" charset="0"/>
                <a:cs typeface="SumeshwariMJ" pitchFamily="2" charset="0"/>
              </a:rPr>
              <a:t>                    </a:t>
            </a:r>
          </a:p>
        </p:txBody>
      </p:sp>
      <p:sp>
        <p:nvSpPr>
          <p:cNvPr id="5" name="Rectangle 4"/>
          <p:cNvSpPr/>
          <p:nvPr/>
        </p:nvSpPr>
        <p:spPr>
          <a:xfrm>
            <a:off x="457200" y="1"/>
            <a:ext cx="7543800" cy="800219"/>
          </a:xfrm>
          <a:prstGeom prst="rect">
            <a:avLst/>
          </a:prstGeom>
        </p:spPr>
        <p:txBody>
          <a:bodyPr wrap="square">
            <a:spAutoFit/>
          </a:bodyPr>
          <a:lstStyle/>
          <a:p>
            <a:pPr algn="ctr"/>
            <a:r>
              <a:rPr lang="bn-BD" sz="2400" dirty="0">
                <a:solidFill>
                  <a:srgbClr val="002060"/>
                </a:solidFill>
              </a:rPr>
              <a:t>এসি মেসিন-১বিষয় কোড-৬৭৬</a:t>
            </a:r>
            <a:r>
              <a:rPr lang="en-US" sz="2800" dirty="0">
                <a:solidFill>
                  <a:srgbClr val="002060"/>
                </a:solidFill>
                <a:latin typeface="SumeshwariMJ" pitchFamily="2" charset="0"/>
                <a:cs typeface="SumeshwariMJ" pitchFamily="2" charset="0"/>
              </a:rPr>
              <a:t>1 </a:t>
            </a:r>
            <a:r>
              <a:rPr lang="en-US" sz="2800" dirty="0" err="1">
                <a:solidFill>
                  <a:srgbClr val="002060"/>
                </a:solidFill>
                <a:latin typeface="SumeshwariMJ" pitchFamily="2" charset="0"/>
                <a:cs typeface="SumeshwariMJ" pitchFamily="2" charset="0"/>
              </a:rPr>
              <a:t>UªvÝdigvi</a:t>
            </a:r>
            <a:r>
              <a:rPr lang="en-US" sz="2800" dirty="0">
                <a:solidFill>
                  <a:srgbClr val="002060"/>
                </a:solidFill>
                <a:latin typeface="SumeshwariMJ" pitchFamily="2" charset="0"/>
                <a:cs typeface="SumeshwariMJ" pitchFamily="2" charset="0"/>
              </a:rPr>
              <a:t>  </a:t>
            </a:r>
            <a:r>
              <a:rPr lang="en-US" sz="2800" dirty="0" smtClean="0">
                <a:solidFill>
                  <a:srgbClr val="002060"/>
                </a:solidFill>
                <a:latin typeface="SumeshwariMJ" pitchFamily="2" charset="0"/>
                <a:cs typeface="SumeshwariMJ" pitchFamily="2" charset="0"/>
              </a:rPr>
              <a:t> </a:t>
            </a:r>
            <a:r>
              <a:rPr lang="en-US" sz="2800" dirty="0" err="1">
                <a:solidFill>
                  <a:srgbClr val="002060"/>
                </a:solidFill>
                <a:latin typeface="SumeshwariMJ" pitchFamily="2" charset="0"/>
                <a:cs typeface="SumeshwariMJ" pitchFamily="2" charset="0"/>
              </a:rPr>
              <a:t>Aa¨vq</a:t>
            </a:r>
            <a:r>
              <a:rPr lang="en-US" sz="2800" dirty="0">
                <a:solidFill>
                  <a:srgbClr val="002060"/>
                </a:solidFill>
              </a:rPr>
              <a:t/>
            </a:r>
            <a:br>
              <a:rPr lang="en-US" sz="2800" dirty="0">
                <a:solidFill>
                  <a:srgbClr val="002060"/>
                </a:solidFill>
              </a:rPr>
            </a:br>
            <a:r>
              <a:rPr lang="en-US" dirty="0">
                <a:solidFill>
                  <a:srgbClr val="002060"/>
                </a:solidFill>
              </a:rPr>
              <a:t>EQUIVALENT CIRCUIT OF TRANSFORMER</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spTree>
    <p:extLst>
      <p:ext uri="{BB962C8B-B14F-4D97-AF65-F5344CB8AC3E}">
        <p14:creationId xmlns:p14="http://schemas.microsoft.com/office/powerpoint/2010/main" val="36149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486400"/>
            <a:ext cx="4191000" cy="762000"/>
          </a:xfrm>
        </p:spPr>
        <p:txBody>
          <a:bodyPr/>
          <a:lstStyle/>
          <a:p>
            <a:endParaRPr lang="en-US" dirty="0"/>
          </a:p>
        </p:txBody>
      </p:sp>
      <p:sp>
        <p:nvSpPr>
          <p:cNvPr id="3" name="Rectangle 2"/>
          <p:cNvSpPr/>
          <p:nvPr/>
        </p:nvSpPr>
        <p:spPr>
          <a:xfrm>
            <a:off x="1295400" y="6477000"/>
            <a:ext cx="701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4" name="Content Placeholder 3"/>
          <p:cNvSpPr>
            <a:spLocks noGrp="1"/>
          </p:cNvSpPr>
          <p:nvPr>
            <p:ph idx="1"/>
          </p:nvPr>
        </p:nvSpPr>
        <p:spPr>
          <a:xfrm>
            <a:off x="0" y="990600"/>
            <a:ext cx="9109500" cy="5486400"/>
          </a:xfrm>
        </p:spPr>
        <p:txBody>
          <a:bodyPr>
            <a:normAutofit fontScale="92500" lnSpcReduction="10000"/>
          </a:bodyPr>
          <a:lstStyle/>
          <a:p>
            <a:pPr marL="0" lvl="0" indent="0">
              <a:buNone/>
            </a:pPr>
            <a:r>
              <a:rPr lang="en-US" sz="2400" dirty="0">
                <a:latin typeface="SumeshwariMJ" pitchFamily="2" charset="0"/>
                <a:cs typeface="SumeshwariMJ" pitchFamily="2" charset="0"/>
              </a:rPr>
              <a:t>4</a:t>
            </a:r>
            <a:r>
              <a:rPr lang="en-US" sz="2400" dirty="0" smtClean="0">
                <a:latin typeface="SumeshwariMJ" pitchFamily="2" charset="0"/>
                <a:cs typeface="SumeshwariMJ" pitchFamily="2" charset="0"/>
              </a:rPr>
              <a:t>.1 </a:t>
            </a:r>
            <a:r>
              <a:rPr lang="en-US" sz="2400" dirty="0">
                <a:latin typeface="SumeshwariMJ" pitchFamily="2" charset="0"/>
                <a:cs typeface="SumeshwariMJ" pitchFamily="2" charset="0"/>
              </a:rPr>
              <a:t>:</a:t>
            </a:r>
            <a:r>
              <a:rPr lang="en-US" dirty="0">
                <a:solidFill>
                  <a:prstClr val="white"/>
                </a:solidFill>
                <a:latin typeface="SumeshwariMJ" pitchFamily="2" charset="0"/>
                <a:cs typeface="SumeshwariMJ" pitchFamily="2" charset="0"/>
              </a:rPr>
              <a:t> </a:t>
            </a:r>
            <a:r>
              <a:rPr lang="en-US" dirty="0" err="1">
                <a:solidFill>
                  <a:srgbClr val="0070C0"/>
                </a:solidFill>
                <a:latin typeface="SumeshwariMJ" pitchFamily="2" charset="0"/>
                <a:cs typeface="SumeshwariMJ" pitchFamily="2" charset="0"/>
              </a:rPr>
              <a:t>UªvÝdigv‡ii</a:t>
            </a:r>
            <a:r>
              <a:rPr lang="en-US" dirty="0">
                <a:solidFill>
                  <a:srgbClr val="0070C0"/>
                </a:solidFill>
                <a:latin typeface="SumeshwariMJ" pitchFamily="2" charset="0"/>
                <a:cs typeface="SumeshwariMJ" pitchFamily="2" charset="0"/>
              </a:rPr>
              <a:t>  </a:t>
            </a: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3500" dirty="0">
              <a:solidFill>
                <a:prstClr val="black"/>
              </a:solidFill>
              <a:latin typeface="SumeshwariMJ" pitchFamily="2" charset="0"/>
              <a:cs typeface="SumeshwariMJ" pitchFamily="2" charset="0"/>
            </a:endParaRPr>
          </a:p>
          <a:p>
            <a:r>
              <a:rPr lang="en-US" sz="3500" dirty="0">
                <a:solidFill>
                  <a:prstClr val="black"/>
                </a:solidFill>
                <a:latin typeface="SumeshwariMJ" pitchFamily="2" charset="0"/>
                <a:cs typeface="SumeshwariMJ" pitchFamily="2" charset="0"/>
              </a:rPr>
              <a:t>4</a:t>
            </a:r>
            <a:r>
              <a:rPr lang="en-US" sz="3500" dirty="0" smtClean="0">
                <a:solidFill>
                  <a:prstClr val="black"/>
                </a:solidFill>
                <a:latin typeface="SumeshwariMJ" pitchFamily="2" charset="0"/>
                <a:cs typeface="SumeshwariMJ" pitchFamily="2" charset="0"/>
              </a:rPr>
              <a:t>.1mvwK©U </a:t>
            </a:r>
            <a:r>
              <a:rPr lang="en-US" sz="3500" dirty="0" err="1">
                <a:solidFill>
                  <a:prstClr val="black"/>
                </a:solidFill>
                <a:latin typeface="SumeshwariMJ" pitchFamily="2" charset="0"/>
                <a:cs typeface="SumeshwariMJ" pitchFamily="2" charset="0"/>
              </a:rPr>
              <a:t>WvqvMÖvg</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UªvÝdigvi</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Ges</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BKzf¨v‡j›U</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cÖvBgvix</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mvwK©U</a:t>
            </a:r>
            <a:endParaRPr lang="en-US" sz="2600" dirty="0"/>
          </a:p>
        </p:txBody>
      </p:sp>
      <p:sp>
        <p:nvSpPr>
          <p:cNvPr id="5" name="Rectangle 4"/>
          <p:cNvSpPr/>
          <p:nvPr/>
        </p:nvSpPr>
        <p:spPr>
          <a:xfrm>
            <a:off x="457200" y="1"/>
            <a:ext cx="7543800" cy="800219"/>
          </a:xfrm>
          <a:prstGeom prst="rect">
            <a:avLst/>
          </a:prstGeom>
        </p:spPr>
        <p:txBody>
          <a:bodyPr wrap="square">
            <a:spAutoFit/>
          </a:bodyPr>
          <a:lstStyle/>
          <a:p>
            <a:pPr algn="ctr"/>
            <a:r>
              <a:rPr lang="bn-BD" sz="2000" dirty="0" smtClean="0">
                <a:solidFill>
                  <a:srgbClr val="002060"/>
                </a:solidFill>
              </a:rPr>
              <a:t>এসি মেসিন-১</a:t>
            </a:r>
            <a:r>
              <a:rPr lang="en-US" sz="2000" dirty="0" smtClean="0">
                <a:solidFill>
                  <a:srgbClr val="002060"/>
                </a:solidFill>
              </a:rPr>
              <a:t>   </a:t>
            </a:r>
            <a:r>
              <a:rPr lang="bn-BD" sz="2000" dirty="0" smtClean="0">
                <a:solidFill>
                  <a:srgbClr val="002060"/>
                </a:solidFill>
              </a:rPr>
              <a:t>বিষয় কোড-</a:t>
            </a:r>
            <a:r>
              <a:rPr lang="en-US" sz="2000" dirty="0" smtClean="0">
                <a:solidFill>
                  <a:srgbClr val="002060"/>
                </a:solidFill>
              </a:rPr>
              <a:t>66761</a:t>
            </a:r>
            <a:r>
              <a:rPr lang="en-US" sz="2400" dirty="0" smtClean="0">
                <a:solidFill>
                  <a:srgbClr val="002060"/>
                </a:solidFill>
                <a:latin typeface="SumeshwariMJ" pitchFamily="2" charset="0"/>
                <a:cs typeface="SumeshwariMJ" pitchFamily="2" charset="0"/>
              </a:rPr>
              <a:t>  </a:t>
            </a:r>
            <a:r>
              <a:rPr lang="en-US" sz="2800" dirty="0" smtClean="0">
                <a:solidFill>
                  <a:srgbClr val="002060"/>
                </a:solidFill>
                <a:latin typeface="SumeshwariMJ" pitchFamily="2" charset="0"/>
                <a:cs typeface="SumeshwariMJ" pitchFamily="2" charset="0"/>
              </a:rPr>
              <a:t>  </a:t>
            </a:r>
            <a:r>
              <a:rPr lang="en-US" sz="2800" dirty="0">
                <a:solidFill>
                  <a:srgbClr val="002060"/>
                </a:solidFill>
              </a:rPr>
              <a:t/>
            </a:r>
            <a:br>
              <a:rPr lang="en-US" sz="2800" dirty="0">
                <a:solidFill>
                  <a:srgbClr val="002060"/>
                </a:solidFill>
              </a:rPr>
            </a:br>
            <a:r>
              <a:rPr lang="en-US" dirty="0">
                <a:solidFill>
                  <a:srgbClr val="002060"/>
                </a:solidFill>
              </a:rPr>
              <a:t>EQUIVALENT CIRCUIT OF TRANSFORMER</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pic>
        <p:nvPicPr>
          <p:cNvPr id="1026" name="Picture 2" descr="C:\Users\HP\Desktop\Pri- Sec Ref. R -X\Equi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412" y="1205631"/>
            <a:ext cx="6544188" cy="450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06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486400"/>
            <a:ext cx="4191000" cy="762000"/>
          </a:xfrm>
        </p:spPr>
        <p:txBody>
          <a:bodyPr/>
          <a:lstStyle/>
          <a:p>
            <a:endParaRPr lang="en-US" dirty="0"/>
          </a:p>
        </p:txBody>
      </p:sp>
      <p:sp>
        <p:nvSpPr>
          <p:cNvPr id="3" name="Rectangle 2"/>
          <p:cNvSpPr/>
          <p:nvPr/>
        </p:nvSpPr>
        <p:spPr>
          <a:xfrm>
            <a:off x="1295400" y="6477000"/>
            <a:ext cx="701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4" name="Content Placeholder 3"/>
          <p:cNvSpPr>
            <a:spLocks noGrp="1"/>
          </p:cNvSpPr>
          <p:nvPr>
            <p:ph idx="1"/>
          </p:nvPr>
        </p:nvSpPr>
        <p:spPr>
          <a:xfrm>
            <a:off x="0" y="990600"/>
            <a:ext cx="9109500" cy="5486400"/>
          </a:xfrm>
        </p:spPr>
        <p:txBody>
          <a:bodyPr>
            <a:normAutofit fontScale="92500"/>
          </a:bodyPr>
          <a:lstStyle/>
          <a:p>
            <a:pPr lvl="0"/>
            <a:r>
              <a:rPr lang="en-US" sz="2400" dirty="0">
                <a:latin typeface="SumeshwariMJ" pitchFamily="2" charset="0"/>
                <a:cs typeface="SumeshwariMJ" pitchFamily="2" charset="0"/>
              </a:rPr>
              <a:t>4</a:t>
            </a:r>
            <a:r>
              <a:rPr lang="en-US" sz="2400" dirty="0" smtClean="0">
                <a:latin typeface="SumeshwariMJ" pitchFamily="2" charset="0"/>
                <a:cs typeface="SumeshwariMJ" pitchFamily="2" charset="0"/>
              </a:rPr>
              <a:t>.1 </a:t>
            </a:r>
            <a:r>
              <a:rPr lang="en-US" sz="2400" dirty="0">
                <a:latin typeface="SumeshwariMJ" pitchFamily="2" charset="0"/>
                <a:cs typeface="SumeshwariMJ" pitchFamily="2" charset="0"/>
              </a:rPr>
              <a:t>:</a:t>
            </a:r>
            <a:r>
              <a:rPr lang="en-US" dirty="0">
                <a:solidFill>
                  <a:prstClr val="white"/>
                </a:solidFill>
                <a:latin typeface="SumeshwariMJ" pitchFamily="2" charset="0"/>
                <a:cs typeface="SumeshwariMJ" pitchFamily="2" charset="0"/>
              </a:rPr>
              <a:t> </a:t>
            </a:r>
            <a:r>
              <a:rPr lang="en-US" dirty="0" err="1">
                <a:solidFill>
                  <a:srgbClr val="0070C0"/>
                </a:solidFill>
                <a:latin typeface="SumeshwariMJ" pitchFamily="2" charset="0"/>
                <a:cs typeface="SumeshwariMJ" pitchFamily="2" charset="0"/>
              </a:rPr>
              <a:t>UªvÝdigv‡ii</a:t>
            </a:r>
            <a:r>
              <a:rPr lang="en-US" dirty="0">
                <a:solidFill>
                  <a:srgbClr val="0070C0"/>
                </a:solidFill>
                <a:latin typeface="SumeshwariMJ" pitchFamily="2" charset="0"/>
                <a:cs typeface="SumeshwariMJ" pitchFamily="2" charset="0"/>
              </a:rPr>
              <a:t>  </a:t>
            </a: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r>
              <a:rPr lang="en-US" sz="3500" dirty="0">
                <a:solidFill>
                  <a:prstClr val="black"/>
                </a:solidFill>
                <a:latin typeface="SumeshwariMJ" pitchFamily="2" charset="0"/>
                <a:cs typeface="SumeshwariMJ" pitchFamily="2" charset="0"/>
              </a:rPr>
              <a:t>4</a:t>
            </a:r>
            <a:r>
              <a:rPr lang="en-US" sz="3500" dirty="0" smtClean="0">
                <a:solidFill>
                  <a:prstClr val="black"/>
                </a:solidFill>
                <a:latin typeface="SumeshwariMJ" pitchFamily="2" charset="0"/>
                <a:cs typeface="SumeshwariMJ" pitchFamily="2" charset="0"/>
              </a:rPr>
              <a:t>.1 </a:t>
            </a:r>
            <a:r>
              <a:rPr lang="en-US" sz="3500" dirty="0" err="1">
                <a:solidFill>
                  <a:prstClr val="black"/>
                </a:solidFill>
                <a:latin typeface="SumeshwariMJ" pitchFamily="2" charset="0"/>
                <a:cs typeface="SumeshwariMJ" pitchFamily="2" charset="0"/>
              </a:rPr>
              <a:t>mvwK©U</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WvqvMÖvg</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UªvÝdigvi</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Ges</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BKzf¨v‡j›U</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cÖvBgvix</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mvwK©U</a:t>
            </a:r>
            <a:endParaRPr lang="en-US" sz="2600" dirty="0"/>
          </a:p>
        </p:txBody>
      </p:sp>
      <p:sp>
        <p:nvSpPr>
          <p:cNvPr id="5" name="Rectangle 4"/>
          <p:cNvSpPr/>
          <p:nvPr/>
        </p:nvSpPr>
        <p:spPr>
          <a:xfrm>
            <a:off x="457200" y="1"/>
            <a:ext cx="7543800" cy="738664"/>
          </a:xfrm>
          <a:prstGeom prst="rect">
            <a:avLst/>
          </a:prstGeom>
        </p:spPr>
        <p:txBody>
          <a:bodyPr wrap="square">
            <a:spAutoFit/>
          </a:bodyPr>
          <a:lstStyle/>
          <a:p>
            <a:pPr algn="ctr"/>
            <a:r>
              <a:rPr lang="bn-BD" sz="2400" dirty="0">
                <a:solidFill>
                  <a:srgbClr val="002060"/>
                </a:solidFill>
              </a:rPr>
              <a:t>এসি </a:t>
            </a:r>
            <a:r>
              <a:rPr lang="bn-BD" sz="2400" dirty="0" smtClean="0">
                <a:solidFill>
                  <a:srgbClr val="002060"/>
                </a:solidFill>
              </a:rPr>
              <a:t>মেসিন-১</a:t>
            </a:r>
            <a:r>
              <a:rPr lang="en-US" sz="2400" dirty="0" smtClean="0">
                <a:solidFill>
                  <a:srgbClr val="002060"/>
                </a:solidFill>
              </a:rPr>
              <a:t>     </a:t>
            </a:r>
            <a:r>
              <a:rPr lang="bn-BD" sz="2400" dirty="0" smtClean="0">
                <a:solidFill>
                  <a:srgbClr val="002060"/>
                </a:solidFill>
              </a:rPr>
              <a:t>বিষয় কোড-</a:t>
            </a:r>
            <a:r>
              <a:rPr lang="en-US" sz="2400" dirty="0" smtClean="0">
                <a:solidFill>
                  <a:srgbClr val="002060"/>
                </a:solidFill>
              </a:rPr>
              <a:t>66761</a:t>
            </a:r>
            <a:r>
              <a:rPr lang="en-US" sz="2800" dirty="0">
                <a:solidFill>
                  <a:srgbClr val="002060"/>
                </a:solidFill>
              </a:rPr>
              <a:t/>
            </a:r>
            <a:br>
              <a:rPr lang="en-US" sz="2800" dirty="0">
                <a:solidFill>
                  <a:srgbClr val="002060"/>
                </a:solidFill>
              </a:rPr>
            </a:br>
            <a:r>
              <a:rPr lang="en-US" dirty="0">
                <a:solidFill>
                  <a:srgbClr val="002060"/>
                </a:solidFill>
              </a:rPr>
              <a:t>EQUIVALENT CIRCUIT OF TRANSFORMER</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pic>
        <p:nvPicPr>
          <p:cNvPr id="2050" name="Picture 2" descr="C:\Users\HP\Desktop\Pri- Sec Ref. R -X\Equiv-2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05630"/>
            <a:ext cx="5775613" cy="428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07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486400"/>
            <a:ext cx="4191000" cy="762000"/>
          </a:xfrm>
        </p:spPr>
        <p:txBody>
          <a:bodyPr/>
          <a:lstStyle/>
          <a:p>
            <a:endParaRPr lang="en-US" dirty="0"/>
          </a:p>
        </p:txBody>
      </p:sp>
      <p:sp>
        <p:nvSpPr>
          <p:cNvPr id="3" name="Rectangle 2"/>
          <p:cNvSpPr/>
          <p:nvPr/>
        </p:nvSpPr>
        <p:spPr>
          <a:xfrm>
            <a:off x="1295400" y="6477000"/>
            <a:ext cx="701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4" name="Content Placeholder 3"/>
          <p:cNvSpPr>
            <a:spLocks noGrp="1"/>
          </p:cNvSpPr>
          <p:nvPr>
            <p:ph idx="1"/>
          </p:nvPr>
        </p:nvSpPr>
        <p:spPr>
          <a:xfrm>
            <a:off x="0" y="990600"/>
            <a:ext cx="9109500" cy="5486400"/>
          </a:xfrm>
        </p:spPr>
        <p:txBody>
          <a:bodyPr>
            <a:normAutofit fontScale="92500"/>
          </a:bodyPr>
          <a:lstStyle/>
          <a:p>
            <a:pPr lvl="0"/>
            <a:r>
              <a:rPr lang="en-US" sz="2400" dirty="0">
                <a:latin typeface="SumeshwariMJ" pitchFamily="2" charset="0"/>
                <a:cs typeface="SumeshwariMJ" pitchFamily="2" charset="0"/>
              </a:rPr>
              <a:t>4</a:t>
            </a:r>
            <a:r>
              <a:rPr lang="en-US" sz="2400" dirty="0" smtClean="0">
                <a:latin typeface="SumeshwariMJ" pitchFamily="2" charset="0"/>
                <a:cs typeface="SumeshwariMJ" pitchFamily="2" charset="0"/>
              </a:rPr>
              <a:t>.1 </a:t>
            </a:r>
            <a:r>
              <a:rPr lang="en-US" sz="2400" dirty="0">
                <a:latin typeface="SumeshwariMJ" pitchFamily="2" charset="0"/>
                <a:cs typeface="SumeshwariMJ" pitchFamily="2" charset="0"/>
              </a:rPr>
              <a:t>:</a:t>
            </a:r>
            <a:r>
              <a:rPr lang="en-US" dirty="0">
                <a:solidFill>
                  <a:prstClr val="white"/>
                </a:solidFill>
                <a:latin typeface="SumeshwariMJ" pitchFamily="2" charset="0"/>
                <a:cs typeface="SumeshwariMJ" pitchFamily="2" charset="0"/>
              </a:rPr>
              <a:t> </a:t>
            </a:r>
            <a:r>
              <a:rPr lang="en-US" dirty="0" err="1">
                <a:solidFill>
                  <a:srgbClr val="0070C0"/>
                </a:solidFill>
                <a:latin typeface="SumeshwariMJ" pitchFamily="2" charset="0"/>
                <a:cs typeface="SumeshwariMJ" pitchFamily="2" charset="0"/>
              </a:rPr>
              <a:t>UªvÝdigv‡ii</a:t>
            </a:r>
            <a:r>
              <a:rPr lang="en-US" dirty="0">
                <a:solidFill>
                  <a:srgbClr val="0070C0"/>
                </a:solidFill>
                <a:latin typeface="SumeshwariMJ" pitchFamily="2" charset="0"/>
                <a:cs typeface="SumeshwariMJ" pitchFamily="2" charset="0"/>
              </a:rPr>
              <a:t>  </a:t>
            </a: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endParaRPr lang="en-US" sz="4100" dirty="0">
              <a:solidFill>
                <a:prstClr val="black"/>
              </a:solidFill>
              <a:latin typeface="SumeshwariMJ" pitchFamily="2" charset="0"/>
              <a:cs typeface="SumeshwariMJ" pitchFamily="2" charset="0"/>
            </a:endParaRPr>
          </a:p>
          <a:p>
            <a:r>
              <a:rPr lang="en-US" sz="3500" dirty="0">
                <a:solidFill>
                  <a:prstClr val="black"/>
                </a:solidFill>
                <a:latin typeface="SumeshwariMJ" pitchFamily="2" charset="0"/>
                <a:cs typeface="SumeshwariMJ" pitchFamily="2" charset="0"/>
              </a:rPr>
              <a:t>4</a:t>
            </a:r>
            <a:r>
              <a:rPr lang="en-US" sz="3500" dirty="0" smtClean="0">
                <a:solidFill>
                  <a:prstClr val="black"/>
                </a:solidFill>
                <a:latin typeface="SumeshwariMJ" pitchFamily="2" charset="0"/>
                <a:cs typeface="SumeshwariMJ" pitchFamily="2" charset="0"/>
              </a:rPr>
              <a:t>.1 </a:t>
            </a:r>
            <a:r>
              <a:rPr lang="en-US" sz="3500" dirty="0" err="1">
                <a:solidFill>
                  <a:prstClr val="black"/>
                </a:solidFill>
                <a:latin typeface="SumeshwariMJ" pitchFamily="2" charset="0"/>
                <a:cs typeface="SumeshwariMJ" pitchFamily="2" charset="0"/>
              </a:rPr>
              <a:t>mvwK©U</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WvqvMÖvg</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UªvÝdigvi</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Ges</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BKzf¨v‡j›U</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cÖvBgvix</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mvwK©U</a:t>
            </a:r>
            <a:endParaRPr lang="en-US" sz="2600" dirty="0"/>
          </a:p>
        </p:txBody>
      </p:sp>
      <p:sp>
        <p:nvSpPr>
          <p:cNvPr id="5" name="Rectangle 4"/>
          <p:cNvSpPr/>
          <p:nvPr/>
        </p:nvSpPr>
        <p:spPr>
          <a:xfrm>
            <a:off x="457200" y="1"/>
            <a:ext cx="7543800" cy="738664"/>
          </a:xfrm>
          <a:prstGeom prst="rect">
            <a:avLst/>
          </a:prstGeom>
        </p:spPr>
        <p:txBody>
          <a:bodyPr wrap="square">
            <a:spAutoFit/>
          </a:bodyPr>
          <a:lstStyle/>
          <a:p>
            <a:pPr algn="ctr"/>
            <a:r>
              <a:rPr lang="bn-BD" sz="2400" dirty="0">
                <a:solidFill>
                  <a:srgbClr val="002060"/>
                </a:solidFill>
              </a:rPr>
              <a:t>এসি মেসিন-১বিষয় </a:t>
            </a:r>
            <a:r>
              <a:rPr lang="bn-BD" sz="2400" dirty="0" smtClean="0">
                <a:solidFill>
                  <a:srgbClr val="002060"/>
                </a:solidFill>
              </a:rPr>
              <a:t>কোড-</a:t>
            </a:r>
            <a:r>
              <a:rPr lang="en-US" sz="2400" dirty="0" smtClean="0">
                <a:solidFill>
                  <a:srgbClr val="002060"/>
                </a:solidFill>
              </a:rPr>
              <a:t>66761</a:t>
            </a:r>
            <a:r>
              <a:rPr lang="en-US" sz="2800" dirty="0">
                <a:solidFill>
                  <a:srgbClr val="002060"/>
                </a:solidFill>
              </a:rPr>
              <a:t/>
            </a:r>
            <a:br>
              <a:rPr lang="en-US" sz="2800" dirty="0">
                <a:solidFill>
                  <a:srgbClr val="002060"/>
                </a:solidFill>
              </a:rPr>
            </a:br>
            <a:r>
              <a:rPr lang="en-US" dirty="0">
                <a:solidFill>
                  <a:srgbClr val="002060"/>
                </a:solidFill>
              </a:rPr>
              <a:t>EQUIVALENT CIRCUIT OF TRANSFORMER</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14" y="24366"/>
            <a:ext cx="971686" cy="1181265"/>
          </a:xfrm>
          <a:prstGeom prst="rect">
            <a:avLst/>
          </a:prstGeom>
        </p:spPr>
      </p:pic>
      <p:pic>
        <p:nvPicPr>
          <p:cNvPr id="2050" name="Picture 2" descr="C:\Users\HP\Desktop\Pri- Sec Ref. R -X\Equiv-2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189" y="1447800"/>
            <a:ext cx="3276601" cy="33663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HP\Desktop\Pri- Sec Ref. R -X\Equiv-3 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8" y="1600200"/>
            <a:ext cx="5257799" cy="309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12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utu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1423</TotalTime>
  <Words>1200</Words>
  <Application>Microsoft Office PowerPoint</Application>
  <PresentationFormat>On-screen Show (4:3)</PresentationFormat>
  <Paragraphs>395</Paragraphs>
  <Slides>40</Slides>
  <Notes>21</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40</vt:i4>
      </vt:variant>
    </vt:vector>
  </HeadingPairs>
  <TitlesOfParts>
    <vt:vector size="59" baseType="lpstr">
      <vt:lpstr>Agency FB</vt:lpstr>
      <vt:lpstr>Algerian</vt:lpstr>
      <vt:lpstr>Arial</vt:lpstr>
      <vt:lpstr>Calibri</vt:lpstr>
      <vt:lpstr>Garamond</vt:lpstr>
      <vt:lpstr>Helvetica</vt:lpstr>
      <vt:lpstr>Lucida Sans Unicode</vt:lpstr>
      <vt:lpstr>Open Sans</vt:lpstr>
      <vt:lpstr>SumeshwariMJ</vt:lpstr>
      <vt:lpstr>SutonnyMJ</vt:lpstr>
      <vt:lpstr>Times New Roman</vt:lpstr>
      <vt:lpstr>Verdana</vt:lpstr>
      <vt:lpstr>Vrinda</vt:lpstr>
      <vt:lpstr>Wingdings</vt:lpstr>
      <vt:lpstr>Wingdings 2</vt:lpstr>
      <vt:lpstr>Wingdings 3</vt:lpstr>
      <vt:lpstr>Office Theme</vt:lpstr>
      <vt:lpstr>Couture</vt:lpstr>
      <vt:lpstr>Concourse</vt:lpstr>
      <vt:lpstr>PowerPoint Presentation</vt:lpstr>
      <vt:lpstr> এসি মেসিন-১বিষয় কোড-৬৬৭৬২   UªvÝdigvi                                                   4_© Aa¨vq </vt:lpstr>
      <vt:lpstr> UªvÝdigvi 4_© Aa¨vq </vt:lpstr>
      <vt:lpstr>PowerPoint Presentation</vt:lpstr>
      <vt:lpstr>ট্রান্সফরমার</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vt:lpstr>
      <vt:lpstr>9</vt:lpstr>
      <vt:lpstr>4.1.3# kZKiv Wª‡ci m~Î j¨vwMs Ges wjwWs cvIqvi d¨v±‡ii †ÿ‡Î</vt:lpstr>
      <vt:lpstr># kZKiv Wª‡ci m~Î j¨vwMs Ges wjwWs cvIqvi d¨v±‡ii †ÿ‡Î</vt:lpstr>
      <vt:lpstr>4.2 mgZzj¨ mvwK©‡Ui e¨vL¨v :</vt:lpstr>
      <vt:lpstr>4.2 mgZzj¨ mvwK©‡Ui e¨vL¨v:</vt:lpstr>
      <vt:lpstr>4.2 mgZzj¨ mvwK©‡Ui Ab&amp;Kb :</vt:lpstr>
      <vt:lpstr>4.2 mgZzj¨ mvwK©‡Ui Ab&amp;Kb :</vt:lpstr>
      <vt:lpstr>4.3 mgZzj¨ mvwK©‡Ui Ab&amp;Kb :</vt:lpstr>
      <vt:lpstr>PowerPoint Presentation</vt:lpstr>
      <vt:lpstr>PowerPoint Presentation</vt:lpstr>
      <vt:lpstr>PowerPoint Presentation</vt:lpstr>
      <vt:lpstr> (L) mwVK mgZzj¨ mvwK©U : </vt:lpstr>
      <vt:lpstr> (L) mwVK mgZzj¨ mvwK©U : </vt:lpstr>
      <vt:lpstr> (L) mwVK mgZzj¨ mvwK©U : </vt:lpstr>
      <vt:lpstr> (!!) mwVK mgZzj¨ mvwK©U : </vt:lpstr>
      <vt:lpstr> (L) mwVK mgZzj¨ mvwK©U : </vt:lpstr>
      <vt:lpstr> (L) mwVK mgZzj¨ mvwK©U : </vt:lpstr>
      <vt:lpstr>.</vt:lpstr>
      <vt:lpstr> (!!) mwVK mgZzj¨ mvwK©U : </vt:lpstr>
      <vt:lpstr>  The resistive and reactive branches of the excitation circuit can be represented as  </vt:lpstr>
      <vt:lpstr> (L) mwVK mgZzj¨ mvwK©U : </vt:lpstr>
      <vt:lpstr> The complete equivalent circuit of transformer is shown below. </vt:lpstr>
      <vt:lpstr> (L) mwVK mgZzj¨ mvwK©U : </vt:lpstr>
      <vt:lpstr> (L) mwVK mgZzj¨ mvwK©U : </vt:lpstr>
      <vt:lpst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232</cp:revision>
  <dcterms:created xsi:type="dcterms:W3CDTF">2013-12-08T04:46:54Z</dcterms:created>
  <dcterms:modified xsi:type="dcterms:W3CDTF">2020-05-02T17:27:16Z</dcterms:modified>
</cp:coreProperties>
</file>