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38"/>
  </p:notesMasterIdLst>
  <p:sldIdLst>
    <p:sldId id="256" r:id="rId3"/>
    <p:sldId id="271" r:id="rId4"/>
    <p:sldId id="274" r:id="rId5"/>
    <p:sldId id="367" r:id="rId6"/>
    <p:sldId id="368" r:id="rId7"/>
    <p:sldId id="369" r:id="rId8"/>
    <p:sldId id="370" r:id="rId9"/>
    <p:sldId id="371" r:id="rId10"/>
    <p:sldId id="372" r:id="rId11"/>
    <p:sldId id="373" r:id="rId12"/>
    <p:sldId id="374" r:id="rId13"/>
    <p:sldId id="375" r:id="rId14"/>
    <p:sldId id="376" r:id="rId15"/>
    <p:sldId id="377" r:id="rId16"/>
    <p:sldId id="378" r:id="rId17"/>
    <p:sldId id="379" r:id="rId18"/>
    <p:sldId id="380" r:id="rId19"/>
    <p:sldId id="381" r:id="rId20"/>
    <p:sldId id="344" r:id="rId21"/>
    <p:sldId id="366" r:id="rId22"/>
    <p:sldId id="297" r:id="rId23"/>
    <p:sldId id="345" r:id="rId24"/>
    <p:sldId id="346" r:id="rId25"/>
    <p:sldId id="347" r:id="rId26"/>
    <p:sldId id="348" r:id="rId27"/>
    <p:sldId id="352" r:id="rId28"/>
    <p:sldId id="353" r:id="rId29"/>
    <p:sldId id="354" r:id="rId30"/>
    <p:sldId id="355" r:id="rId31"/>
    <p:sldId id="356" r:id="rId32"/>
    <p:sldId id="357" r:id="rId33"/>
    <p:sldId id="358" r:id="rId34"/>
    <p:sldId id="359" r:id="rId35"/>
    <p:sldId id="363" r:id="rId36"/>
    <p:sldId id="293"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4660"/>
  </p:normalViewPr>
  <p:slideViewPr>
    <p:cSldViewPr>
      <p:cViewPr varScale="1">
        <p:scale>
          <a:sx n="84" d="100"/>
          <a:sy n="84" d="100"/>
        </p:scale>
        <p:origin x="1402" y="5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BCBB03-572E-4576-A8C1-665A8BD3861B}" type="datetimeFigureOut">
              <a:rPr lang="en-US" smtClean="0"/>
              <a:t>5/7/2020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4CB67E-FDE3-4049-B8B4-1143F7B4519A}" type="slidenum">
              <a:rPr lang="en-US" smtClean="0"/>
              <a:t>‹#›</a:t>
            </a:fld>
            <a:endParaRPr lang="en-US"/>
          </a:p>
        </p:txBody>
      </p:sp>
    </p:spTree>
    <p:extLst>
      <p:ext uri="{BB962C8B-B14F-4D97-AF65-F5344CB8AC3E}">
        <p14:creationId xmlns:p14="http://schemas.microsoft.com/office/powerpoint/2010/main" val="3879188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CE77110-AA85-493E-881A-D43973DE09A4}" type="datetimeFigureOut">
              <a:rPr lang="en-US" smtClean="0"/>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8FD015-EBC1-4E81-A0D1-A6DF7B91CF94}" type="slidenum">
              <a:rPr lang="en-US" smtClean="0"/>
              <a:t>‹#›</a:t>
            </a:fld>
            <a:endParaRPr lang="en-US"/>
          </a:p>
        </p:txBody>
      </p:sp>
    </p:spTree>
    <p:extLst>
      <p:ext uri="{BB962C8B-B14F-4D97-AF65-F5344CB8AC3E}">
        <p14:creationId xmlns:p14="http://schemas.microsoft.com/office/powerpoint/2010/main" val="1264488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E77110-AA85-493E-881A-D43973DE09A4}" type="datetimeFigureOut">
              <a:rPr lang="en-US" smtClean="0"/>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8FD015-EBC1-4E81-A0D1-A6DF7B91CF94}" type="slidenum">
              <a:rPr lang="en-US" smtClean="0"/>
              <a:t>‹#›</a:t>
            </a:fld>
            <a:endParaRPr lang="en-US"/>
          </a:p>
        </p:txBody>
      </p:sp>
    </p:spTree>
    <p:extLst>
      <p:ext uri="{BB962C8B-B14F-4D97-AF65-F5344CB8AC3E}">
        <p14:creationId xmlns:p14="http://schemas.microsoft.com/office/powerpoint/2010/main" val="4133018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E77110-AA85-493E-881A-D43973DE09A4}" type="datetimeFigureOut">
              <a:rPr lang="en-US" smtClean="0"/>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8FD015-EBC1-4E81-A0D1-A6DF7B91CF94}" type="slidenum">
              <a:rPr lang="en-US" smtClean="0"/>
              <a:t>‹#›</a:t>
            </a:fld>
            <a:endParaRPr lang="en-US"/>
          </a:p>
        </p:txBody>
      </p:sp>
    </p:spTree>
    <p:extLst>
      <p:ext uri="{BB962C8B-B14F-4D97-AF65-F5344CB8AC3E}">
        <p14:creationId xmlns:p14="http://schemas.microsoft.com/office/powerpoint/2010/main" val="15463599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CE77110-AA85-493E-881A-D43973DE09A4}" type="datetimeFigureOut">
              <a:rPr lang="en-US" smtClean="0">
                <a:solidFill>
                  <a:prstClr val="black">
                    <a:tint val="75000"/>
                  </a:prstClr>
                </a:solidFill>
              </a:rPr>
              <a:pPr/>
              <a:t>5/7/2020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18FD015-EBC1-4E81-A0D1-A6DF7B91CF9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922152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E77110-AA85-493E-881A-D43973DE09A4}" type="datetimeFigureOut">
              <a:rPr lang="en-US" smtClean="0">
                <a:solidFill>
                  <a:prstClr val="black">
                    <a:tint val="75000"/>
                  </a:prstClr>
                </a:solidFill>
              </a:rPr>
              <a:pPr/>
              <a:t>5/7/2020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18FD015-EBC1-4E81-A0D1-A6DF7B91CF9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371464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E77110-AA85-493E-881A-D43973DE09A4}" type="datetimeFigureOut">
              <a:rPr lang="en-US" smtClean="0">
                <a:solidFill>
                  <a:prstClr val="black">
                    <a:tint val="75000"/>
                  </a:prstClr>
                </a:solidFill>
              </a:rPr>
              <a:pPr/>
              <a:t>5/7/2020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18FD015-EBC1-4E81-A0D1-A6DF7B91CF9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557624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E77110-AA85-493E-881A-D43973DE09A4}" type="datetimeFigureOut">
              <a:rPr lang="en-US" smtClean="0">
                <a:solidFill>
                  <a:prstClr val="black">
                    <a:tint val="75000"/>
                  </a:prstClr>
                </a:solidFill>
              </a:rPr>
              <a:pPr/>
              <a:t>5/7/2020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18FD015-EBC1-4E81-A0D1-A6DF7B91CF9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42048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E77110-AA85-493E-881A-D43973DE09A4}" type="datetimeFigureOut">
              <a:rPr lang="en-US" smtClean="0">
                <a:solidFill>
                  <a:prstClr val="black">
                    <a:tint val="75000"/>
                  </a:prstClr>
                </a:solidFill>
              </a:rPr>
              <a:pPr/>
              <a:t>5/7/2020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18FD015-EBC1-4E81-A0D1-A6DF7B91CF9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40507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E77110-AA85-493E-881A-D43973DE09A4}" type="datetimeFigureOut">
              <a:rPr lang="en-US" smtClean="0">
                <a:solidFill>
                  <a:prstClr val="black">
                    <a:tint val="75000"/>
                  </a:prstClr>
                </a:solidFill>
              </a:rPr>
              <a:pPr/>
              <a:t>5/7/2020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18FD015-EBC1-4E81-A0D1-A6DF7B91CF9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949062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E77110-AA85-493E-881A-D43973DE09A4}" type="datetimeFigureOut">
              <a:rPr lang="en-US" smtClean="0">
                <a:solidFill>
                  <a:prstClr val="black">
                    <a:tint val="75000"/>
                  </a:prstClr>
                </a:solidFill>
              </a:rPr>
              <a:pPr/>
              <a:t>5/7/2020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18FD015-EBC1-4E81-A0D1-A6DF7B91CF9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310049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E77110-AA85-493E-881A-D43973DE09A4}" type="datetimeFigureOut">
              <a:rPr lang="en-US" smtClean="0">
                <a:solidFill>
                  <a:prstClr val="black">
                    <a:tint val="75000"/>
                  </a:prstClr>
                </a:solidFill>
              </a:rPr>
              <a:pPr/>
              <a:t>5/7/2020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18FD015-EBC1-4E81-A0D1-A6DF7B91CF9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63257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E77110-AA85-493E-881A-D43973DE09A4}" type="datetimeFigureOut">
              <a:rPr lang="en-US" smtClean="0"/>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8FD015-EBC1-4E81-A0D1-A6DF7B91CF94}" type="slidenum">
              <a:rPr lang="en-US" smtClean="0"/>
              <a:t>‹#›</a:t>
            </a:fld>
            <a:endParaRPr lang="en-US"/>
          </a:p>
        </p:txBody>
      </p:sp>
    </p:spTree>
    <p:extLst>
      <p:ext uri="{BB962C8B-B14F-4D97-AF65-F5344CB8AC3E}">
        <p14:creationId xmlns:p14="http://schemas.microsoft.com/office/powerpoint/2010/main" val="17800429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E77110-AA85-493E-881A-D43973DE09A4}" type="datetimeFigureOut">
              <a:rPr lang="en-US" smtClean="0">
                <a:solidFill>
                  <a:prstClr val="black">
                    <a:tint val="75000"/>
                  </a:prstClr>
                </a:solidFill>
              </a:rPr>
              <a:pPr/>
              <a:t>5/7/2020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18FD015-EBC1-4E81-A0D1-A6DF7B91CF9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869459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E77110-AA85-493E-881A-D43973DE09A4}" type="datetimeFigureOut">
              <a:rPr lang="en-US" smtClean="0">
                <a:solidFill>
                  <a:prstClr val="black">
                    <a:tint val="75000"/>
                  </a:prstClr>
                </a:solidFill>
              </a:rPr>
              <a:pPr/>
              <a:t>5/7/2020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18FD015-EBC1-4E81-A0D1-A6DF7B91CF9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715706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E77110-AA85-493E-881A-D43973DE09A4}" type="datetimeFigureOut">
              <a:rPr lang="en-US" smtClean="0">
                <a:solidFill>
                  <a:prstClr val="black">
                    <a:tint val="75000"/>
                  </a:prstClr>
                </a:solidFill>
              </a:rPr>
              <a:pPr/>
              <a:t>5/7/2020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18FD015-EBC1-4E81-A0D1-A6DF7B91CF9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36388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E77110-AA85-493E-881A-D43973DE09A4}" type="datetimeFigureOut">
              <a:rPr lang="en-US" smtClean="0"/>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8FD015-EBC1-4E81-A0D1-A6DF7B91CF94}" type="slidenum">
              <a:rPr lang="en-US" smtClean="0"/>
              <a:t>‹#›</a:t>
            </a:fld>
            <a:endParaRPr lang="en-US"/>
          </a:p>
        </p:txBody>
      </p:sp>
    </p:spTree>
    <p:extLst>
      <p:ext uri="{BB962C8B-B14F-4D97-AF65-F5344CB8AC3E}">
        <p14:creationId xmlns:p14="http://schemas.microsoft.com/office/powerpoint/2010/main" val="1431289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E77110-AA85-493E-881A-D43973DE09A4}" type="datetimeFigureOut">
              <a:rPr lang="en-US" smtClean="0"/>
              <a:t>5/7/2020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8FD015-EBC1-4E81-A0D1-A6DF7B91CF94}" type="slidenum">
              <a:rPr lang="en-US" smtClean="0"/>
              <a:t>‹#›</a:t>
            </a:fld>
            <a:endParaRPr lang="en-US"/>
          </a:p>
        </p:txBody>
      </p:sp>
    </p:spTree>
    <p:extLst>
      <p:ext uri="{BB962C8B-B14F-4D97-AF65-F5344CB8AC3E}">
        <p14:creationId xmlns:p14="http://schemas.microsoft.com/office/powerpoint/2010/main" val="814637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E77110-AA85-493E-881A-D43973DE09A4}" type="datetimeFigureOut">
              <a:rPr lang="en-US" smtClean="0"/>
              <a:t>5/7/2020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8FD015-EBC1-4E81-A0D1-A6DF7B91CF94}" type="slidenum">
              <a:rPr lang="en-US" smtClean="0"/>
              <a:t>‹#›</a:t>
            </a:fld>
            <a:endParaRPr lang="en-US"/>
          </a:p>
        </p:txBody>
      </p:sp>
    </p:spTree>
    <p:extLst>
      <p:ext uri="{BB962C8B-B14F-4D97-AF65-F5344CB8AC3E}">
        <p14:creationId xmlns:p14="http://schemas.microsoft.com/office/powerpoint/2010/main" val="1569825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E77110-AA85-493E-881A-D43973DE09A4}" type="datetimeFigureOut">
              <a:rPr lang="en-US" smtClean="0"/>
              <a:t>5/7/2020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8FD015-EBC1-4E81-A0D1-A6DF7B91CF94}" type="slidenum">
              <a:rPr lang="en-US" smtClean="0"/>
              <a:t>‹#›</a:t>
            </a:fld>
            <a:endParaRPr lang="en-US"/>
          </a:p>
        </p:txBody>
      </p:sp>
    </p:spTree>
    <p:extLst>
      <p:ext uri="{BB962C8B-B14F-4D97-AF65-F5344CB8AC3E}">
        <p14:creationId xmlns:p14="http://schemas.microsoft.com/office/powerpoint/2010/main" val="500709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E77110-AA85-493E-881A-D43973DE09A4}" type="datetimeFigureOut">
              <a:rPr lang="en-US" smtClean="0"/>
              <a:t>5/7/2020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8FD015-EBC1-4E81-A0D1-A6DF7B91CF94}" type="slidenum">
              <a:rPr lang="en-US" smtClean="0"/>
              <a:t>‹#›</a:t>
            </a:fld>
            <a:endParaRPr lang="en-US"/>
          </a:p>
        </p:txBody>
      </p:sp>
    </p:spTree>
    <p:extLst>
      <p:ext uri="{BB962C8B-B14F-4D97-AF65-F5344CB8AC3E}">
        <p14:creationId xmlns:p14="http://schemas.microsoft.com/office/powerpoint/2010/main" val="2291512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E77110-AA85-493E-881A-D43973DE09A4}" type="datetimeFigureOut">
              <a:rPr lang="en-US" smtClean="0"/>
              <a:t>5/7/2020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8FD015-EBC1-4E81-A0D1-A6DF7B91CF94}" type="slidenum">
              <a:rPr lang="en-US" smtClean="0"/>
              <a:t>‹#›</a:t>
            </a:fld>
            <a:endParaRPr lang="en-US"/>
          </a:p>
        </p:txBody>
      </p:sp>
    </p:spTree>
    <p:extLst>
      <p:ext uri="{BB962C8B-B14F-4D97-AF65-F5344CB8AC3E}">
        <p14:creationId xmlns:p14="http://schemas.microsoft.com/office/powerpoint/2010/main" val="2201065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E77110-AA85-493E-881A-D43973DE09A4}" type="datetimeFigureOut">
              <a:rPr lang="en-US" smtClean="0"/>
              <a:t>5/7/2020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8FD015-EBC1-4E81-A0D1-A6DF7B91CF94}" type="slidenum">
              <a:rPr lang="en-US" smtClean="0"/>
              <a:t>‹#›</a:t>
            </a:fld>
            <a:endParaRPr lang="en-US"/>
          </a:p>
        </p:txBody>
      </p:sp>
    </p:spTree>
    <p:extLst>
      <p:ext uri="{BB962C8B-B14F-4D97-AF65-F5344CB8AC3E}">
        <p14:creationId xmlns:p14="http://schemas.microsoft.com/office/powerpoint/2010/main" val="1361604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E77110-AA85-493E-881A-D43973DE09A4}" type="datetimeFigureOut">
              <a:rPr lang="en-US" smtClean="0"/>
              <a:t>5/7/2020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8FD015-EBC1-4E81-A0D1-A6DF7B91CF94}" type="slidenum">
              <a:rPr lang="en-US" smtClean="0"/>
              <a:t>‹#›</a:t>
            </a:fld>
            <a:endParaRPr lang="en-US"/>
          </a:p>
        </p:txBody>
      </p:sp>
    </p:spTree>
    <p:extLst>
      <p:ext uri="{BB962C8B-B14F-4D97-AF65-F5344CB8AC3E}">
        <p14:creationId xmlns:p14="http://schemas.microsoft.com/office/powerpoint/2010/main" val="11885206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E77110-AA85-493E-881A-D43973DE09A4}" type="datetimeFigureOut">
              <a:rPr lang="en-US" smtClean="0">
                <a:solidFill>
                  <a:prstClr val="black">
                    <a:tint val="75000"/>
                  </a:prstClr>
                </a:solidFill>
              </a:rPr>
              <a:pPr/>
              <a:t>5/7/2020</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8FD015-EBC1-4E81-A0D1-A6DF7B91CF9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2861912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electrical4u.com/electrical-resistance-and-laws-of-resistance/" TargetMode="External"/><Relationship Id="rId2" Type="http://schemas.openxmlformats.org/officeDocument/2006/relationships/image" Target="../media/image12.jpeg"/><Relationship Id="rId1" Type="http://schemas.openxmlformats.org/officeDocument/2006/relationships/slideLayout" Target="../slideLayouts/slideLayout13.xml"/><Relationship Id="rId6" Type="http://schemas.openxmlformats.org/officeDocument/2006/relationships/image" Target="../media/image11.gif"/><Relationship Id="rId5" Type="http://schemas.openxmlformats.org/officeDocument/2006/relationships/image" Target="../media/image10.gif"/><Relationship Id="rId4" Type="http://schemas.openxmlformats.org/officeDocument/2006/relationships/image" Target="../media/image6.tmp"/></Relationships>
</file>

<file path=ppt/slides/_rels/slide11.xml.rels><?xml version="1.0" encoding="UTF-8" standalone="yes"?>
<Relationships xmlns="http://schemas.openxmlformats.org/package/2006/relationships"><Relationship Id="rId3" Type="http://schemas.openxmlformats.org/officeDocument/2006/relationships/hyperlink" Target="http://www.electrical4u.com/what-is-auto-transformer/" TargetMode="External"/><Relationship Id="rId2" Type="http://schemas.openxmlformats.org/officeDocument/2006/relationships/image" Target="../media/image12.jpeg"/><Relationship Id="rId1" Type="http://schemas.openxmlformats.org/officeDocument/2006/relationships/slideLayout" Target="../slideLayouts/slideLayout13.xml"/><Relationship Id="rId4" Type="http://schemas.openxmlformats.org/officeDocument/2006/relationships/image" Target="../media/image6.tmp"/></Relationships>
</file>

<file path=ppt/slides/_rels/slide12.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image" Target="../media/image12.jpeg"/><Relationship Id="rId1" Type="http://schemas.openxmlformats.org/officeDocument/2006/relationships/slideLayout" Target="../slideLayouts/slideLayout13.xml"/><Relationship Id="rId4" Type="http://schemas.openxmlformats.org/officeDocument/2006/relationships/image" Target="../media/image13.gif"/></Relationships>
</file>

<file path=ppt/slides/_rels/slide13.xml.rels><?xml version="1.0" encoding="UTF-8" standalone="yes"?>
<Relationships xmlns="http://schemas.openxmlformats.org/package/2006/relationships"><Relationship Id="rId3" Type="http://schemas.openxmlformats.org/officeDocument/2006/relationships/hyperlink" Target="http://www.electrical4u.com/electrical-resistance-and-laws-of-resistance/" TargetMode="External"/><Relationship Id="rId7" Type="http://schemas.openxmlformats.org/officeDocument/2006/relationships/image" Target="../media/image16.gif"/><Relationship Id="rId2" Type="http://schemas.openxmlformats.org/officeDocument/2006/relationships/image" Target="../media/image12.jpeg"/><Relationship Id="rId1" Type="http://schemas.openxmlformats.org/officeDocument/2006/relationships/slideLayout" Target="../slideLayouts/slideLayout13.xml"/><Relationship Id="rId6" Type="http://schemas.openxmlformats.org/officeDocument/2006/relationships/image" Target="../media/image15.gif"/><Relationship Id="rId5" Type="http://schemas.openxmlformats.org/officeDocument/2006/relationships/image" Target="../media/image14.gif"/><Relationship Id="rId4" Type="http://schemas.openxmlformats.org/officeDocument/2006/relationships/image" Target="../media/image6.tmp"/></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8.gif"/><Relationship Id="rId2" Type="http://schemas.openxmlformats.org/officeDocument/2006/relationships/image" Target="../media/image17.jpe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image" Target="../media/image19.jpeg"/><Relationship Id="rId1" Type="http://schemas.openxmlformats.org/officeDocument/2006/relationships/slideLayout" Target="../slideLayouts/slideLayout13.xml"/><Relationship Id="rId6" Type="http://schemas.openxmlformats.org/officeDocument/2006/relationships/image" Target="../media/image16.gif"/><Relationship Id="rId5" Type="http://schemas.openxmlformats.org/officeDocument/2006/relationships/image" Target="../media/image15.gif"/><Relationship Id="rId4" Type="http://schemas.openxmlformats.org/officeDocument/2006/relationships/hyperlink" Target="http://www.electrical4u.com/electrical-resistance-and-laws-of-resistance/"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electrical4u.com/hysteresis-eddy-current-iron-or-core-losses-and-copper-loss-in-transformer/" TargetMode="External"/><Relationship Id="rId2" Type="http://schemas.openxmlformats.org/officeDocument/2006/relationships/image" Target="../media/image19.jpeg"/><Relationship Id="rId1" Type="http://schemas.openxmlformats.org/officeDocument/2006/relationships/slideLayout" Target="../slideLayouts/slideLayout13.xml"/><Relationship Id="rId4" Type="http://schemas.openxmlformats.org/officeDocument/2006/relationships/hyperlink" Target="http://www.electrical4u.com/equivalent-circuit-of-transformer-referred-to-primary-and-secondary/"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electrical4u.com/electrical-resistance-and-laws-of-resistance/" TargetMode="External"/><Relationship Id="rId2" Type="http://schemas.openxmlformats.org/officeDocument/2006/relationships/image" Target="../media/image19.jpe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0.gif"/><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1.gif"/><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2.gif"/><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2.gif"/><Relationship Id="rId2" Type="http://schemas.openxmlformats.org/officeDocument/2006/relationships/image" Target="../media/image6.tmp"/><Relationship Id="rId1" Type="http://schemas.openxmlformats.org/officeDocument/2006/relationships/slideLayout" Target="../slideLayouts/slideLayout2.xml"/><Relationship Id="rId5" Type="http://schemas.openxmlformats.org/officeDocument/2006/relationships/image" Target="../media/image24.gif"/><Relationship Id="rId4" Type="http://schemas.openxmlformats.org/officeDocument/2006/relationships/image" Target="../media/image23.gif"/></Relationships>
</file>

<file path=ppt/slides/_rels/slide29.xml.rels><?xml version="1.0" encoding="UTF-8" standalone="yes"?>
<Relationships xmlns="http://schemas.openxmlformats.org/package/2006/relationships"><Relationship Id="rId3" Type="http://schemas.openxmlformats.org/officeDocument/2006/relationships/image" Target="../media/image22.gif"/><Relationship Id="rId2" Type="http://schemas.openxmlformats.org/officeDocument/2006/relationships/image" Target="../media/image6.tmp"/><Relationship Id="rId1" Type="http://schemas.openxmlformats.org/officeDocument/2006/relationships/slideLayout" Target="../slideLayouts/slideLayout2.xml"/><Relationship Id="rId4" Type="http://schemas.openxmlformats.org/officeDocument/2006/relationships/image" Target="../media/image25.gif"/></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6.gif"/><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6.gif"/><Relationship Id="rId2" Type="http://schemas.openxmlformats.org/officeDocument/2006/relationships/image" Target="../media/image6.tmp"/><Relationship Id="rId1" Type="http://schemas.openxmlformats.org/officeDocument/2006/relationships/slideLayout" Target="../slideLayouts/slideLayout2.xml"/><Relationship Id="rId4" Type="http://schemas.openxmlformats.org/officeDocument/2006/relationships/image" Target="../media/image27.gif"/></Relationships>
</file>

<file path=ppt/slides/_rels/slide33.xml.rels><?xml version="1.0" encoding="UTF-8" standalone="yes"?>
<Relationships xmlns="http://schemas.openxmlformats.org/package/2006/relationships"><Relationship Id="rId3" Type="http://schemas.openxmlformats.org/officeDocument/2006/relationships/image" Target="../media/image26.gif"/><Relationship Id="rId2" Type="http://schemas.openxmlformats.org/officeDocument/2006/relationships/image" Target="../media/image6.tmp"/><Relationship Id="rId1" Type="http://schemas.openxmlformats.org/officeDocument/2006/relationships/slideLayout" Target="../slideLayouts/slideLayout2.xml"/><Relationship Id="rId5" Type="http://schemas.openxmlformats.org/officeDocument/2006/relationships/image" Target="../media/image28.gif"/><Relationship Id="rId4" Type="http://schemas.openxmlformats.org/officeDocument/2006/relationships/image" Target="../media/image27.gif"/></Relationships>
</file>

<file path=ppt/slides/_rels/slide34.xml.rels><?xml version="1.0" encoding="UTF-8" standalone="yes"?>
<Relationships xmlns="http://schemas.openxmlformats.org/package/2006/relationships"><Relationship Id="rId3" Type="http://schemas.openxmlformats.org/officeDocument/2006/relationships/image" Target="../media/image20.gif"/><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3.xml"/><Relationship Id="rId5" Type="http://schemas.openxmlformats.org/officeDocument/2006/relationships/image" Target="../media/image5.png"/><Relationship Id="rId4" Type="http://schemas.microsoft.com/office/2007/relationships/hdphoto" Target="../media/hdphoto2.wdp"/></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tmp"/><Relationship Id="rId1" Type="http://schemas.openxmlformats.org/officeDocument/2006/relationships/slideLayout" Target="../slideLayouts/slideLayout13.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6.tmp"/><Relationship Id="rId1" Type="http://schemas.openxmlformats.org/officeDocument/2006/relationships/slideLayout" Target="../slideLayouts/slideLayout13.xml"/><Relationship Id="rId5" Type="http://schemas.openxmlformats.org/officeDocument/2006/relationships/image" Target="../media/image11.gif"/><Relationship Id="rId4" Type="http://schemas.openxmlformats.org/officeDocument/2006/relationships/image" Target="../media/image10.gif"/></Relationships>
</file>

<file path=ppt/slides/_rels/slide8.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image" Target="../media/image12.jpeg"/><Relationship Id="rId1" Type="http://schemas.openxmlformats.org/officeDocument/2006/relationships/slideLayout" Target="../slideLayouts/slideLayout13.xml"/><Relationship Id="rId5" Type="http://schemas.openxmlformats.org/officeDocument/2006/relationships/image" Target="../media/image9.gif"/><Relationship Id="rId4" Type="http://schemas.openxmlformats.org/officeDocument/2006/relationships/image" Target="../media/image7.gif"/></Relationships>
</file>

<file path=ppt/slides/_rels/slide9.xml.rels><?xml version="1.0" encoding="UTF-8" standalone="yes"?>
<Relationships xmlns="http://schemas.openxmlformats.org/package/2006/relationships"><Relationship Id="rId3" Type="http://schemas.openxmlformats.org/officeDocument/2006/relationships/hyperlink" Target="http://www.electrical4u.com/hysteresis-eddy-current-iron-or-core-losses-and-copper-loss-in-transformer/" TargetMode="External"/><Relationship Id="rId2" Type="http://schemas.openxmlformats.org/officeDocument/2006/relationships/image" Target="../media/image12.jpeg"/><Relationship Id="rId1" Type="http://schemas.openxmlformats.org/officeDocument/2006/relationships/slideLayout" Target="../slideLayouts/slideLayout13.xml"/><Relationship Id="rId5" Type="http://schemas.openxmlformats.org/officeDocument/2006/relationships/image" Target="../media/image6.tmp"/><Relationship Id="rId4" Type="http://schemas.openxmlformats.org/officeDocument/2006/relationships/hyperlink" Target="http://www.electrical4u.com/equivalent-circuit-of-transformer-referred-to-primary-and-secondar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0800000" flipV="1">
            <a:off x="3088067" y="2609995"/>
            <a:ext cx="2829318" cy="2055807"/>
          </a:xfrm>
          <a:gradFill>
            <a:gsLst>
              <a:gs pos="0">
                <a:srgbClr val="03D4A8"/>
              </a:gs>
              <a:gs pos="25000">
                <a:srgbClr val="21D6E0"/>
              </a:gs>
              <a:gs pos="75000">
                <a:srgbClr val="0087E6"/>
              </a:gs>
              <a:gs pos="100000">
                <a:srgbClr val="005CBF"/>
              </a:gs>
            </a:gsLst>
            <a:lin ang="5400000" scaled="0"/>
          </a:gradFill>
        </p:spPr>
        <p:txBody>
          <a:bodyPr>
            <a:normAutofit fontScale="90000"/>
          </a:bodyPr>
          <a:lstStyle/>
          <a:p>
            <a:r>
              <a:rPr lang="en-US" dirty="0"/>
              <a:t/>
            </a:r>
            <a:br>
              <a:rPr lang="en-US" dirty="0"/>
            </a:br>
            <a:r>
              <a:rPr lang="en-US" dirty="0"/>
              <a:t>WELCOME</a:t>
            </a:r>
            <a:br>
              <a:rPr lang="en-US" dirty="0"/>
            </a:br>
            <a:endParaRPr lang="en-US" dirty="0"/>
          </a:p>
        </p:txBody>
      </p:sp>
      <p:sp>
        <p:nvSpPr>
          <p:cNvPr id="4" name="Rectangle 3"/>
          <p:cNvSpPr/>
          <p:nvPr/>
        </p:nvSpPr>
        <p:spPr>
          <a:xfrm>
            <a:off x="3088066" y="514202"/>
            <a:ext cx="2829321" cy="20957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88067" y="514203"/>
            <a:ext cx="2829320" cy="2095793"/>
          </a:xfrm>
          <a:prstGeom prst="rect">
            <a:avLst/>
          </a:prstGeom>
        </p:spPr>
      </p:pic>
      <p:sp>
        <p:nvSpPr>
          <p:cNvPr id="7" name="Rectangle 6"/>
          <p:cNvSpPr/>
          <p:nvPr/>
        </p:nvSpPr>
        <p:spPr>
          <a:xfrm>
            <a:off x="3657600" y="4648201"/>
            <a:ext cx="1533920" cy="5074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SHUVICA</a:t>
            </a:r>
          </a:p>
        </p:txBody>
      </p:sp>
      <p:sp>
        <p:nvSpPr>
          <p:cNvPr id="8" name="Rectangle 7"/>
          <p:cNvSpPr/>
          <p:nvPr/>
        </p:nvSpPr>
        <p:spPr>
          <a:xfrm>
            <a:off x="152400" y="6629400"/>
            <a:ext cx="8991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JESSORE POLYTECHNIC INSTITUTE</a:t>
            </a:r>
          </a:p>
        </p:txBody>
      </p:sp>
    </p:spTree>
    <p:extLst>
      <p:ext uri="{BB962C8B-B14F-4D97-AF65-F5344CB8AC3E}">
        <p14:creationId xmlns:p14="http://schemas.microsoft.com/office/powerpoint/2010/main" val="1836973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95400" y="6477000"/>
            <a:ext cx="70104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JESSORE POLYTECHNIC INSTITUTE</a:t>
            </a:r>
          </a:p>
        </p:txBody>
      </p:sp>
      <p:sp>
        <p:nvSpPr>
          <p:cNvPr id="4" name="Content Placeholder 3"/>
          <p:cNvSpPr>
            <a:spLocks noGrp="1"/>
          </p:cNvSpPr>
          <p:nvPr>
            <p:ph idx="1"/>
          </p:nvPr>
        </p:nvSpPr>
        <p:spPr>
          <a:xfrm>
            <a:off x="0" y="981817"/>
            <a:ext cx="8991600" cy="5135563"/>
          </a:xfrm>
          <a:blipFill>
            <a:blip r:embed="rId2"/>
            <a:tile tx="0" ty="0" sx="100000" sy="100000" flip="none" algn="tl"/>
          </a:blipFill>
          <a:ln>
            <a:solidFill>
              <a:schemeClr val="bg2"/>
            </a:solidFill>
          </a:ln>
        </p:spPr>
        <p:txBody>
          <a:bodyPr>
            <a:normAutofit/>
          </a:bodyPr>
          <a:lstStyle/>
          <a:p>
            <a:pPr fontAlgn="base"/>
            <a:r>
              <a:rPr lang="en-US" sz="2800" dirty="0"/>
              <a:t>Where </a:t>
            </a:r>
            <a:r>
              <a:rPr lang="en-US" sz="2800" dirty="0" err="1"/>
              <a:t>R</a:t>
            </a:r>
            <a:r>
              <a:rPr lang="en-US" sz="2800" baseline="-25000" dirty="0" err="1"/>
              <a:t>m</a:t>
            </a:r>
            <a:r>
              <a:rPr lang="en-US" sz="2800" dirty="0"/>
              <a:t> is shunt branch </a:t>
            </a:r>
            <a:r>
              <a:rPr lang="en-US" sz="2800" u="sng" dirty="0">
                <a:hlinkClick r:id="rId3" tooltip="Know about the electrical resistance in detail."/>
              </a:rPr>
              <a:t>resistance</a:t>
            </a:r>
            <a:r>
              <a:rPr lang="en-US" sz="2800" dirty="0"/>
              <a:t> of transformer.</a:t>
            </a:r>
          </a:p>
          <a:p>
            <a:pPr fontAlgn="base"/>
            <a:r>
              <a:rPr lang="en-US" sz="2800" dirty="0"/>
              <a:t>If, </a:t>
            </a:r>
            <a:r>
              <a:rPr lang="en-US" sz="2800" dirty="0" err="1"/>
              <a:t>Z</a:t>
            </a:r>
            <a:r>
              <a:rPr lang="en-US" sz="2800" baseline="-25000" dirty="0" err="1"/>
              <a:t>m</a:t>
            </a:r>
            <a:r>
              <a:rPr lang="en-US" sz="2800" dirty="0"/>
              <a:t> is shunt branch impedance of transformer</a:t>
            </a:r>
          </a:p>
          <a:p>
            <a:pPr fontAlgn="base"/>
            <a:r>
              <a:rPr lang="en-US" sz="2800" dirty="0"/>
              <a:t>.</a:t>
            </a:r>
          </a:p>
          <a:p>
            <a:pPr fontAlgn="base"/>
            <a:endParaRPr lang="en-US" sz="2800" dirty="0"/>
          </a:p>
          <a:p>
            <a:pPr fontAlgn="base"/>
            <a:r>
              <a:rPr lang="en-US" sz="2800" dirty="0"/>
              <a:t>Therefore, if shunt branch reactance of transformer is </a:t>
            </a:r>
            <a:r>
              <a:rPr lang="en-US" sz="2800" dirty="0" err="1"/>
              <a:t>X</a:t>
            </a:r>
            <a:r>
              <a:rPr lang="en-US" sz="2800" baseline="-25000" dirty="0" err="1"/>
              <a:t>m</a:t>
            </a:r>
            <a:r>
              <a:rPr lang="en-US" sz="2800" dirty="0"/>
              <a:t>,</a:t>
            </a:r>
            <a:br>
              <a:rPr lang="en-US" sz="2800" dirty="0"/>
            </a:br>
            <a:endParaRPr lang="en-US" sz="2800" dirty="0"/>
          </a:p>
          <a:p>
            <a:pPr fontAlgn="base"/>
            <a:endParaRPr lang="en-US" sz="2800" dirty="0"/>
          </a:p>
          <a:p>
            <a:pPr fontAlgn="base"/>
            <a:endParaRPr lang="en-US" sz="2800" dirty="0"/>
          </a:p>
          <a:p>
            <a:pPr fontAlgn="base"/>
            <a:endParaRPr lang="en-US" sz="2800" dirty="0"/>
          </a:p>
          <a:p>
            <a:pPr fontAlgn="base"/>
            <a:endParaRPr lang="en-US" sz="2800" dirty="0"/>
          </a:p>
          <a:p>
            <a:pPr fontAlgn="base"/>
            <a:endParaRPr lang="en-US" sz="2800" dirty="0"/>
          </a:p>
          <a:p>
            <a:pPr fontAlgn="base"/>
            <a:endParaRPr lang="en-US" sz="2800" dirty="0"/>
          </a:p>
          <a:p>
            <a:pPr fontAlgn="base"/>
            <a:endParaRPr lang="en-US" dirty="0"/>
          </a:p>
        </p:txBody>
      </p:sp>
      <p:pic>
        <p:nvPicPr>
          <p:cNvPr id="6" name="Picture 5"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37814" y="24366"/>
            <a:ext cx="971686" cy="1181265"/>
          </a:xfrm>
          <a:prstGeom prst="rect">
            <a:avLst/>
          </a:prstGeom>
        </p:spPr>
      </p:pic>
      <p:pic>
        <p:nvPicPr>
          <p:cNvPr id="7" name="Picture 6" descr="http://www.electrical4u.com/transformer-equation/osc-02-13-05-15.gif"/>
          <p:cNvPicPr/>
          <p:nvPr/>
        </p:nvPicPr>
        <p:blipFill>
          <a:blip r:embed="rId5">
            <a:extLst>
              <a:ext uri="{28A0092B-C50C-407E-A947-70E740481C1C}">
                <a14:useLocalDpi xmlns:a14="http://schemas.microsoft.com/office/drawing/2010/main" val="0"/>
              </a:ext>
            </a:extLst>
          </a:blip>
          <a:srcRect/>
          <a:stretch>
            <a:fillRect/>
          </a:stretch>
        </p:blipFill>
        <p:spPr bwMode="auto">
          <a:xfrm>
            <a:off x="1828800" y="2057400"/>
            <a:ext cx="3462337" cy="1066800"/>
          </a:xfrm>
          <a:prstGeom prst="rect">
            <a:avLst/>
          </a:prstGeom>
          <a:noFill/>
          <a:ln>
            <a:noFill/>
          </a:ln>
        </p:spPr>
      </p:pic>
      <p:pic>
        <p:nvPicPr>
          <p:cNvPr id="8" name="Picture 7" descr="http://www.electrical4u.com/transformer-equation/osc-03-13-05-15.gif"/>
          <p:cNvPicPr/>
          <p:nvPr/>
        </p:nvPicPr>
        <p:blipFill>
          <a:blip r:embed="rId6">
            <a:extLst>
              <a:ext uri="{28A0092B-C50C-407E-A947-70E740481C1C}">
                <a14:useLocalDpi xmlns:a14="http://schemas.microsoft.com/office/drawing/2010/main" val="0"/>
              </a:ext>
            </a:extLst>
          </a:blip>
          <a:srcRect/>
          <a:stretch>
            <a:fillRect/>
          </a:stretch>
        </p:blipFill>
        <p:spPr bwMode="auto">
          <a:xfrm>
            <a:off x="1828800" y="3581400"/>
            <a:ext cx="3581400" cy="1219200"/>
          </a:xfrm>
          <a:prstGeom prst="rect">
            <a:avLst/>
          </a:prstGeom>
          <a:noFill/>
          <a:ln>
            <a:noFill/>
          </a:ln>
        </p:spPr>
      </p:pic>
    </p:spTree>
    <p:extLst>
      <p:ext uri="{BB962C8B-B14F-4D97-AF65-F5344CB8AC3E}">
        <p14:creationId xmlns:p14="http://schemas.microsoft.com/office/powerpoint/2010/main" val="2609559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95400" y="6477000"/>
            <a:ext cx="70104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JESSORE POLYTECHNIC INSTITUTE</a:t>
            </a:r>
          </a:p>
        </p:txBody>
      </p:sp>
      <p:sp>
        <p:nvSpPr>
          <p:cNvPr id="4" name="Content Placeholder 3"/>
          <p:cNvSpPr>
            <a:spLocks noGrp="1"/>
          </p:cNvSpPr>
          <p:nvPr>
            <p:ph idx="1"/>
          </p:nvPr>
        </p:nvSpPr>
        <p:spPr>
          <a:xfrm>
            <a:off x="457200" y="990600"/>
            <a:ext cx="8229600" cy="5135563"/>
          </a:xfrm>
          <a:blipFill>
            <a:blip r:embed="rId2"/>
            <a:tile tx="0" ty="0" sx="100000" sy="100000" flip="none" algn="tl"/>
          </a:blipFill>
          <a:ln>
            <a:solidFill>
              <a:schemeClr val="bg2"/>
            </a:solidFill>
          </a:ln>
        </p:spPr>
        <p:txBody>
          <a:bodyPr>
            <a:normAutofit fontScale="85000" lnSpcReduction="10000"/>
          </a:bodyPr>
          <a:lstStyle/>
          <a:p>
            <a:r>
              <a:rPr lang="en-US" sz="3600" dirty="0">
                <a:latin typeface="SumeshwariMJ" pitchFamily="2" charset="0"/>
                <a:cs typeface="SumeshwariMJ" pitchFamily="2" charset="0"/>
              </a:rPr>
              <a:t>5</a:t>
            </a:r>
            <a:r>
              <a:rPr lang="en-US" sz="3600" dirty="0" smtClean="0">
                <a:latin typeface="SumeshwariMJ" pitchFamily="2" charset="0"/>
                <a:cs typeface="SumeshwariMJ" pitchFamily="2" charset="0"/>
              </a:rPr>
              <a:t>.2 </a:t>
            </a:r>
            <a:r>
              <a:rPr lang="en-US" sz="3600" b="1" dirty="0" err="1">
                <a:latin typeface="SumeshwariMJ" pitchFamily="2" charset="0"/>
                <a:cs typeface="SumeshwariMJ" pitchFamily="2" charset="0"/>
              </a:rPr>
              <a:t>kU</a:t>
            </a:r>
            <a:r>
              <a:rPr lang="en-US" sz="3600" b="1" dirty="0">
                <a:latin typeface="SumeshwariMJ" pitchFamily="2" charset="0"/>
                <a:cs typeface="SumeshwariMJ" pitchFamily="2" charset="0"/>
              </a:rPr>
              <a:t>© </a:t>
            </a:r>
            <a:r>
              <a:rPr lang="en-US" sz="3600" b="1" dirty="0" err="1">
                <a:latin typeface="SumeshwariMJ" pitchFamily="2" charset="0"/>
                <a:cs typeface="SumeshwariMJ" pitchFamily="2" charset="0"/>
              </a:rPr>
              <a:t>mvwK©U</a:t>
            </a:r>
            <a:r>
              <a:rPr lang="en-US" sz="3600" b="1" dirty="0">
                <a:latin typeface="SumeshwariMJ" pitchFamily="2" charset="0"/>
                <a:cs typeface="SumeshwariMJ" pitchFamily="2" charset="0"/>
              </a:rPr>
              <a:t> †</a:t>
            </a:r>
            <a:r>
              <a:rPr lang="en-US" sz="3600" b="1" dirty="0" err="1">
                <a:latin typeface="SumeshwariMJ" pitchFamily="2" charset="0"/>
                <a:cs typeface="SumeshwariMJ" pitchFamily="2" charset="0"/>
              </a:rPr>
              <a:t>Uó</a:t>
            </a:r>
            <a:r>
              <a:rPr lang="en-US" sz="3600" b="1" dirty="0">
                <a:latin typeface="SumeshwariMJ" pitchFamily="2" charset="0"/>
                <a:cs typeface="SumeshwariMJ" pitchFamily="2" charset="0"/>
              </a:rPr>
              <a:t> :</a:t>
            </a:r>
            <a:endParaRPr lang="en-US" sz="3600" dirty="0">
              <a:solidFill>
                <a:srgbClr val="333333"/>
              </a:solidFill>
              <a:latin typeface="Open Sans"/>
            </a:endParaRPr>
          </a:p>
          <a:p>
            <a:pPr marL="0" marR="0" algn="just" fontAlgn="base">
              <a:lnSpc>
                <a:spcPct val="115000"/>
              </a:lnSpc>
              <a:spcBef>
                <a:spcPts val="0"/>
              </a:spcBef>
              <a:spcAft>
                <a:spcPts val="1000"/>
              </a:spcAft>
            </a:pPr>
            <a:r>
              <a:rPr lang="en-US" sz="3600" dirty="0" err="1">
                <a:solidFill>
                  <a:srgbClr val="1105FF"/>
                </a:solidFill>
                <a:latin typeface="Vrinda"/>
                <a:ea typeface="Times New Roman"/>
                <a:cs typeface="Times New Roman"/>
              </a:rPr>
              <a:t>ট্রান্সফরমার</a:t>
            </a:r>
            <a:r>
              <a:rPr lang="en-US" sz="3600" dirty="0">
                <a:solidFill>
                  <a:srgbClr val="1105FF"/>
                </a:solidFill>
                <a:latin typeface="Vrinda"/>
                <a:ea typeface="Times New Roman"/>
                <a:cs typeface="Times New Roman"/>
              </a:rPr>
              <a:t> </a:t>
            </a:r>
            <a:r>
              <a:rPr lang="en-US" sz="3600" dirty="0" err="1">
                <a:solidFill>
                  <a:srgbClr val="1105FF"/>
                </a:solidFill>
                <a:latin typeface="Vrinda"/>
                <a:ea typeface="Times New Roman"/>
                <a:cs typeface="Times New Roman"/>
              </a:rPr>
              <a:t>উপর</a:t>
            </a:r>
            <a:r>
              <a:rPr lang="en-US" sz="3600" dirty="0">
                <a:solidFill>
                  <a:srgbClr val="1105FF"/>
                </a:solidFill>
                <a:latin typeface="Vrinda"/>
                <a:ea typeface="Times New Roman"/>
                <a:cs typeface="Times New Roman"/>
              </a:rPr>
              <a:t> </a:t>
            </a:r>
            <a:r>
              <a:rPr lang="en-US" sz="4800" b="1" dirty="0" err="1">
                <a:solidFill>
                  <a:srgbClr val="000000"/>
                </a:solidFill>
                <a:latin typeface="SumeshwariMJ"/>
                <a:ea typeface="Times New Roman"/>
                <a:cs typeface="Times New Roman"/>
              </a:rPr>
              <a:t>kU</a:t>
            </a:r>
            <a:r>
              <a:rPr lang="en-US" sz="4800" b="1" dirty="0">
                <a:solidFill>
                  <a:srgbClr val="000000"/>
                </a:solidFill>
                <a:latin typeface="SumeshwariMJ"/>
                <a:ea typeface="Times New Roman"/>
                <a:cs typeface="Times New Roman"/>
              </a:rPr>
              <a:t>©</a:t>
            </a:r>
            <a:r>
              <a:rPr lang="en-US" sz="3600" dirty="0">
                <a:solidFill>
                  <a:srgbClr val="1105FF"/>
                </a:solidFill>
                <a:latin typeface="Vrinda"/>
                <a:ea typeface="Times New Roman"/>
                <a:cs typeface="Times New Roman"/>
              </a:rPr>
              <a:t> </a:t>
            </a:r>
            <a:r>
              <a:rPr lang="en-US" sz="3600" dirty="0" err="1">
                <a:solidFill>
                  <a:srgbClr val="1105FF"/>
                </a:solidFill>
                <a:latin typeface="Vrinda"/>
                <a:ea typeface="Times New Roman"/>
                <a:cs typeface="Times New Roman"/>
              </a:rPr>
              <a:t>সার্কিট</a:t>
            </a:r>
            <a:r>
              <a:rPr lang="en-US" sz="3600" dirty="0">
                <a:solidFill>
                  <a:srgbClr val="1105FF"/>
                </a:solidFill>
                <a:latin typeface="Vrinda"/>
                <a:ea typeface="Times New Roman"/>
                <a:cs typeface="Times New Roman"/>
              </a:rPr>
              <a:t> </a:t>
            </a:r>
            <a:r>
              <a:rPr lang="en-US" sz="3600" dirty="0" err="1">
                <a:solidFill>
                  <a:srgbClr val="1105FF"/>
                </a:solidFill>
                <a:latin typeface="Vrinda"/>
                <a:ea typeface="Times New Roman"/>
                <a:cs typeface="Times New Roman"/>
              </a:rPr>
              <a:t>টেস্ট</a:t>
            </a:r>
            <a:endParaRPr lang="en-US" sz="2000" dirty="0">
              <a:ea typeface="Calibri"/>
              <a:cs typeface="Times New Roman"/>
            </a:endParaRPr>
          </a:p>
          <a:p>
            <a:pPr marL="0" marR="0" algn="just" fontAlgn="base">
              <a:lnSpc>
                <a:spcPct val="115000"/>
              </a:lnSpc>
              <a:spcBef>
                <a:spcPts val="0"/>
              </a:spcBef>
              <a:spcAft>
                <a:spcPts val="1000"/>
              </a:spcAft>
            </a:pPr>
            <a:r>
              <a:rPr lang="en-US" sz="3600" dirty="0" err="1">
                <a:solidFill>
                  <a:srgbClr val="1105FF"/>
                </a:solidFill>
                <a:latin typeface="Vrinda"/>
                <a:ea typeface="Times New Roman"/>
                <a:cs typeface="Times New Roman"/>
              </a:rPr>
              <a:t>জন্য</a:t>
            </a:r>
            <a:r>
              <a:rPr lang="en-US" sz="3600" dirty="0">
                <a:solidFill>
                  <a:srgbClr val="1105FF"/>
                </a:solidFill>
                <a:latin typeface="Vrinda"/>
                <a:ea typeface="Times New Roman"/>
                <a:cs typeface="Times New Roman"/>
              </a:rPr>
              <a:t> </a:t>
            </a:r>
            <a:r>
              <a:rPr lang="en-US" sz="3600" dirty="0" err="1">
                <a:solidFill>
                  <a:srgbClr val="1105FF"/>
                </a:solidFill>
                <a:latin typeface="Vrinda"/>
                <a:ea typeface="Times New Roman"/>
                <a:cs typeface="Times New Roman"/>
              </a:rPr>
              <a:t>সংযোগ</a:t>
            </a:r>
            <a:r>
              <a:rPr lang="en-US" sz="3600" dirty="0">
                <a:solidFill>
                  <a:srgbClr val="1105FF"/>
                </a:solidFill>
                <a:latin typeface="Vrinda"/>
                <a:ea typeface="Times New Roman"/>
                <a:cs typeface="Times New Roman"/>
              </a:rPr>
              <a:t> </a:t>
            </a:r>
            <a:r>
              <a:rPr lang="en-US" sz="3600" dirty="0" err="1">
                <a:solidFill>
                  <a:srgbClr val="1105FF"/>
                </a:solidFill>
                <a:latin typeface="Vrinda"/>
                <a:ea typeface="Times New Roman"/>
                <a:cs typeface="Times New Roman"/>
              </a:rPr>
              <a:t>চিত্রটি</a:t>
            </a:r>
            <a:r>
              <a:rPr lang="en-US" sz="3600" dirty="0">
                <a:solidFill>
                  <a:srgbClr val="1105FF"/>
                </a:solidFill>
                <a:latin typeface="Vrinda"/>
                <a:ea typeface="Times New Roman"/>
                <a:cs typeface="Times New Roman"/>
              </a:rPr>
              <a:t> </a:t>
            </a:r>
            <a:r>
              <a:rPr lang="en-US" sz="3600" b="1" dirty="0" err="1">
                <a:solidFill>
                  <a:srgbClr val="1105FF"/>
                </a:solidFill>
                <a:latin typeface="Vrinda"/>
                <a:ea typeface="Times New Roman"/>
                <a:cs typeface="Times New Roman"/>
              </a:rPr>
              <a:t>ট্রান্সফরমার</a:t>
            </a:r>
            <a:r>
              <a:rPr lang="en-US" sz="3600" b="1" dirty="0">
                <a:solidFill>
                  <a:srgbClr val="1105FF"/>
                </a:solidFill>
                <a:latin typeface="Vrinda"/>
                <a:ea typeface="Times New Roman"/>
                <a:cs typeface="Times New Roman"/>
              </a:rPr>
              <a:t> </a:t>
            </a:r>
            <a:r>
              <a:rPr lang="en-US" sz="3600" b="1" dirty="0" err="1">
                <a:solidFill>
                  <a:srgbClr val="1105FF"/>
                </a:solidFill>
                <a:latin typeface="Vrinda"/>
                <a:ea typeface="Times New Roman"/>
                <a:cs typeface="Times New Roman"/>
              </a:rPr>
              <a:t>উপর</a:t>
            </a:r>
            <a:r>
              <a:rPr lang="en-US" sz="3600" b="1" dirty="0">
                <a:solidFill>
                  <a:srgbClr val="1105FF"/>
                </a:solidFill>
                <a:latin typeface="Vrinda"/>
                <a:ea typeface="Times New Roman"/>
                <a:cs typeface="Times New Roman"/>
              </a:rPr>
              <a:t> </a:t>
            </a:r>
            <a:r>
              <a:rPr lang="en-US" sz="3600" b="1" dirty="0" err="1">
                <a:solidFill>
                  <a:srgbClr val="1105FF"/>
                </a:solidFill>
                <a:latin typeface="Vrinda"/>
                <a:ea typeface="Times New Roman"/>
                <a:cs typeface="Times New Roman"/>
              </a:rPr>
              <a:t>সংক্ষিপ্ত</a:t>
            </a:r>
            <a:r>
              <a:rPr lang="en-US" sz="3600" b="1" dirty="0">
                <a:solidFill>
                  <a:srgbClr val="1105FF"/>
                </a:solidFill>
                <a:latin typeface="Vrinda"/>
                <a:ea typeface="Times New Roman"/>
                <a:cs typeface="Times New Roman"/>
              </a:rPr>
              <a:t> </a:t>
            </a:r>
            <a:r>
              <a:rPr lang="en-US" sz="3600" b="1" dirty="0" err="1">
                <a:solidFill>
                  <a:srgbClr val="1105FF"/>
                </a:solidFill>
                <a:latin typeface="Vrinda"/>
                <a:ea typeface="Times New Roman"/>
                <a:cs typeface="Times New Roman"/>
              </a:rPr>
              <a:t>সার্কিট</a:t>
            </a:r>
            <a:r>
              <a:rPr lang="en-US" sz="3600" b="1" dirty="0">
                <a:solidFill>
                  <a:srgbClr val="1105FF"/>
                </a:solidFill>
                <a:latin typeface="Vrinda"/>
                <a:ea typeface="Times New Roman"/>
                <a:cs typeface="Times New Roman"/>
              </a:rPr>
              <a:t> </a:t>
            </a:r>
            <a:r>
              <a:rPr lang="en-US" sz="3600" b="1" dirty="0" err="1">
                <a:solidFill>
                  <a:srgbClr val="1105FF"/>
                </a:solidFill>
                <a:latin typeface="Vrinda"/>
                <a:ea typeface="Times New Roman"/>
                <a:cs typeface="Times New Roman"/>
              </a:rPr>
              <a:t>পরীক্ষা</a:t>
            </a:r>
            <a:r>
              <a:rPr lang="en-US" sz="3600" dirty="0">
                <a:solidFill>
                  <a:srgbClr val="1105FF"/>
                </a:solidFill>
                <a:latin typeface="Vrinda"/>
                <a:ea typeface="Times New Roman"/>
                <a:cs typeface="Times New Roman"/>
              </a:rPr>
              <a:t> </a:t>
            </a:r>
            <a:r>
              <a:rPr lang="en-US" sz="3600" dirty="0" err="1">
                <a:solidFill>
                  <a:srgbClr val="1105FF"/>
                </a:solidFill>
                <a:latin typeface="Vrinda"/>
                <a:ea typeface="Times New Roman"/>
                <a:cs typeface="Times New Roman"/>
              </a:rPr>
              <a:t>চিত্র</a:t>
            </a:r>
            <a:r>
              <a:rPr lang="en-US" sz="3600" dirty="0">
                <a:solidFill>
                  <a:srgbClr val="1105FF"/>
                </a:solidFill>
                <a:latin typeface="Vrinda"/>
                <a:ea typeface="Times New Roman"/>
                <a:cs typeface="Times New Roman"/>
              </a:rPr>
              <a:t> </a:t>
            </a:r>
            <a:r>
              <a:rPr lang="en-US" sz="3600" dirty="0" err="1">
                <a:solidFill>
                  <a:srgbClr val="1105FF"/>
                </a:solidFill>
                <a:latin typeface="Vrinda"/>
                <a:ea typeface="Times New Roman"/>
                <a:cs typeface="Times New Roman"/>
              </a:rPr>
              <a:t>প্রদর্শন</a:t>
            </a:r>
            <a:r>
              <a:rPr lang="en-US" sz="3600" dirty="0">
                <a:solidFill>
                  <a:srgbClr val="1105FF"/>
                </a:solidFill>
                <a:latin typeface="Vrinda"/>
                <a:ea typeface="Times New Roman"/>
                <a:cs typeface="Times New Roman"/>
              </a:rPr>
              <a:t> </a:t>
            </a:r>
            <a:r>
              <a:rPr lang="en-US" sz="3600" dirty="0" err="1">
                <a:solidFill>
                  <a:srgbClr val="1105FF"/>
                </a:solidFill>
                <a:latin typeface="Vrinda"/>
                <a:ea typeface="Times New Roman"/>
                <a:cs typeface="Times New Roman"/>
              </a:rPr>
              <a:t>করা</a:t>
            </a:r>
            <a:r>
              <a:rPr lang="en-US" sz="3600" dirty="0">
                <a:solidFill>
                  <a:srgbClr val="1105FF"/>
                </a:solidFill>
                <a:latin typeface="Vrinda"/>
                <a:ea typeface="Times New Roman"/>
                <a:cs typeface="Times New Roman"/>
              </a:rPr>
              <a:t> </a:t>
            </a:r>
            <a:r>
              <a:rPr lang="en-US" sz="3600" dirty="0" err="1">
                <a:solidFill>
                  <a:srgbClr val="1105FF"/>
                </a:solidFill>
                <a:latin typeface="Vrinda"/>
                <a:ea typeface="Times New Roman"/>
                <a:cs typeface="Times New Roman"/>
              </a:rPr>
              <a:t>হয</a:t>
            </a:r>
            <a:r>
              <a:rPr lang="en-US" sz="3600" dirty="0">
                <a:solidFill>
                  <a:srgbClr val="1105FF"/>
                </a:solidFill>
                <a:latin typeface="Vrinda"/>
                <a:ea typeface="Times New Roman"/>
                <a:cs typeface="Times New Roman"/>
              </a:rPr>
              <a:t>়. </a:t>
            </a:r>
            <a:r>
              <a:rPr lang="en-US" sz="3600" dirty="0" err="1">
                <a:solidFill>
                  <a:srgbClr val="1105FF"/>
                </a:solidFill>
                <a:latin typeface="Vrinda"/>
                <a:ea typeface="Times New Roman"/>
                <a:cs typeface="Times New Roman"/>
              </a:rPr>
              <a:t>হিসাবে</a:t>
            </a:r>
            <a:r>
              <a:rPr lang="en-US" sz="3600" dirty="0">
                <a:solidFill>
                  <a:srgbClr val="1105FF"/>
                </a:solidFill>
                <a:latin typeface="Vrinda"/>
                <a:ea typeface="Times New Roman"/>
                <a:cs typeface="Times New Roman"/>
              </a:rPr>
              <a:t> </a:t>
            </a:r>
            <a:r>
              <a:rPr lang="en-US" sz="3600" dirty="0" err="1">
                <a:solidFill>
                  <a:srgbClr val="1105FF"/>
                </a:solidFill>
                <a:latin typeface="Vrinda"/>
                <a:ea typeface="Times New Roman"/>
                <a:cs typeface="Times New Roman"/>
              </a:rPr>
              <a:t>দেখানো</a:t>
            </a:r>
            <a:r>
              <a:rPr lang="en-US" sz="3600" dirty="0">
                <a:solidFill>
                  <a:srgbClr val="1105FF"/>
                </a:solidFill>
                <a:latin typeface="Vrinda"/>
                <a:ea typeface="Times New Roman"/>
                <a:cs typeface="Times New Roman"/>
              </a:rPr>
              <a:t> </a:t>
            </a:r>
            <a:r>
              <a:rPr lang="en-US" sz="3600" dirty="0" err="1">
                <a:solidFill>
                  <a:srgbClr val="1105FF"/>
                </a:solidFill>
                <a:latin typeface="Vrinda"/>
                <a:ea typeface="Times New Roman"/>
                <a:cs typeface="Times New Roman"/>
              </a:rPr>
              <a:t>একটি</a:t>
            </a:r>
            <a:r>
              <a:rPr lang="en-US" sz="3600" dirty="0">
                <a:solidFill>
                  <a:srgbClr val="1105FF"/>
                </a:solidFill>
                <a:latin typeface="Vrinda"/>
                <a:ea typeface="Times New Roman"/>
                <a:cs typeface="Times New Roman"/>
              </a:rPr>
              <a:t> </a:t>
            </a:r>
            <a:r>
              <a:rPr lang="en-US" sz="3600" dirty="0" err="1">
                <a:solidFill>
                  <a:srgbClr val="1105FF"/>
                </a:solidFill>
                <a:latin typeface="Vrinda"/>
                <a:ea typeface="Times New Roman"/>
                <a:cs typeface="Times New Roman"/>
              </a:rPr>
              <a:t>ভোল্টমিটার</a:t>
            </a:r>
            <a:r>
              <a:rPr lang="en-US" sz="3600" dirty="0">
                <a:solidFill>
                  <a:srgbClr val="1105FF"/>
                </a:solidFill>
                <a:latin typeface="Vrinda"/>
                <a:ea typeface="Times New Roman"/>
                <a:cs typeface="Times New Roman"/>
              </a:rPr>
              <a:t>, </a:t>
            </a:r>
            <a:r>
              <a:rPr lang="en-US" sz="3600" dirty="0" err="1">
                <a:solidFill>
                  <a:srgbClr val="1105FF"/>
                </a:solidFill>
                <a:latin typeface="Vrinda"/>
                <a:ea typeface="Times New Roman"/>
                <a:cs typeface="Times New Roman"/>
              </a:rPr>
              <a:t>ত্তঅট্মিটার</a:t>
            </a:r>
            <a:r>
              <a:rPr lang="en-US" sz="3600" dirty="0">
                <a:solidFill>
                  <a:srgbClr val="1105FF"/>
                </a:solidFill>
                <a:latin typeface="Vrinda"/>
                <a:ea typeface="Times New Roman"/>
                <a:cs typeface="Times New Roman"/>
              </a:rPr>
              <a:t>, </a:t>
            </a:r>
            <a:r>
              <a:rPr lang="en-US" sz="3600" dirty="0" err="1">
                <a:solidFill>
                  <a:srgbClr val="1105FF"/>
                </a:solidFill>
                <a:latin typeface="Vrinda"/>
                <a:ea typeface="Times New Roman"/>
                <a:cs typeface="Times New Roman"/>
              </a:rPr>
              <a:t>এবং</a:t>
            </a:r>
            <a:r>
              <a:rPr lang="en-US" sz="3600" dirty="0">
                <a:solidFill>
                  <a:srgbClr val="1105FF"/>
                </a:solidFill>
                <a:latin typeface="Vrinda"/>
                <a:ea typeface="Times New Roman"/>
                <a:cs typeface="Times New Roman"/>
              </a:rPr>
              <a:t> </a:t>
            </a:r>
            <a:r>
              <a:rPr lang="en-US" sz="3600" dirty="0" err="1">
                <a:solidFill>
                  <a:srgbClr val="1105FF"/>
                </a:solidFill>
                <a:latin typeface="Vrinda"/>
                <a:ea typeface="Times New Roman"/>
                <a:cs typeface="Times New Roman"/>
              </a:rPr>
              <a:t>অ্যামিটারের</a:t>
            </a:r>
            <a:r>
              <a:rPr lang="en-US" sz="3600" dirty="0">
                <a:solidFill>
                  <a:srgbClr val="1105FF"/>
                </a:solidFill>
                <a:latin typeface="Vrinda"/>
                <a:ea typeface="Times New Roman"/>
                <a:cs typeface="Times New Roman"/>
              </a:rPr>
              <a:t> </a:t>
            </a:r>
            <a:r>
              <a:rPr lang="en-US" sz="3600" dirty="0" err="1">
                <a:solidFill>
                  <a:srgbClr val="1105FF"/>
                </a:solidFill>
                <a:latin typeface="Vrinda"/>
                <a:ea typeface="Times New Roman"/>
                <a:cs typeface="Times New Roman"/>
              </a:rPr>
              <a:t>ট্রান্সফরমার</a:t>
            </a:r>
            <a:r>
              <a:rPr lang="en-US" sz="3600" dirty="0">
                <a:solidFill>
                  <a:srgbClr val="1105FF"/>
                </a:solidFill>
                <a:latin typeface="Vrinda"/>
                <a:ea typeface="Times New Roman"/>
                <a:cs typeface="Times New Roman"/>
              </a:rPr>
              <a:t> HV </a:t>
            </a:r>
            <a:r>
              <a:rPr lang="en-US" sz="3600" dirty="0" err="1">
                <a:solidFill>
                  <a:srgbClr val="1105FF"/>
                </a:solidFill>
                <a:latin typeface="Vrinda"/>
                <a:ea typeface="Times New Roman"/>
                <a:cs typeface="Times New Roman"/>
              </a:rPr>
              <a:t>পাশ</a:t>
            </a:r>
            <a:r>
              <a:rPr lang="en-US" sz="3600" dirty="0">
                <a:solidFill>
                  <a:srgbClr val="1105FF"/>
                </a:solidFill>
                <a:latin typeface="Vrinda"/>
                <a:ea typeface="Times New Roman"/>
                <a:cs typeface="Times New Roman"/>
              </a:rPr>
              <a:t> </a:t>
            </a:r>
            <a:r>
              <a:rPr lang="en-US" sz="3600" dirty="0" err="1">
                <a:solidFill>
                  <a:srgbClr val="1105FF"/>
                </a:solidFill>
                <a:latin typeface="Vrinda"/>
                <a:ea typeface="Times New Roman"/>
                <a:cs typeface="Times New Roman"/>
              </a:rPr>
              <a:t>সংযুক্ত</a:t>
            </a:r>
            <a:r>
              <a:rPr lang="en-US" sz="3600" dirty="0">
                <a:solidFill>
                  <a:srgbClr val="1105FF"/>
                </a:solidFill>
                <a:latin typeface="Vrinda"/>
                <a:ea typeface="Times New Roman"/>
                <a:cs typeface="Times New Roman"/>
              </a:rPr>
              <a:t> </a:t>
            </a:r>
            <a:r>
              <a:rPr lang="en-US" sz="3600" dirty="0" err="1">
                <a:solidFill>
                  <a:srgbClr val="1105FF"/>
                </a:solidFill>
                <a:latin typeface="Vrinda"/>
                <a:ea typeface="Times New Roman"/>
                <a:cs typeface="Times New Roman"/>
              </a:rPr>
              <a:t>করা</a:t>
            </a:r>
            <a:r>
              <a:rPr lang="en-US" sz="3600" dirty="0">
                <a:solidFill>
                  <a:srgbClr val="1105FF"/>
                </a:solidFill>
                <a:latin typeface="Vrinda"/>
                <a:ea typeface="Times New Roman"/>
                <a:cs typeface="Times New Roman"/>
              </a:rPr>
              <a:t> </a:t>
            </a:r>
            <a:r>
              <a:rPr lang="en-US" sz="3600" dirty="0" err="1">
                <a:solidFill>
                  <a:srgbClr val="1105FF"/>
                </a:solidFill>
                <a:latin typeface="Vrinda"/>
                <a:ea typeface="Times New Roman"/>
                <a:cs typeface="Times New Roman"/>
              </a:rPr>
              <a:t>হয</a:t>
            </a:r>
            <a:r>
              <a:rPr lang="en-US" sz="3600" dirty="0">
                <a:solidFill>
                  <a:srgbClr val="1105FF"/>
                </a:solidFill>
                <a:latin typeface="Vrinda"/>
                <a:ea typeface="Times New Roman"/>
                <a:cs typeface="Times New Roman"/>
              </a:rPr>
              <a:t>়. </a:t>
            </a:r>
            <a:r>
              <a:rPr lang="en-US" sz="3600" dirty="0" err="1">
                <a:solidFill>
                  <a:srgbClr val="1105FF"/>
                </a:solidFill>
                <a:latin typeface="Vrinda"/>
                <a:ea typeface="Times New Roman"/>
                <a:cs typeface="Times New Roman"/>
              </a:rPr>
              <a:t>রেট</a:t>
            </a:r>
            <a:r>
              <a:rPr lang="en-US" sz="3600" dirty="0">
                <a:solidFill>
                  <a:srgbClr val="1105FF"/>
                </a:solidFill>
                <a:latin typeface="Vrinda"/>
                <a:ea typeface="Times New Roman"/>
                <a:cs typeface="Times New Roman"/>
              </a:rPr>
              <a:t> </a:t>
            </a:r>
            <a:r>
              <a:rPr lang="en-US" sz="3600" dirty="0" err="1">
                <a:solidFill>
                  <a:srgbClr val="1105FF"/>
                </a:solidFill>
                <a:latin typeface="Vrinda"/>
                <a:ea typeface="Times New Roman"/>
                <a:cs typeface="Times New Roman"/>
              </a:rPr>
              <a:t>ফ্রিকোয়েন্সি</a:t>
            </a:r>
            <a:r>
              <a:rPr lang="en-US" sz="3600" dirty="0">
                <a:solidFill>
                  <a:srgbClr val="1105FF"/>
                </a:solidFill>
                <a:latin typeface="Vrinda"/>
                <a:ea typeface="Times New Roman"/>
                <a:cs typeface="Times New Roman"/>
              </a:rPr>
              <a:t> </a:t>
            </a:r>
            <a:r>
              <a:rPr lang="en-US" sz="3600" dirty="0" err="1">
                <a:solidFill>
                  <a:srgbClr val="1105FF"/>
                </a:solidFill>
                <a:latin typeface="Vrinda"/>
                <a:ea typeface="Times New Roman"/>
                <a:cs typeface="Times New Roman"/>
              </a:rPr>
              <a:t>ভোল্টেজ</a:t>
            </a:r>
            <a:r>
              <a:rPr lang="en-US" sz="3600" dirty="0">
                <a:solidFill>
                  <a:srgbClr val="1105FF"/>
                </a:solidFill>
                <a:latin typeface="Vrinda"/>
                <a:ea typeface="Times New Roman"/>
                <a:cs typeface="Times New Roman"/>
              </a:rPr>
              <a:t> </a:t>
            </a:r>
            <a:r>
              <a:rPr lang="en-US" sz="3600" dirty="0" err="1">
                <a:solidFill>
                  <a:srgbClr val="1105FF"/>
                </a:solidFill>
                <a:latin typeface="Vrinda"/>
                <a:ea typeface="Times New Roman"/>
                <a:cs typeface="Times New Roman"/>
              </a:rPr>
              <a:t>পরিবর্তনশীল</a:t>
            </a:r>
            <a:r>
              <a:rPr lang="en-US" sz="3600" dirty="0">
                <a:solidFill>
                  <a:srgbClr val="1105FF"/>
                </a:solidFill>
                <a:latin typeface="Vrinda"/>
                <a:ea typeface="Times New Roman"/>
                <a:cs typeface="Times New Roman"/>
              </a:rPr>
              <a:t> </a:t>
            </a:r>
            <a:r>
              <a:rPr lang="en-US" sz="3600" dirty="0" err="1">
                <a:solidFill>
                  <a:srgbClr val="1105FF"/>
                </a:solidFill>
                <a:latin typeface="Vrinda"/>
                <a:ea typeface="Times New Roman"/>
                <a:cs typeface="Times New Roman"/>
              </a:rPr>
              <a:t>অনুপাত</a:t>
            </a:r>
            <a:r>
              <a:rPr lang="en-US" sz="3600" dirty="0">
                <a:solidFill>
                  <a:srgbClr val="1105FF"/>
                </a:solidFill>
                <a:latin typeface="Vrinda"/>
                <a:ea typeface="Times New Roman"/>
                <a:cs typeface="Times New Roman"/>
              </a:rPr>
              <a:t> </a:t>
            </a:r>
            <a:r>
              <a:rPr lang="en-US" sz="3600" dirty="0" err="1">
                <a:solidFill>
                  <a:srgbClr val="1105FF"/>
                </a:solidFill>
                <a:latin typeface="Vrinda"/>
                <a:ea typeface="Times New Roman"/>
                <a:cs typeface="Times New Roman"/>
              </a:rPr>
              <a:t>একটি</a:t>
            </a:r>
            <a:r>
              <a:rPr lang="en-US" sz="3600" dirty="0">
                <a:solidFill>
                  <a:srgbClr val="1105FF"/>
                </a:solidFill>
                <a:latin typeface="Vrinda"/>
                <a:ea typeface="Times New Roman"/>
                <a:cs typeface="Times New Roman"/>
              </a:rPr>
              <a:t> </a:t>
            </a:r>
            <a:r>
              <a:rPr lang="en-US" sz="3600" dirty="0" err="1">
                <a:solidFill>
                  <a:srgbClr val="1105FF"/>
                </a:solidFill>
                <a:latin typeface="Vrinda"/>
                <a:ea typeface="Times New Roman"/>
                <a:cs typeface="Times New Roman"/>
              </a:rPr>
              <a:t>variac</a:t>
            </a:r>
            <a:r>
              <a:rPr lang="en-US" sz="3600" dirty="0">
                <a:solidFill>
                  <a:srgbClr val="1105FF"/>
                </a:solidFill>
                <a:latin typeface="Vrinda"/>
                <a:ea typeface="Times New Roman"/>
                <a:cs typeface="Times New Roman"/>
              </a:rPr>
              <a:t> </a:t>
            </a:r>
            <a:r>
              <a:rPr lang="en-US" sz="3600" dirty="0" err="1">
                <a:solidFill>
                  <a:srgbClr val="1105FF"/>
                </a:solidFill>
                <a:latin typeface="Vrinda"/>
                <a:ea typeface="Times New Roman"/>
                <a:cs typeface="Times New Roman"/>
              </a:rPr>
              <a:t>সাহায্যে</a:t>
            </a:r>
            <a:r>
              <a:rPr lang="en-US" sz="3600" dirty="0">
                <a:solidFill>
                  <a:srgbClr val="1105FF"/>
                </a:solidFill>
                <a:latin typeface="Vrinda"/>
                <a:ea typeface="Times New Roman"/>
                <a:cs typeface="Times New Roman"/>
              </a:rPr>
              <a:t> </a:t>
            </a:r>
            <a:r>
              <a:rPr lang="en-US" sz="3600" dirty="0" err="1">
                <a:solidFill>
                  <a:srgbClr val="1105FF"/>
                </a:solidFill>
                <a:latin typeface="Vrinda"/>
                <a:ea typeface="Times New Roman"/>
                <a:cs typeface="Times New Roman"/>
              </a:rPr>
              <a:t>যে</a:t>
            </a:r>
            <a:r>
              <a:rPr lang="en-US" sz="3600" dirty="0">
                <a:solidFill>
                  <a:srgbClr val="1105FF"/>
                </a:solidFill>
                <a:latin typeface="Vrinda"/>
                <a:ea typeface="Times New Roman"/>
                <a:cs typeface="Times New Roman"/>
              </a:rPr>
              <a:t> HV </a:t>
            </a:r>
            <a:r>
              <a:rPr lang="en-US" sz="3600" dirty="0" err="1">
                <a:solidFill>
                  <a:srgbClr val="1105FF"/>
                </a:solidFill>
                <a:latin typeface="Vrinda"/>
                <a:ea typeface="Times New Roman"/>
                <a:cs typeface="Times New Roman"/>
              </a:rPr>
              <a:t>দিকে</a:t>
            </a:r>
            <a:r>
              <a:rPr lang="en-US" sz="3600" dirty="0">
                <a:solidFill>
                  <a:srgbClr val="1105FF"/>
                </a:solidFill>
                <a:latin typeface="Vrinda"/>
                <a:ea typeface="Times New Roman"/>
                <a:cs typeface="Times New Roman"/>
              </a:rPr>
              <a:t> </a:t>
            </a:r>
            <a:r>
              <a:rPr lang="en-US" sz="3600" dirty="0" err="1">
                <a:solidFill>
                  <a:srgbClr val="1105FF"/>
                </a:solidFill>
                <a:latin typeface="Vrinda"/>
                <a:ea typeface="Times New Roman"/>
                <a:cs typeface="Times New Roman"/>
              </a:rPr>
              <a:t>প্রয়োগ</a:t>
            </a:r>
            <a:r>
              <a:rPr lang="en-US" sz="3600" dirty="0">
                <a:solidFill>
                  <a:srgbClr val="1105FF"/>
                </a:solidFill>
                <a:latin typeface="Vrinda"/>
                <a:ea typeface="Times New Roman"/>
                <a:cs typeface="Times New Roman"/>
              </a:rPr>
              <a:t> </a:t>
            </a:r>
            <a:r>
              <a:rPr lang="en-US" sz="3600" dirty="0" err="1">
                <a:solidFill>
                  <a:srgbClr val="1105FF"/>
                </a:solidFill>
                <a:latin typeface="Vrinda"/>
                <a:ea typeface="Times New Roman"/>
                <a:cs typeface="Times New Roman"/>
              </a:rPr>
              <a:t>করা</a:t>
            </a:r>
            <a:r>
              <a:rPr lang="en-US" sz="3600" dirty="0">
                <a:solidFill>
                  <a:srgbClr val="1105FF"/>
                </a:solidFill>
                <a:latin typeface="Vrinda"/>
                <a:ea typeface="Times New Roman"/>
                <a:cs typeface="Times New Roman"/>
              </a:rPr>
              <a:t> </a:t>
            </a:r>
            <a:r>
              <a:rPr lang="en-US" sz="3600" dirty="0" err="1">
                <a:solidFill>
                  <a:srgbClr val="1105FF"/>
                </a:solidFill>
                <a:latin typeface="Vrinda"/>
                <a:ea typeface="Times New Roman"/>
                <a:cs typeface="Times New Roman"/>
              </a:rPr>
              <a:t>হয</a:t>
            </a:r>
            <a:r>
              <a:rPr lang="en-US" sz="3600" dirty="0">
                <a:solidFill>
                  <a:srgbClr val="1105FF"/>
                </a:solidFill>
                <a:latin typeface="Vrinda"/>
                <a:ea typeface="Times New Roman"/>
                <a:cs typeface="Times New Roman"/>
              </a:rPr>
              <a:t>় </a:t>
            </a:r>
            <a:r>
              <a:rPr lang="en-US" sz="3600" u="sng" dirty="0" err="1">
                <a:solidFill>
                  <a:srgbClr val="0000FF"/>
                </a:solidFill>
                <a:latin typeface="Vrinda"/>
                <a:ea typeface="Times New Roman"/>
                <a:cs typeface="Times New Roman"/>
                <a:hlinkClick r:id="rId3"/>
              </a:rPr>
              <a:t>স্বয়ংক্রিয</a:t>
            </a:r>
            <a:r>
              <a:rPr lang="en-US" sz="3600" u="sng" dirty="0">
                <a:solidFill>
                  <a:srgbClr val="0000FF"/>
                </a:solidFill>
                <a:latin typeface="Vrinda"/>
                <a:ea typeface="Times New Roman"/>
                <a:cs typeface="Times New Roman"/>
                <a:hlinkClick r:id="rId3"/>
              </a:rPr>
              <a:t>় </a:t>
            </a:r>
            <a:r>
              <a:rPr lang="en-US" sz="3600" u="sng" dirty="0" err="1">
                <a:solidFill>
                  <a:srgbClr val="0000FF"/>
                </a:solidFill>
                <a:latin typeface="Vrinda"/>
                <a:ea typeface="Times New Roman"/>
                <a:cs typeface="Times New Roman"/>
                <a:hlinkClick r:id="rId3"/>
              </a:rPr>
              <a:t>ট্রান্সফরমার</a:t>
            </a:r>
            <a:r>
              <a:rPr lang="en-US" sz="3600" dirty="0">
                <a:solidFill>
                  <a:srgbClr val="1105FF"/>
                </a:solidFill>
                <a:latin typeface="Vrinda"/>
                <a:ea typeface="Times New Roman"/>
                <a:cs typeface="Times New Roman"/>
              </a:rPr>
              <a:t> .</a:t>
            </a:r>
            <a:endParaRPr lang="en-US" sz="2000" dirty="0">
              <a:ea typeface="Calibri"/>
              <a:cs typeface="Times New Roman"/>
            </a:endParaRPr>
          </a:p>
          <a:p>
            <a:endParaRPr lang="en-US" dirty="0"/>
          </a:p>
          <a:p>
            <a:endParaRPr lang="en-US" dirty="0"/>
          </a:p>
        </p:txBody>
      </p:sp>
      <p:sp>
        <p:nvSpPr>
          <p:cNvPr id="5" name="Rectangle 4"/>
          <p:cNvSpPr/>
          <p:nvPr/>
        </p:nvSpPr>
        <p:spPr>
          <a:xfrm>
            <a:off x="0" y="1"/>
            <a:ext cx="8137814" cy="954107"/>
          </a:xfrm>
          <a:prstGeom prst="rect">
            <a:avLst/>
          </a:prstGeom>
        </p:spPr>
        <p:txBody>
          <a:bodyPr wrap="square">
            <a:spAutoFit/>
          </a:bodyPr>
          <a:lstStyle/>
          <a:p>
            <a:r>
              <a:rPr lang="bn-BD" sz="2400" dirty="0">
                <a:solidFill>
                  <a:prstClr val="black"/>
                </a:solidFill>
              </a:rPr>
              <a:t>এসি </a:t>
            </a:r>
            <a:r>
              <a:rPr lang="bn-BD" sz="2400" dirty="0" smtClean="0">
                <a:solidFill>
                  <a:prstClr val="black"/>
                </a:solidFill>
              </a:rPr>
              <a:t>মেসিন-১</a:t>
            </a:r>
            <a:r>
              <a:rPr lang="en-US" sz="2800" dirty="0" smtClean="0">
                <a:solidFill>
                  <a:prstClr val="black"/>
                </a:solidFill>
                <a:latin typeface="SumeshwariMJ" pitchFamily="2" charset="0"/>
                <a:cs typeface="SumeshwariMJ" pitchFamily="2" charset="0"/>
              </a:rPr>
              <a:t>  </a:t>
            </a:r>
            <a:r>
              <a:rPr lang="en-US" sz="2800" dirty="0" smtClean="0">
                <a:solidFill>
                  <a:prstClr val="white"/>
                </a:solidFill>
                <a:latin typeface="SumeshwariMJ" pitchFamily="2" charset="0"/>
                <a:cs typeface="SumeshwariMJ" pitchFamily="2" charset="0"/>
              </a:rPr>
              <a:t>5g </a:t>
            </a:r>
            <a:r>
              <a:rPr lang="en-US" sz="2800" dirty="0" err="1">
                <a:solidFill>
                  <a:prstClr val="white"/>
                </a:solidFill>
                <a:latin typeface="SumeshwariMJ" pitchFamily="2" charset="0"/>
                <a:cs typeface="SumeshwariMJ" pitchFamily="2" charset="0"/>
              </a:rPr>
              <a:t>Aa¨vq</a:t>
            </a:r>
            <a:r>
              <a:rPr lang="en-US" sz="4000" dirty="0">
                <a:solidFill>
                  <a:prstClr val="white"/>
                </a:solidFill>
              </a:rPr>
              <a:t/>
            </a:r>
            <a:br>
              <a:rPr lang="en-US" sz="4000" dirty="0">
                <a:solidFill>
                  <a:prstClr val="white"/>
                </a:solidFill>
              </a:rPr>
            </a:br>
            <a:r>
              <a:rPr lang="en-US" sz="2800" b="1" dirty="0" smtClean="0">
                <a:solidFill>
                  <a:prstClr val="white"/>
                </a:solidFill>
                <a:latin typeface="Agency FB" panose="020B0503020202020204" pitchFamily="34" charset="0"/>
                <a:ea typeface="Calibri"/>
                <a:cs typeface="Times New Roman"/>
              </a:rPr>
              <a:t>Short </a:t>
            </a:r>
            <a:r>
              <a:rPr lang="en-US" sz="2800" b="1" dirty="0">
                <a:solidFill>
                  <a:prstClr val="white"/>
                </a:solidFill>
                <a:latin typeface="Agency FB" panose="020B0503020202020204" pitchFamily="34" charset="0"/>
                <a:ea typeface="Calibri"/>
                <a:cs typeface="Times New Roman"/>
              </a:rPr>
              <a:t>Circuit Test </a:t>
            </a:r>
            <a:r>
              <a:rPr lang="en-US" sz="2800" b="1" dirty="0">
                <a:solidFill>
                  <a:prstClr val="white"/>
                </a:solidFill>
                <a:latin typeface="Agency FB" panose="020B0503020202020204" pitchFamily="34" charset="0"/>
              </a:rPr>
              <a:t>OF TANSFORMER</a:t>
            </a:r>
            <a:endParaRPr lang="en-US" sz="2800" b="1" dirty="0">
              <a:solidFill>
                <a:prstClr val="black"/>
              </a:solidFill>
              <a:latin typeface="Agency FB" panose="020B0503020202020204" pitchFamily="34" charset="0"/>
            </a:endParaRPr>
          </a:p>
        </p:txBody>
      </p:sp>
      <p:pic>
        <p:nvPicPr>
          <p:cNvPr id="6" name="Picture 5"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37814" y="24366"/>
            <a:ext cx="971686" cy="1181265"/>
          </a:xfrm>
          <a:prstGeom prst="rect">
            <a:avLst/>
          </a:prstGeom>
        </p:spPr>
      </p:pic>
    </p:spTree>
    <p:extLst>
      <p:ext uri="{BB962C8B-B14F-4D97-AF65-F5344CB8AC3E}">
        <p14:creationId xmlns:p14="http://schemas.microsoft.com/office/powerpoint/2010/main" val="9267215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95400" y="6477000"/>
            <a:ext cx="70104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JESSORE POLYTECHNIC INSTITUTE</a:t>
            </a:r>
          </a:p>
        </p:txBody>
      </p:sp>
      <p:sp>
        <p:nvSpPr>
          <p:cNvPr id="4" name="Content Placeholder 3"/>
          <p:cNvSpPr>
            <a:spLocks noGrp="1"/>
          </p:cNvSpPr>
          <p:nvPr>
            <p:ph idx="1"/>
          </p:nvPr>
        </p:nvSpPr>
        <p:spPr>
          <a:xfrm>
            <a:off x="457200" y="990600"/>
            <a:ext cx="8229600" cy="5135563"/>
          </a:xfrm>
          <a:blipFill>
            <a:blip r:embed="rId2"/>
            <a:tile tx="0" ty="0" sx="100000" sy="100000" flip="none" algn="tl"/>
          </a:blipFill>
          <a:ln>
            <a:solidFill>
              <a:schemeClr val="bg2"/>
            </a:solidFill>
          </a:ln>
        </p:spPr>
        <p:txBody>
          <a:bodyPr>
            <a:normAutofit/>
          </a:bodyPr>
          <a:lstStyle/>
          <a:p>
            <a:r>
              <a:rPr lang="en-US" sz="3600" dirty="0">
                <a:latin typeface="SumeshwariMJ" pitchFamily="2" charset="0"/>
                <a:cs typeface="SumeshwariMJ" pitchFamily="2" charset="0"/>
              </a:rPr>
              <a:t>5</a:t>
            </a:r>
            <a:r>
              <a:rPr lang="en-US" sz="3600" dirty="0" smtClean="0">
                <a:latin typeface="SumeshwariMJ" pitchFamily="2" charset="0"/>
                <a:cs typeface="SumeshwariMJ" pitchFamily="2" charset="0"/>
              </a:rPr>
              <a:t>.2 </a:t>
            </a:r>
            <a:r>
              <a:rPr lang="en-US" sz="3600" b="1" dirty="0" err="1">
                <a:latin typeface="SumeshwariMJ" pitchFamily="2" charset="0"/>
                <a:cs typeface="SumeshwariMJ" pitchFamily="2" charset="0"/>
              </a:rPr>
              <a:t>kU</a:t>
            </a:r>
            <a:r>
              <a:rPr lang="en-US" sz="3600" b="1" dirty="0">
                <a:latin typeface="SumeshwariMJ" pitchFamily="2" charset="0"/>
                <a:cs typeface="SumeshwariMJ" pitchFamily="2" charset="0"/>
              </a:rPr>
              <a:t>© </a:t>
            </a:r>
            <a:r>
              <a:rPr lang="en-US" sz="3600" b="1" dirty="0" err="1">
                <a:latin typeface="SumeshwariMJ" pitchFamily="2" charset="0"/>
                <a:cs typeface="SumeshwariMJ" pitchFamily="2" charset="0"/>
              </a:rPr>
              <a:t>mvwK©U</a:t>
            </a:r>
            <a:r>
              <a:rPr lang="en-US" sz="3600" b="1" dirty="0">
                <a:latin typeface="SumeshwariMJ" pitchFamily="2" charset="0"/>
                <a:cs typeface="SumeshwariMJ" pitchFamily="2" charset="0"/>
              </a:rPr>
              <a:t> †</a:t>
            </a:r>
            <a:r>
              <a:rPr lang="en-US" sz="3600" b="1" dirty="0" err="1">
                <a:latin typeface="SumeshwariMJ" pitchFamily="2" charset="0"/>
                <a:cs typeface="SumeshwariMJ" pitchFamily="2" charset="0"/>
              </a:rPr>
              <a:t>Uó</a:t>
            </a:r>
            <a:r>
              <a:rPr lang="en-US" sz="3600" b="1" dirty="0">
                <a:latin typeface="SumeshwariMJ" pitchFamily="2" charset="0"/>
                <a:cs typeface="SumeshwariMJ" pitchFamily="2" charset="0"/>
              </a:rPr>
              <a:t> :</a:t>
            </a:r>
            <a:endParaRPr lang="en-US" sz="3600" dirty="0">
              <a:solidFill>
                <a:srgbClr val="333333"/>
              </a:solidFill>
              <a:latin typeface="Open Sans"/>
            </a:endParaRPr>
          </a:p>
          <a:p>
            <a:pPr marL="0" marR="0" algn="just" fontAlgn="base">
              <a:lnSpc>
                <a:spcPct val="115000"/>
              </a:lnSpc>
              <a:spcBef>
                <a:spcPts val="0"/>
              </a:spcBef>
              <a:spcAft>
                <a:spcPts val="1000"/>
              </a:spcAft>
            </a:pPr>
            <a:r>
              <a:rPr lang="en-US" sz="3600" dirty="0" err="1">
                <a:solidFill>
                  <a:srgbClr val="1105FF"/>
                </a:solidFill>
                <a:latin typeface="Vrinda"/>
                <a:ea typeface="Times New Roman"/>
                <a:cs typeface="Times New Roman"/>
              </a:rPr>
              <a:t>ট্রান্সফরমার</a:t>
            </a:r>
            <a:r>
              <a:rPr lang="en-US" sz="3600" dirty="0">
                <a:solidFill>
                  <a:srgbClr val="1105FF"/>
                </a:solidFill>
                <a:latin typeface="Vrinda"/>
                <a:ea typeface="Times New Roman"/>
                <a:cs typeface="Times New Roman"/>
              </a:rPr>
              <a:t> </a:t>
            </a:r>
            <a:r>
              <a:rPr lang="en-US" sz="3600" dirty="0" err="1">
                <a:solidFill>
                  <a:srgbClr val="1105FF"/>
                </a:solidFill>
                <a:latin typeface="Vrinda"/>
                <a:ea typeface="Times New Roman"/>
                <a:cs typeface="Times New Roman"/>
              </a:rPr>
              <a:t>উপর</a:t>
            </a:r>
            <a:r>
              <a:rPr lang="en-US" sz="3600" dirty="0">
                <a:solidFill>
                  <a:srgbClr val="1105FF"/>
                </a:solidFill>
                <a:latin typeface="Vrinda"/>
                <a:ea typeface="Times New Roman"/>
                <a:cs typeface="Times New Roman"/>
              </a:rPr>
              <a:t> </a:t>
            </a:r>
            <a:r>
              <a:rPr lang="en-US" sz="4800" b="1" dirty="0" err="1">
                <a:solidFill>
                  <a:srgbClr val="000000"/>
                </a:solidFill>
                <a:latin typeface="SumeshwariMJ"/>
                <a:ea typeface="Times New Roman"/>
                <a:cs typeface="Times New Roman"/>
              </a:rPr>
              <a:t>kU</a:t>
            </a:r>
            <a:r>
              <a:rPr lang="en-US" sz="4800" b="1" dirty="0">
                <a:solidFill>
                  <a:srgbClr val="000000"/>
                </a:solidFill>
                <a:latin typeface="SumeshwariMJ"/>
                <a:ea typeface="Times New Roman"/>
                <a:cs typeface="Times New Roman"/>
              </a:rPr>
              <a:t>©</a:t>
            </a:r>
            <a:r>
              <a:rPr lang="en-US" sz="3600" dirty="0">
                <a:solidFill>
                  <a:srgbClr val="1105FF"/>
                </a:solidFill>
                <a:latin typeface="Vrinda"/>
                <a:ea typeface="Times New Roman"/>
                <a:cs typeface="Times New Roman"/>
              </a:rPr>
              <a:t> </a:t>
            </a:r>
            <a:r>
              <a:rPr lang="en-US" sz="3600" dirty="0" err="1">
                <a:solidFill>
                  <a:srgbClr val="1105FF"/>
                </a:solidFill>
                <a:latin typeface="Vrinda"/>
                <a:ea typeface="Times New Roman"/>
                <a:cs typeface="Times New Roman"/>
              </a:rPr>
              <a:t>সার্কিট</a:t>
            </a:r>
            <a:r>
              <a:rPr lang="en-US" sz="3600" dirty="0">
                <a:solidFill>
                  <a:srgbClr val="1105FF"/>
                </a:solidFill>
                <a:latin typeface="Vrinda"/>
                <a:ea typeface="Times New Roman"/>
                <a:cs typeface="Times New Roman"/>
              </a:rPr>
              <a:t> </a:t>
            </a:r>
            <a:r>
              <a:rPr lang="en-US" sz="3600" dirty="0" err="1">
                <a:solidFill>
                  <a:srgbClr val="1105FF"/>
                </a:solidFill>
                <a:latin typeface="Vrinda"/>
                <a:ea typeface="Times New Roman"/>
                <a:cs typeface="Times New Roman"/>
              </a:rPr>
              <a:t>টেস্ট</a:t>
            </a:r>
            <a:endParaRPr lang="en-US" sz="2000" dirty="0">
              <a:ea typeface="Calibri"/>
              <a:cs typeface="Times New Roman"/>
            </a:endParaRPr>
          </a:p>
          <a:p>
            <a:endParaRPr lang="en-US" dirty="0"/>
          </a:p>
          <a:p>
            <a:endParaRPr lang="en-US" dirty="0"/>
          </a:p>
        </p:txBody>
      </p:sp>
      <p:pic>
        <p:nvPicPr>
          <p:cNvPr id="6" name="Picture 5"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37814" y="24366"/>
            <a:ext cx="971686" cy="1181265"/>
          </a:xfrm>
          <a:prstGeom prst="rect">
            <a:avLst/>
          </a:prstGeom>
        </p:spPr>
      </p:pic>
      <p:pic>
        <p:nvPicPr>
          <p:cNvPr id="7" name="Picture 6" descr="ট্রান্সফরমার উপর সংক্ষিপ্ত সার্কিট পরীক্ষা"/>
          <p:cNvPicPr/>
          <p:nvPr/>
        </p:nvPicPr>
        <p:blipFill>
          <a:blip r:embed="rId4">
            <a:extLst>
              <a:ext uri="{28A0092B-C50C-407E-A947-70E740481C1C}">
                <a14:useLocalDpi xmlns:a14="http://schemas.microsoft.com/office/drawing/2010/main" val="0"/>
              </a:ext>
            </a:extLst>
          </a:blip>
          <a:srcRect/>
          <a:stretch>
            <a:fillRect/>
          </a:stretch>
        </p:blipFill>
        <p:spPr bwMode="auto">
          <a:xfrm>
            <a:off x="838199" y="2362200"/>
            <a:ext cx="7785457" cy="3733800"/>
          </a:xfrm>
          <a:prstGeom prst="rect">
            <a:avLst/>
          </a:prstGeom>
          <a:noFill/>
          <a:ln>
            <a:noFill/>
          </a:ln>
        </p:spPr>
      </p:pic>
    </p:spTree>
    <p:extLst>
      <p:ext uri="{BB962C8B-B14F-4D97-AF65-F5344CB8AC3E}">
        <p14:creationId xmlns:p14="http://schemas.microsoft.com/office/powerpoint/2010/main" val="37827767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95400" y="6477000"/>
            <a:ext cx="70104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JESSORE POLYTECHNIC INSTITUTE</a:t>
            </a:r>
          </a:p>
        </p:txBody>
      </p:sp>
      <p:sp>
        <p:nvSpPr>
          <p:cNvPr id="4" name="Content Placeholder 3"/>
          <p:cNvSpPr>
            <a:spLocks noGrp="1"/>
          </p:cNvSpPr>
          <p:nvPr>
            <p:ph idx="1"/>
          </p:nvPr>
        </p:nvSpPr>
        <p:spPr>
          <a:xfrm>
            <a:off x="457200" y="990600"/>
            <a:ext cx="8229600" cy="5135563"/>
          </a:xfrm>
          <a:blipFill>
            <a:blip r:embed="rId2"/>
            <a:tile tx="0" ty="0" sx="100000" sy="100000" flip="none" algn="tl"/>
          </a:blipFill>
          <a:ln>
            <a:solidFill>
              <a:schemeClr val="bg2"/>
            </a:solidFill>
          </a:ln>
        </p:spPr>
        <p:txBody>
          <a:bodyPr>
            <a:normAutofit lnSpcReduction="10000"/>
          </a:bodyPr>
          <a:lstStyle/>
          <a:p>
            <a:r>
              <a:rPr lang="en-US" sz="3600" dirty="0">
                <a:latin typeface="SumeshwariMJ" pitchFamily="2" charset="0"/>
                <a:cs typeface="SumeshwariMJ" pitchFamily="2" charset="0"/>
              </a:rPr>
              <a:t>5</a:t>
            </a:r>
            <a:r>
              <a:rPr lang="en-US" sz="3600" dirty="0" smtClean="0">
                <a:latin typeface="SumeshwariMJ" pitchFamily="2" charset="0"/>
                <a:cs typeface="SumeshwariMJ" pitchFamily="2" charset="0"/>
              </a:rPr>
              <a:t>.2 </a:t>
            </a:r>
            <a:r>
              <a:rPr lang="en-US" sz="3600" b="1" dirty="0" err="1">
                <a:latin typeface="SumeshwariMJ" pitchFamily="2" charset="0"/>
                <a:cs typeface="SumeshwariMJ" pitchFamily="2" charset="0"/>
              </a:rPr>
              <a:t>kU</a:t>
            </a:r>
            <a:r>
              <a:rPr lang="en-US" sz="3600" b="1" dirty="0">
                <a:latin typeface="SumeshwariMJ" pitchFamily="2" charset="0"/>
                <a:cs typeface="SumeshwariMJ" pitchFamily="2" charset="0"/>
              </a:rPr>
              <a:t>© </a:t>
            </a:r>
            <a:r>
              <a:rPr lang="en-US" sz="3600" b="1" dirty="0" err="1">
                <a:latin typeface="SumeshwariMJ" pitchFamily="2" charset="0"/>
                <a:cs typeface="SumeshwariMJ" pitchFamily="2" charset="0"/>
              </a:rPr>
              <a:t>mvwK©U</a:t>
            </a:r>
            <a:r>
              <a:rPr lang="en-US" sz="3600" b="1" dirty="0">
                <a:latin typeface="SumeshwariMJ" pitchFamily="2" charset="0"/>
                <a:cs typeface="SumeshwariMJ" pitchFamily="2" charset="0"/>
              </a:rPr>
              <a:t> †</a:t>
            </a:r>
            <a:r>
              <a:rPr lang="en-US" sz="3600" b="1" dirty="0" err="1">
                <a:latin typeface="SumeshwariMJ" pitchFamily="2" charset="0"/>
                <a:cs typeface="SumeshwariMJ" pitchFamily="2" charset="0"/>
              </a:rPr>
              <a:t>Uó</a:t>
            </a:r>
            <a:r>
              <a:rPr lang="en-US" sz="3600" b="1" dirty="0">
                <a:latin typeface="SumeshwariMJ" pitchFamily="2" charset="0"/>
                <a:cs typeface="SumeshwariMJ" pitchFamily="2" charset="0"/>
              </a:rPr>
              <a:t> :</a:t>
            </a:r>
            <a:r>
              <a:rPr lang="en-US" sz="3600" dirty="0">
                <a:solidFill>
                  <a:srgbClr val="333333"/>
                </a:solidFill>
                <a:latin typeface="Open Sans"/>
              </a:rPr>
              <a:t> </a:t>
            </a:r>
            <a:r>
              <a:rPr lang="en-US" sz="2000" dirty="0" err="1">
                <a:solidFill>
                  <a:srgbClr val="1105FF"/>
                </a:solidFill>
                <a:latin typeface="Vrinda"/>
                <a:ea typeface="Times New Roman"/>
                <a:cs typeface="Times New Roman"/>
              </a:rPr>
              <a:t>ট্রান্সফরমার</a:t>
            </a:r>
            <a:r>
              <a:rPr lang="en-US" sz="2000" dirty="0">
                <a:solidFill>
                  <a:srgbClr val="1105FF"/>
                </a:solidFill>
                <a:latin typeface="Vrinda"/>
                <a:ea typeface="Times New Roman"/>
                <a:cs typeface="Times New Roman"/>
              </a:rPr>
              <a:t> </a:t>
            </a:r>
            <a:r>
              <a:rPr lang="en-US" sz="2000" dirty="0" err="1">
                <a:solidFill>
                  <a:srgbClr val="1105FF"/>
                </a:solidFill>
                <a:latin typeface="Vrinda"/>
                <a:ea typeface="Times New Roman"/>
                <a:cs typeface="Times New Roman"/>
              </a:rPr>
              <a:t>উপর</a:t>
            </a:r>
            <a:r>
              <a:rPr lang="en-US" sz="2000" dirty="0">
                <a:solidFill>
                  <a:srgbClr val="1105FF"/>
                </a:solidFill>
                <a:latin typeface="Vrinda"/>
                <a:ea typeface="Times New Roman"/>
                <a:cs typeface="Times New Roman"/>
              </a:rPr>
              <a:t> </a:t>
            </a:r>
            <a:r>
              <a:rPr lang="en-US" b="1" dirty="0" err="1">
                <a:solidFill>
                  <a:srgbClr val="000000"/>
                </a:solidFill>
                <a:latin typeface="SumeshwariMJ"/>
                <a:ea typeface="Times New Roman"/>
                <a:cs typeface="Times New Roman"/>
              </a:rPr>
              <a:t>kU</a:t>
            </a:r>
            <a:r>
              <a:rPr lang="en-US" b="1" dirty="0">
                <a:solidFill>
                  <a:srgbClr val="000000"/>
                </a:solidFill>
                <a:latin typeface="SumeshwariMJ"/>
                <a:ea typeface="Times New Roman"/>
                <a:cs typeface="Times New Roman"/>
              </a:rPr>
              <a:t>©</a:t>
            </a:r>
            <a:r>
              <a:rPr lang="en-US" sz="2000" dirty="0">
                <a:solidFill>
                  <a:srgbClr val="1105FF"/>
                </a:solidFill>
                <a:latin typeface="Vrinda"/>
                <a:ea typeface="Times New Roman"/>
                <a:cs typeface="Times New Roman"/>
              </a:rPr>
              <a:t> </a:t>
            </a:r>
            <a:r>
              <a:rPr lang="en-US" sz="2000" dirty="0" err="1">
                <a:solidFill>
                  <a:srgbClr val="1105FF"/>
                </a:solidFill>
                <a:latin typeface="Vrinda"/>
                <a:ea typeface="Times New Roman"/>
                <a:cs typeface="Times New Roman"/>
              </a:rPr>
              <a:t>সার্কিট</a:t>
            </a:r>
            <a:r>
              <a:rPr lang="en-US" sz="2000" dirty="0">
                <a:solidFill>
                  <a:srgbClr val="1105FF"/>
                </a:solidFill>
                <a:latin typeface="Vrinda"/>
                <a:ea typeface="Times New Roman"/>
                <a:cs typeface="Times New Roman"/>
              </a:rPr>
              <a:t> </a:t>
            </a:r>
            <a:r>
              <a:rPr lang="en-US" sz="2000" dirty="0" err="1">
                <a:solidFill>
                  <a:srgbClr val="1105FF"/>
                </a:solidFill>
                <a:latin typeface="Vrinda"/>
                <a:ea typeface="Times New Roman"/>
                <a:cs typeface="Times New Roman"/>
              </a:rPr>
              <a:t>টেস্ট</a:t>
            </a:r>
            <a:endParaRPr lang="en-US" sz="1200" dirty="0">
              <a:ea typeface="Calibri"/>
              <a:cs typeface="Times New Roman"/>
            </a:endParaRPr>
          </a:p>
          <a:p>
            <a:endParaRPr lang="en-US" dirty="0"/>
          </a:p>
          <a:p>
            <a:endParaRPr lang="en-US" sz="1200" dirty="0"/>
          </a:p>
          <a:p>
            <a:r>
              <a:rPr lang="en-US" sz="3000" dirty="0" err="1">
                <a:latin typeface="BrahmaputraMJ" pitchFamily="2" charset="0"/>
              </a:rPr>
              <a:t>কোথায</a:t>
            </a:r>
            <a:r>
              <a:rPr lang="en-US" sz="3000" dirty="0">
                <a:latin typeface="BrahmaputraMJ" pitchFamily="2" charset="0"/>
              </a:rPr>
              <a:t>় </a:t>
            </a:r>
            <a:r>
              <a:rPr lang="en-US" sz="3000" dirty="0" err="1">
                <a:latin typeface="Agency FB" panose="020B0503020202020204" pitchFamily="34" charset="0"/>
              </a:rPr>
              <a:t>আর</a:t>
            </a:r>
            <a:r>
              <a:rPr lang="en-US" sz="3000" dirty="0">
                <a:latin typeface="Agency FB" panose="020B0503020202020204" pitchFamily="34" charset="0"/>
              </a:rPr>
              <a:t> </a:t>
            </a:r>
            <a:r>
              <a:rPr lang="en-US" sz="3000" baseline="-25000" dirty="0">
                <a:latin typeface="Agency FB" panose="020B0503020202020204" pitchFamily="34" charset="0"/>
              </a:rPr>
              <a:t>ই</a:t>
            </a:r>
            <a:r>
              <a:rPr lang="en-US" sz="3000" dirty="0">
                <a:latin typeface="Agency FB" panose="020B0503020202020204" pitchFamily="34" charset="0"/>
              </a:rPr>
              <a:t> </a:t>
            </a:r>
            <a:r>
              <a:rPr lang="en-US" sz="3000" dirty="0" err="1">
                <a:latin typeface="BrahmaputraMJ" pitchFamily="2" charset="0"/>
              </a:rPr>
              <a:t>সমতুল্য</a:t>
            </a:r>
            <a:r>
              <a:rPr lang="en-US" sz="3000" dirty="0">
                <a:latin typeface="BrahmaputraMJ" pitchFamily="2" charset="0"/>
              </a:rPr>
              <a:t> </a:t>
            </a:r>
            <a:r>
              <a:rPr lang="en-US" sz="3000" u="sng" dirty="0" err="1">
                <a:latin typeface="BrahmaputraMJ" pitchFamily="2" charset="0"/>
                <a:hlinkClick r:id="rId3" tooltip="বিস্তারিত বৈদ্যুতিক প্রতিরোধের সম্পর্কে জানুন."/>
              </a:rPr>
              <a:t>প্রতিরোধের</a:t>
            </a:r>
            <a:r>
              <a:rPr lang="en-US" sz="3000" dirty="0">
                <a:latin typeface="BrahmaputraMJ" pitchFamily="2" charset="0"/>
              </a:rPr>
              <a:t> </a:t>
            </a:r>
            <a:r>
              <a:rPr lang="en-US" sz="3000" dirty="0" err="1">
                <a:latin typeface="BrahmaputraMJ" pitchFamily="2" charset="0"/>
              </a:rPr>
              <a:t>ট্রান্সফরমার</a:t>
            </a:r>
            <a:r>
              <a:rPr lang="en-US" sz="3000" dirty="0">
                <a:latin typeface="BrahmaputraMJ" pitchFamily="2" charset="0"/>
              </a:rPr>
              <a:t>. </a:t>
            </a:r>
            <a:br>
              <a:rPr lang="en-US" sz="3000" dirty="0">
                <a:latin typeface="BrahmaputraMJ" pitchFamily="2" charset="0"/>
              </a:rPr>
            </a:br>
            <a:r>
              <a:rPr lang="en-US" sz="3000" dirty="0">
                <a:latin typeface="BrahmaputraMJ" pitchFamily="2" charset="0"/>
              </a:rPr>
              <a:t>, </a:t>
            </a:r>
            <a:r>
              <a:rPr lang="en-US" sz="3000" dirty="0" err="1">
                <a:latin typeface="BrahmaputraMJ" pitchFamily="2" charset="0"/>
              </a:rPr>
              <a:t>টু</a:t>
            </a:r>
            <a:r>
              <a:rPr lang="en-US" sz="3000" dirty="0">
                <a:latin typeface="BrahmaputraMJ" pitchFamily="2" charset="0"/>
              </a:rPr>
              <a:t> Z, </a:t>
            </a:r>
            <a:r>
              <a:rPr lang="en-US" sz="3000" dirty="0" err="1">
                <a:latin typeface="BrahmaputraMJ" pitchFamily="2" charset="0"/>
              </a:rPr>
              <a:t>তাহলে</a:t>
            </a:r>
            <a:r>
              <a:rPr lang="en-US" sz="3000" dirty="0">
                <a:latin typeface="BrahmaputraMJ" pitchFamily="2" charset="0"/>
              </a:rPr>
              <a:t> </a:t>
            </a:r>
            <a:r>
              <a:rPr lang="en-US" sz="3000" baseline="-25000" dirty="0">
                <a:latin typeface="BrahmaputraMJ" pitchFamily="2" charset="0"/>
              </a:rPr>
              <a:t>ই</a:t>
            </a:r>
            <a:r>
              <a:rPr lang="en-US" sz="3000" dirty="0">
                <a:latin typeface="BrahmaputraMJ" pitchFamily="2" charset="0"/>
              </a:rPr>
              <a:t> </a:t>
            </a:r>
            <a:r>
              <a:rPr lang="en-US" sz="3000" dirty="0" err="1">
                <a:latin typeface="BrahmaputraMJ" pitchFamily="2" charset="0"/>
              </a:rPr>
              <a:t>ট্রান্সফরমার</a:t>
            </a:r>
            <a:r>
              <a:rPr lang="en-US" sz="3000" dirty="0">
                <a:latin typeface="BrahmaputraMJ" pitchFamily="2" charset="0"/>
              </a:rPr>
              <a:t> </a:t>
            </a:r>
            <a:r>
              <a:rPr lang="en-US" sz="3000" dirty="0" err="1">
                <a:latin typeface="BrahmaputraMJ" pitchFamily="2" charset="0"/>
              </a:rPr>
              <a:t>সমতুল্য</a:t>
            </a:r>
            <a:r>
              <a:rPr lang="en-US" sz="3000" dirty="0">
                <a:latin typeface="BrahmaputraMJ" pitchFamily="2" charset="0"/>
              </a:rPr>
              <a:t> </a:t>
            </a:r>
            <a:r>
              <a:rPr lang="en-US" sz="3000" dirty="0" err="1">
                <a:latin typeface="BrahmaputraMJ" pitchFamily="2" charset="0"/>
              </a:rPr>
              <a:t>ইম্পিডেন্স</a:t>
            </a:r>
            <a:r>
              <a:rPr lang="en-US" sz="3000" dirty="0">
                <a:latin typeface="BrahmaputraMJ" pitchFamily="2" charset="0"/>
              </a:rPr>
              <a:t> </a:t>
            </a:r>
            <a:r>
              <a:rPr lang="en-US" sz="3000" dirty="0" err="1">
                <a:latin typeface="BrahmaputraMJ" pitchFamily="2" charset="0"/>
              </a:rPr>
              <a:t>হয</a:t>
            </a:r>
            <a:r>
              <a:rPr lang="en-US" sz="3000" dirty="0">
                <a:latin typeface="BrahmaputraMJ" pitchFamily="2" charset="0"/>
              </a:rPr>
              <a:t>়.</a:t>
            </a:r>
            <a:br>
              <a:rPr lang="en-US" sz="3000" dirty="0">
                <a:latin typeface="BrahmaputraMJ" pitchFamily="2" charset="0"/>
              </a:rPr>
            </a:br>
            <a:endParaRPr lang="en-US" sz="3000" dirty="0">
              <a:latin typeface="BrahmaputraMJ" pitchFamily="2" charset="0"/>
            </a:endParaRPr>
          </a:p>
          <a:p>
            <a:endParaRPr lang="en-US" dirty="0">
              <a:solidFill>
                <a:srgbClr val="1105FF"/>
              </a:solidFill>
              <a:latin typeface="Vrinda"/>
              <a:ea typeface="Times New Roman"/>
            </a:endParaRPr>
          </a:p>
          <a:p>
            <a:r>
              <a:rPr lang="en-US" dirty="0" err="1">
                <a:solidFill>
                  <a:srgbClr val="1105FF"/>
                </a:solidFill>
                <a:latin typeface="Vrinda"/>
                <a:ea typeface="Times New Roman"/>
              </a:rPr>
              <a:t>অতএব</a:t>
            </a:r>
            <a:r>
              <a:rPr lang="en-US" dirty="0">
                <a:solidFill>
                  <a:srgbClr val="1105FF"/>
                </a:solidFill>
                <a:latin typeface="Vrinda"/>
                <a:ea typeface="Times New Roman"/>
              </a:rPr>
              <a:t>, </a:t>
            </a:r>
            <a:r>
              <a:rPr lang="en-US" dirty="0" err="1">
                <a:solidFill>
                  <a:srgbClr val="1105FF"/>
                </a:solidFill>
                <a:latin typeface="Vrinda"/>
                <a:ea typeface="Times New Roman"/>
              </a:rPr>
              <a:t>ট্রান্সফরমার</a:t>
            </a:r>
            <a:r>
              <a:rPr lang="en-US" dirty="0">
                <a:solidFill>
                  <a:srgbClr val="1105FF"/>
                </a:solidFill>
                <a:latin typeface="Vrinda"/>
                <a:ea typeface="Times New Roman"/>
              </a:rPr>
              <a:t> </a:t>
            </a:r>
            <a:r>
              <a:rPr lang="en-US" dirty="0" err="1">
                <a:solidFill>
                  <a:srgbClr val="1105FF"/>
                </a:solidFill>
                <a:latin typeface="Vrinda"/>
                <a:ea typeface="Times New Roman"/>
              </a:rPr>
              <a:t>যদি</a:t>
            </a:r>
            <a:r>
              <a:rPr lang="en-US" dirty="0">
                <a:solidFill>
                  <a:srgbClr val="1105FF"/>
                </a:solidFill>
                <a:latin typeface="Vrinda"/>
                <a:ea typeface="Times New Roman"/>
              </a:rPr>
              <a:t> </a:t>
            </a:r>
            <a:r>
              <a:rPr lang="en-US" dirty="0" err="1">
                <a:solidFill>
                  <a:srgbClr val="1105FF"/>
                </a:solidFill>
                <a:latin typeface="Vrinda"/>
                <a:ea typeface="Times New Roman"/>
              </a:rPr>
              <a:t>সমতুল্য</a:t>
            </a:r>
            <a:r>
              <a:rPr lang="en-US" dirty="0">
                <a:solidFill>
                  <a:srgbClr val="1105FF"/>
                </a:solidFill>
                <a:latin typeface="Vrinda"/>
                <a:ea typeface="Times New Roman"/>
              </a:rPr>
              <a:t> </a:t>
            </a:r>
            <a:r>
              <a:rPr lang="en-US" dirty="0" err="1">
                <a:solidFill>
                  <a:srgbClr val="1105FF"/>
                </a:solidFill>
                <a:latin typeface="Vrinda"/>
                <a:ea typeface="Times New Roman"/>
              </a:rPr>
              <a:t>রিঅ্যাকটাঁস</a:t>
            </a:r>
            <a:r>
              <a:rPr lang="en-US" dirty="0">
                <a:solidFill>
                  <a:srgbClr val="1105FF"/>
                </a:solidFill>
                <a:latin typeface="Vrinda"/>
                <a:ea typeface="Times New Roman"/>
              </a:rPr>
              <a:t> </a:t>
            </a:r>
            <a:r>
              <a:rPr lang="en-US" dirty="0" err="1">
                <a:solidFill>
                  <a:srgbClr val="1105FF"/>
                </a:solidFill>
                <a:latin typeface="Vrinda"/>
                <a:ea typeface="Times New Roman"/>
              </a:rPr>
              <a:t>এক্স</a:t>
            </a:r>
            <a:r>
              <a:rPr lang="en-US" dirty="0">
                <a:solidFill>
                  <a:srgbClr val="1105FF"/>
                </a:solidFill>
                <a:latin typeface="Vrinda"/>
                <a:ea typeface="Times New Roman"/>
              </a:rPr>
              <a:t> </a:t>
            </a:r>
            <a:r>
              <a:rPr lang="en-US" baseline="-25000" dirty="0">
                <a:solidFill>
                  <a:srgbClr val="1105FF"/>
                </a:solidFill>
                <a:latin typeface="Vrinda"/>
                <a:ea typeface="Times New Roman"/>
              </a:rPr>
              <a:t>ই</a:t>
            </a:r>
            <a:r>
              <a:rPr lang="en-US" dirty="0">
                <a:solidFill>
                  <a:srgbClr val="1105FF"/>
                </a:solidFill>
                <a:latin typeface="Vrinda"/>
                <a:ea typeface="Times New Roman"/>
              </a:rPr>
              <a:t/>
            </a:r>
            <a:br>
              <a:rPr lang="en-US" dirty="0">
                <a:solidFill>
                  <a:srgbClr val="1105FF"/>
                </a:solidFill>
                <a:latin typeface="Vrinda"/>
                <a:ea typeface="Times New Roman"/>
              </a:rPr>
            </a:br>
            <a:endParaRPr lang="en-US" dirty="0"/>
          </a:p>
        </p:txBody>
      </p:sp>
      <p:pic>
        <p:nvPicPr>
          <p:cNvPr id="6" name="Picture 5"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37814" y="24366"/>
            <a:ext cx="971686" cy="1181265"/>
          </a:xfrm>
          <a:prstGeom prst="rect">
            <a:avLst/>
          </a:prstGeom>
        </p:spPr>
      </p:pic>
      <p:pic>
        <p:nvPicPr>
          <p:cNvPr id="7" name="Picture 6" descr="http://www.electrical4u.com/transformer-equation/osc-04-13-05-15.gif"/>
          <p:cNvPicPr/>
          <p:nvPr/>
        </p:nvPicPr>
        <p:blipFill>
          <a:blip r:embed="rId5">
            <a:extLst>
              <a:ext uri="{28A0092B-C50C-407E-A947-70E740481C1C}">
                <a14:useLocalDpi xmlns:a14="http://schemas.microsoft.com/office/drawing/2010/main" val="0"/>
              </a:ext>
            </a:extLst>
          </a:blip>
          <a:srcRect/>
          <a:stretch>
            <a:fillRect/>
          </a:stretch>
        </p:blipFill>
        <p:spPr bwMode="auto">
          <a:xfrm>
            <a:off x="828392" y="1524000"/>
            <a:ext cx="2133599" cy="609600"/>
          </a:xfrm>
          <a:prstGeom prst="rect">
            <a:avLst/>
          </a:prstGeom>
          <a:noFill/>
          <a:ln>
            <a:noFill/>
          </a:ln>
        </p:spPr>
      </p:pic>
      <p:pic>
        <p:nvPicPr>
          <p:cNvPr id="8" name="Picture 7" descr="http://www.electrical4u.com/transformer-equation/osc-05-13-05-15.gif"/>
          <p:cNvPicPr/>
          <p:nvPr/>
        </p:nvPicPr>
        <p:blipFill>
          <a:blip r:embed="rId6">
            <a:extLst>
              <a:ext uri="{28A0092B-C50C-407E-A947-70E740481C1C}">
                <a14:useLocalDpi xmlns:a14="http://schemas.microsoft.com/office/drawing/2010/main" val="0"/>
              </a:ext>
            </a:extLst>
          </a:blip>
          <a:srcRect/>
          <a:stretch>
            <a:fillRect/>
          </a:stretch>
        </p:blipFill>
        <p:spPr bwMode="auto">
          <a:xfrm>
            <a:off x="838200" y="3505200"/>
            <a:ext cx="3048000" cy="762000"/>
          </a:xfrm>
          <a:prstGeom prst="rect">
            <a:avLst/>
          </a:prstGeom>
          <a:noFill/>
          <a:ln>
            <a:noFill/>
          </a:ln>
        </p:spPr>
      </p:pic>
      <p:pic>
        <p:nvPicPr>
          <p:cNvPr id="9" name="Picture 8" descr="http://www.electrical4u.com/transformer-equation/osc-06-13-05-15.gif"/>
          <p:cNvPicPr/>
          <p:nvPr/>
        </p:nvPicPr>
        <p:blipFill>
          <a:blip r:embed="rId7">
            <a:extLst>
              <a:ext uri="{28A0092B-C50C-407E-A947-70E740481C1C}">
                <a14:useLocalDpi xmlns:a14="http://schemas.microsoft.com/office/drawing/2010/main" val="0"/>
              </a:ext>
            </a:extLst>
          </a:blip>
          <a:srcRect/>
          <a:stretch>
            <a:fillRect/>
          </a:stretch>
        </p:blipFill>
        <p:spPr bwMode="auto">
          <a:xfrm>
            <a:off x="4267200" y="5029200"/>
            <a:ext cx="3181351" cy="762000"/>
          </a:xfrm>
          <a:prstGeom prst="rect">
            <a:avLst/>
          </a:prstGeom>
          <a:noFill/>
          <a:ln>
            <a:noFill/>
          </a:ln>
        </p:spPr>
      </p:pic>
    </p:spTree>
    <p:extLst>
      <p:ext uri="{BB962C8B-B14F-4D97-AF65-F5344CB8AC3E}">
        <p14:creationId xmlns:p14="http://schemas.microsoft.com/office/powerpoint/2010/main" val="11393881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95400"/>
            <a:ext cx="8991600" cy="4830763"/>
          </a:xfrm>
        </p:spPr>
        <p:txBody>
          <a:bodyPr>
            <a:norm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5" name="Rectangle 4"/>
          <p:cNvSpPr/>
          <p:nvPr/>
        </p:nvSpPr>
        <p:spPr>
          <a:xfrm>
            <a:off x="2209800" y="6400800"/>
            <a:ext cx="5029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JESSORE POLYTECHNIC INSTITUTE</a:t>
            </a:r>
          </a:p>
        </p:txBody>
      </p:sp>
      <p:sp>
        <p:nvSpPr>
          <p:cNvPr id="6" name="Rectangle 5"/>
          <p:cNvSpPr/>
          <p:nvPr/>
        </p:nvSpPr>
        <p:spPr>
          <a:xfrm>
            <a:off x="228600" y="152400"/>
            <a:ext cx="8915400" cy="6001643"/>
          </a:xfrm>
          <a:prstGeom prst="rect">
            <a:avLst/>
          </a:prstGeom>
        </p:spPr>
        <p:txBody>
          <a:bodyPr wrap="square">
            <a:spAutoFit/>
          </a:bodyPr>
          <a:lstStyle/>
          <a:p>
            <a:pPr fontAlgn="base"/>
            <a:r>
              <a:rPr lang="en-US" sz="3200" u="sng" dirty="0" smtClean="0">
                <a:solidFill>
                  <a:prstClr val="black"/>
                </a:solidFill>
              </a:rPr>
              <a:t>Transformer </a:t>
            </a:r>
            <a:r>
              <a:rPr lang="en-US" sz="3200" u="sng" dirty="0">
                <a:solidFill>
                  <a:prstClr val="black"/>
                </a:solidFill>
              </a:rPr>
              <a:t>Loading Example No1</a:t>
            </a:r>
            <a:endParaRPr lang="en-US" sz="3200" dirty="0">
              <a:solidFill>
                <a:prstClr val="black"/>
              </a:solidFill>
            </a:endParaRPr>
          </a:p>
          <a:p>
            <a:pPr algn="just" fontAlgn="base"/>
            <a:r>
              <a:rPr lang="en-US" sz="3200" dirty="0">
                <a:solidFill>
                  <a:prstClr val="black"/>
                </a:solidFill>
              </a:rPr>
              <a:t>A single phase transformer has an energy component, I</a:t>
            </a:r>
            <a:r>
              <a:rPr lang="en-US" sz="3200" baseline="-25000" dirty="0">
                <a:solidFill>
                  <a:prstClr val="black"/>
                </a:solidFill>
              </a:rPr>
              <a:t>E</a:t>
            </a:r>
            <a:r>
              <a:rPr lang="en-US" sz="3200" dirty="0">
                <a:solidFill>
                  <a:prstClr val="black"/>
                </a:solidFill>
              </a:rPr>
              <a:t> of 2 Amps and a </a:t>
            </a:r>
            <a:r>
              <a:rPr lang="en-US" sz="3200" dirty="0" err="1">
                <a:solidFill>
                  <a:prstClr val="black"/>
                </a:solidFill>
              </a:rPr>
              <a:t>magnetising</a:t>
            </a:r>
            <a:r>
              <a:rPr lang="en-US" sz="3200" dirty="0">
                <a:solidFill>
                  <a:prstClr val="black"/>
                </a:solidFill>
              </a:rPr>
              <a:t> component, I</a:t>
            </a:r>
            <a:r>
              <a:rPr lang="en-US" sz="3200" baseline="-25000" dirty="0">
                <a:solidFill>
                  <a:prstClr val="black"/>
                </a:solidFill>
              </a:rPr>
              <a:t>M </a:t>
            </a:r>
            <a:r>
              <a:rPr lang="en-US" sz="3200" dirty="0">
                <a:solidFill>
                  <a:prstClr val="black"/>
                </a:solidFill>
              </a:rPr>
              <a:t>of 5 Amps. Calculate the no-load current, Io and resulting power factor.</a:t>
            </a:r>
          </a:p>
          <a:p>
            <a:pPr fontAlgn="base"/>
            <a:r>
              <a:rPr lang="en-US" sz="3200" b="1" dirty="0">
                <a:solidFill>
                  <a:srgbClr val="222222"/>
                </a:solidFill>
                <a:latin typeface="arial" panose="020B0604020202020204" pitchFamily="34" charset="0"/>
              </a:rPr>
              <a:t>Open circuit</a:t>
            </a:r>
            <a:r>
              <a:rPr lang="en-US" sz="3200" dirty="0">
                <a:solidFill>
                  <a:srgbClr val="222222"/>
                </a:solidFill>
                <a:latin typeface="arial" panose="020B0604020202020204" pitchFamily="34" charset="0"/>
              </a:rPr>
              <a:t> or </a:t>
            </a:r>
            <a:r>
              <a:rPr lang="en-US" sz="3200" b="1" dirty="0">
                <a:solidFill>
                  <a:srgbClr val="222222"/>
                </a:solidFill>
                <a:latin typeface="arial" panose="020B0604020202020204" pitchFamily="34" charset="0"/>
              </a:rPr>
              <a:t>short circuit</a:t>
            </a:r>
            <a:r>
              <a:rPr lang="en-US" sz="3200" dirty="0">
                <a:solidFill>
                  <a:srgbClr val="222222"/>
                </a:solidFill>
                <a:latin typeface="arial" panose="020B0604020202020204" pitchFamily="34" charset="0"/>
              </a:rPr>
              <a:t> refers to the condition of the secondary coils of the transformer. A </a:t>
            </a:r>
            <a:r>
              <a:rPr lang="en-US" sz="3200" b="1" dirty="0">
                <a:solidFill>
                  <a:srgbClr val="222222"/>
                </a:solidFill>
                <a:latin typeface="arial" panose="020B0604020202020204" pitchFamily="34" charset="0"/>
              </a:rPr>
              <a:t>open circuit test</a:t>
            </a:r>
            <a:r>
              <a:rPr lang="en-US" sz="3200" dirty="0">
                <a:solidFill>
                  <a:srgbClr val="222222"/>
                </a:solidFill>
                <a:latin typeface="arial" panose="020B0604020202020204" pitchFamily="34" charset="0"/>
              </a:rPr>
              <a:t> is conducted when the secondary of the transformer is kept in </a:t>
            </a:r>
            <a:r>
              <a:rPr lang="en-US" sz="3200" b="1" dirty="0">
                <a:solidFill>
                  <a:srgbClr val="222222"/>
                </a:solidFill>
                <a:latin typeface="arial" panose="020B0604020202020204" pitchFamily="34" charset="0"/>
              </a:rPr>
              <a:t>open</a:t>
            </a:r>
            <a:r>
              <a:rPr lang="en-US" sz="3200" dirty="0">
                <a:solidFill>
                  <a:srgbClr val="222222"/>
                </a:solidFill>
                <a:latin typeface="arial" panose="020B0604020202020204" pitchFamily="34" charset="0"/>
              </a:rPr>
              <a:t> condition without connecting any load with it. ... A </a:t>
            </a:r>
            <a:r>
              <a:rPr lang="en-US" sz="3200" b="1" dirty="0">
                <a:solidFill>
                  <a:srgbClr val="222222"/>
                </a:solidFill>
                <a:latin typeface="arial" panose="020B0604020202020204" pitchFamily="34" charset="0"/>
              </a:rPr>
              <a:t>short circuit test</a:t>
            </a:r>
            <a:r>
              <a:rPr lang="en-US" sz="3200" dirty="0">
                <a:solidFill>
                  <a:srgbClr val="222222"/>
                </a:solidFill>
                <a:latin typeface="arial" panose="020B0604020202020204" pitchFamily="34" charset="0"/>
              </a:rPr>
              <a:t> is conducted shorting the secondary terminals.</a:t>
            </a:r>
            <a:endParaRPr lang="en-US" sz="3200" dirty="0">
              <a:solidFill>
                <a:prstClr val="black"/>
              </a:solidFill>
            </a:endParaRPr>
          </a:p>
        </p:txBody>
      </p:sp>
    </p:spTree>
    <p:extLst>
      <p:ext uri="{BB962C8B-B14F-4D97-AF65-F5344CB8AC3E}">
        <p14:creationId xmlns:p14="http://schemas.microsoft.com/office/powerpoint/2010/main" val="29481095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0"/>
            <a:ext cx="7086600" cy="762000"/>
          </a:xfrm>
        </p:spPr>
        <p:style>
          <a:lnRef idx="0">
            <a:schemeClr val="accent3"/>
          </a:lnRef>
          <a:fillRef idx="3">
            <a:schemeClr val="accent3"/>
          </a:fillRef>
          <a:effectRef idx="3">
            <a:schemeClr val="accent3"/>
          </a:effectRef>
          <a:fontRef idx="minor">
            <a:schemeClr val="lt1"/>
          </a:fontRef>
        </p:style>
        <p:txBody>
          <a:bodyPr>
            <a:normAutofit fontScale="90000"/>
          </a:bodyPr>
          <a:lstStyle/>
          <a:p>
            <a:r>
              <a:rPr lang="bn-BD" dirty="0"/>
              <a:t/>
            </a:r>
            <a:br>
              <a:rPr lang="bn-BD" dirty="0"/>
            </a:br>
            <a:r>
              <a:rPr lang="bn-BD" dirty="0"/>
              <a:t/>
            </a:r>
            <a:br>
              <a:rPr lang="bn-BD" dirty="0"/>
            </a:br>
            <a:r>
              <a:rPr lang="en-US" dirty="0"/>
              <a:t/>
            </a:r>
            <a:br>
              <a:rPr lang="en-US" dirty="0"/>
            </a:br>
            <a:r>
              <a:rPr lang="en-US" sz="3100" dirty="0">
                <a:solidFill>
                  <a:srgbClr val="002060"/>
                </a:solidFill>
                <a:ea typeface="Calibri"/>
                <a:cs typeface="Times New Roman"/>
              </a:rPr>
              <a:t>5.4 : Solve Problems Related to No-Load</a:t>
            </a:r>
            <a:r>
              <a:rPr lang="en-US" sz="2400" dirty="0">
                <a:ea typeface="Calibri"/>
                <a:cs typeface="Times New Roman"/>
              </a:rPr>
              <a:t/>
            </a:r>
            <a:br>
              <a:rPr lang="en-US" sz="2400" dirty="0">
                <a:ea typeface="Calibri"/>
                <a:cs typeface="Times New Roman"/>
              </a:rPr>
            </a:br>
            <a:r>
              <a:rPr lang="en-US" sz="2800" dirty="0"/>
              <a:t>                                                                              </a:t>
            </a:r>
            <a:r>
              <a:rPr lang="en-US" sz="3200" dirty="0"/>
              <a:t>   </a:t>
            </a:r>
            <a:r>
              <a:rPr lang="bn-BD" sz="3600" dirty="0"/>
              <a:t/>
            </a:r>
            <a:br>
              <a:rPr lang="bn-BD" sz="3600" dirty="0"/>
            </a:br>
            <a:r>
              <a:rPr lang="as-IN" dirty="0"/>
              <a:t/>
            </a:r>
            <a:br>
              <a:rPr lang="as-IN" dirty="0"/>
            </a:br>
            <a:endParaRPr lang="en-US" dirty="0"/>
          </a:p>
        </p:txBody>
      </p:sp>
      <p:sp>
        <p:nvSpPr>
          <p:cNvPr id="3" name="Content Placeholder 2"/>
          <p:cNvSpPr>
            <a:spLocks noGrp="1"/>
          </p:cNvSpPr>
          <p:nvPr>
            <p:ph idx="1"/>
          </p:nvPr>
        </p:nvSpPr>
        <p:spPr>
          <a:xfrm>
            <a:off x="381000" y="838200"/>
            <a:ext cx="8077200" cy="5029200"/>
          </a:xfrm>
        </p:spPr>
        <p:txBody>
          <a:bodyPr>
            <a:normAutofit/>
          </a:bodyPr>
          <a:lstStyle/>
          <a:p>
            <a:endParaRPr lang="en-US" dirty="0"/>
          </a:p>
          <a:p>
            <a:pPr marL="0" indent="0">
              <a:buNone/>
            </a:pPr>
            <a:endParaRPr lang="bn-BD" sz="4000" dirty="0"/>
          </a:p>
        </p:txBody>
      </p:sp>
      <p:sp>
        <p:nvSpPr>
          <p:cNvPr id="4" name="Rectangle 3"/>
          <p:cNvSpPr/>
          <p:nvPr/>
        </p:nvSpPr>
        <p:spPr>
          <a:xfrm>
            <a:off x="1905000" y="6400800"/>
            <a:ext cx="5105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JESSORE POLYTECHNIC INSTITUTE</a:t>
            </a:r>
          </a:p>
        </p:txBody>
      </p:sp>
      <p:pic>
        <p:nvPicPr>
          <p:cNvPr id="5" name="Picture 4" descr="transformer no-load current"/>
          <p:cNvPicPr/>
          <p:nvPr/>
        </p:nvPicPr>
        <p:blipFill>
          <a:blip r:embed="rId3">
            <a:extLst>
              <a:ext uri="{28A0092B-C50C-407E-A947-70E740481C1C}">
                <a14:useLocalDpi xmlns:a14="http://schemas.microsoft.com/office/drawing/2010/main" val="0"/>
              </a:ext>
            </a:extLst>
          </a:blip>
          <a:srcRect/>
          <a:stretch>
            <a:fillRect/>
          </a:stretch>
        </p:blipFill>
        <p:spPr bwMode="auto">
          <a:xfrm>
            <a:off x="1295400" y="914400"/>
            <a:ext cx="5943599" cy="5257800"/>
          </a:xfrm>
          <a:prstGeom prst="rect">
            <a:avLst/>
          </a:prstGeom>
          <a:noFill/>
          <a:ln>
            <a:noFill/>
          </a:ln>
        </p:spPr>
      </p:pic>
    </p:spTree>
    <p:extLst>
      <p:ext uri="{BB962C8B-B14F-4D97-AF65-F5344CB8AC3E}">
        <p14:creationId xmlns:p14="http://schemas.microsoft.com/office/powerpoint/2010/main" val="3955222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927"/>
            <a:ext cx="6858000" cy="768927"/>
          </a:xfrm>
        </p:spPr>
        <p:style>
          <a:lnRef idx="0">
            <a:schemeClr val="accent3"/>
          </a:lnRef>
          <a:fillRef idx="3">
            <a:schemeClr val="accent3"/>
          </a:fillRef>
          <a:effectRef idx="3">
            <a:schemeClr val="accent3"/>
          </a:effectRef>
          <a:fontRef idx="minor">
            <a:schemeClr val="lt1"/>
          </a:fontRef>
        </p:style>
        <p:txBody>
          <a:bodyPr>
            <a:normAutofit/>
          </a:bodyPr>
          <a:lstStyle/>
          <a:p>
            <a:pPr lvl="0" algn="just" fontAlgn="base">
              <a:lnSpc>
                <a:spcPct val="115000"/>
              </a:lnSpc>
              <a:spcBef>
                <a:spcPts val="0"/>
              </a:spcBef>
              <a:spcAft>
                <a:spcPts val="1000"/>
              </a:spcAft>
            </a:pPr>
            <a:r>
              <a:rPr lang="en-US" sz="2800" dirty="0">
                <a:solidFill>
                  <a:srgbClr val="1105FF"/>
                </a:solidFill>
                <a:latin typeface="Helvetica"/>
                <a:ea typeface="Times New Roman"/>
                <a:cs typeface="Helvetica"/>
              </a:rPr>
              <a:t>         Short Circuit Test on Transformer</a:t>
            </a:r>
            <a:endParaRPr lang="en-US" sz="1600" dirty="0">
              <a:solidFill>
                <a:prstClr val="black"/>
              </a:solidFill>
              <a:ea typeface="Calibri"/>
              <a:cs typeface="Times New Roman"/>
            </a:endParaRPr>
          </a:p>
        </p:txBody>
      </p:sp>
      <p:sp>
        <p:nvSpPr>
          <p:cNvPr id="3" name="Content Placeholder 2"/>
          <p:cNvSpPr>
            <a:spLocks noGrp="1"/>
          </p:cNvSpPr>
          <p:nvPr>
            <p:ph idx="1"/>
          </p:nvPr>
        </p:nvSpPr>
        <p:spPr>
          <a:xfrm>
            <a:off x="0" y="990600"/>
            <a:ext cx="9144000" cy="5334000"/>
          </a:xfrm>
        </p:spPr>
        <p:txBody>
          <a:bodyPr>
            <a:normAutofit/>
          </a:bodyPr>
          <a:lstStyle/>
          <a:p>
            <a:endParaRPr lang="en-US" dirty="0"/>
          </a:p>
          <a:p>
            <a:pPr marL="0" indent="0">
              <a:buNone/>
            </a:pPr>
            <a:endParaRPr lang="en-US" dirty="0"/>
          </a:p>
        </p:txBody>
      </p:sp>
      <p:sp>
        <p:nvSpPr>
          <p:cNvPr id="4" name="Rectangle 3"/>
          <p:cNvSpPr/>
          <p:nvPr/>
        </p:nvSpPr>
        <p:spPr>
          <a:xfrm>
            <a:off x="2895600" y="6324600"/>
            <a:ext cx="426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JESSORE POLYTECHNIC INSTITUTE</a:t>
            </a:r>
          </a:p>
        </p:txBody>
      </p:sp>
      <p:pic>
        <p:nvPicPr>
          <p:cNvPr id="5122" name="Picture 2" descr="D:\Users\Admin\Desktop\ELEC TRANSFORMER IMAGES\download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1"/>
            <a:ext cx="2362200" cy="91439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http://www.electrical4u.com/transformer-equation/osc-04-13-05-15.gif"/>
          <p:cNvPicPr/>
          <p:nvPr/>
        </p:nvPicPr>
        <p:blipFill>
          <a:blip r:embed="rId3">
            <a:extLst>
              <a:ext uri="{28A0092B-C50C-407E-A947-70E740481C1C}">
                <a14:useLocalDpi xmlns:a14="http://schemas.microsoft.com/office/drawing/2010/main" val="0"/>
              </a:ext>
            </a:extLst>
          </a:blip>
          <a:srcRect/>
          <a:stretch>
            <a:fillRect/>
          </a:stretch>
        </p:blipFill>
        <p:spPr bwMode="auto">
          <a:xfrm>
            <a:off x="914400" y="949035"/>
            <a:ext cx="2971800" cy="803565"/>
          </a:xfrm>
          <a:prstGeom prst="rect">
            <a:avLst/>
          </a:prstGeom>
          <a:noFill/>
          <a:ln>
            <a:noFill/>
          </a:ln>
        </p:spPr>
      </p:pic>
      <p:sp>
        <p:nvSpPr>
          <p:cNvPr id="6" name="Rectangle 5"/>
          <p:cNvSpPr/>
          <p:nvPr/>
        </p:nvSpPr>
        <p:spPr>
          <a:xfrm>
            <a:off x="114300" y="1905000"/>
            <a:ext cx="9029700" cy="1231106"/>
          </a:xfrm>
          <a:prstGeom prst="rect">
            <a:avLst/>
          </a:prstGeom>
        </p:spPr>
        <p:txBody>
          <a:bodyPr wrap="square">
            <a:spAutoFit/>
          </a:bodyPr>
          <a:lstStyle/>
          <a:p>
            <a:r>
              <a:rPr lang="en-US" sz="2800" dirty="0">
                <a:solidFill>
                  <a:prstClr val="black"/>
                </a:solidFill>
              </a:rPr>
              <a:t>Where R</a:t>
            </a:r>
            <a:r>
              <a:rPr lang="en-US" sz="2800" baseline="-25000" dirty="0">
                <a:solidFill>
                  <a:prstClr val="black"/>
                </a:solidFill>
              </a:rPr>
              <a:t>e</a:t>
            </a:r>
            <a:r>
              <a:rPr lang="en-US" sz="2800" dirty="0">
                <a:solidFill>
                  <a:prstClr val="black"/>
                </a:solidFill>
              </a:rPr>
              <a:t> is equivalent </a:t>
            </a:r>
            <a:r>
              <a:rPr lang="en-US" sz="2800" u="sng" dirty="0">
                <a:solidFill>
                  <a:prstClr val="black"/>
                </a:solidFill>
                <a:hlinkClick r:id="rId4" tooltip="Know about the electrical resistance in detail."/>
              </a:rPr>
              <a:t>resistance</a:t>
            </a:r>
            <a:r>
              <a:rPr lang="en-US" sz="2800" dirty="0">
                <a:solidFill>
                  <a:prstClr val="black"/>
                </a:solidFill>
              </a:rPr>
              <a:t> of transformer.</a:t>
            </a:r>
            <a:br>
              <a:rPr lang="en-US" sz="2800" dirty="0">
                <a:solidFill>
                  <a:prstClr val="black"/>
                </a:solidFill>
              </a:rPr>
            </a:br>
            <a:r>
              <a:rPr lang="en-US" sz="2800" dirty="0">
                <a:solidFill>
                  <a:prstClr val="black"/>
                </a:solidFill>
              </a:rPr>
              <a:t>If, </a:t>
            </a:r>
            <a:r>
              <a:rPr lang="en-US" sz="2800" dirty="0" err="1">
                <a:solidFill>
                  <a:prstClr val="black"/>
                </a:solidFill>
              </a:rPr>
              <a:t>Z</a:t>
            </a:r>
            <a:r>
              <a:rPr lang="en-US" sz="2800" baseline="-25000" dirty="0" err="1">
                <a:solidFill>
                  <a:prstClr val="black"/>
                </a:solidFill>
              </a:rPr>
              <a:t>e</a:t>
            </a:r>
            <a:r>
              <a:rPr lang="en-US" sz="2800" dirty="0">
                <a:solidFill>
                  <a:prstClr val="black"/>
                </a:solidFill>
              </a:rPr>
              <a:t> is equivalent impedance of transformer</a:t>
            </a:r>
            <a:r>
              <a:rPr lang="en-US" dirty="0">
                <a:solidFill>
                  <a:prstClr val="black"/>
                </a:solidFill>
              </a:rPr>
              <a:t>.</a:t>
            </a:r>
            <a:br>
              <a:rPr lang="en-US" dirty="0">
                <a:solidFill>
                  <a:prstClr val="black"/>
                </a:solidFill>
              </a:rPr>
            </a:br>
            <a:endParaRPr lang="en-US" dirty="0">
              <a:solidFill>
                <a:prstClr val="black"/>
              </a:solidFill>
            </a:endParaRPr>
          </a:p>
        </p:txBody>
      </p:sp>
      <p:pic>
        <p:nvPicPr>
          <p:cNvPr id="9" name="Picture 8" descr="http://www.electrical4u.com/transformer-equation/osc-05-13-05-15.gif"/>
          <p:cNvPicPr/>
          <p:nvPr/>
        </p:nvPicPr>
        <p:blipFill>
          <a:blip r:embed="rId5">
            <a:extLst>
              <a:ext uri="{28A0092B-C50C-407E-A947-70E740481C1C}">
                <a14:useLocalDpi xmlns:a14="http://schemas.microsoft.com/office/drawing/2010/main" val="0"/>
              </a:ext>
            </a:extLst>
          </a:blip>
          <a:srcRect/>
          <a:stretch>
            <a:fillRect/>
          </a:stretch>
        </p:blipFill>
        <p:spPr bwMode="auto">
          <a:xfrm>
            <a:off x="914400" y="2856553"/>
            <a:ext cx="2971800" cy="1066800"/>
          </a:xfrm>
          <a:prstGeom prst="rect">
            <a:avLst/>
          </a:prstGeom>
          <a:noFill/>
          <a:ln>
            <a:noFill/>
          </a:ln>
        </p:spPr>
      </p:pic>
      <p:sp>
        <p:nvSpPr>
          <p:cNvPr id="8" name="Rectangle 7"/>
          <p:cNvSpPr/>
          <p:nvPr/>
        </p:nvSpPr>
        <p:spPr>
          <a:xfrm>
            <a:off x="304800" y="3923353"/>
            <a:ext cx="8077200" cy="523220"/>
          </a:xfrm>
          <a:prstGeom prst="rect">
            <a:avLst/>
          </a:prstGeom>
        </p:spPr>
        <p:txBody>
          <a:bodyPr wrap="square">
            <a:spAutoFit/>
          </a:bodyPr>
          <a:lstStyle/>
          <a:p>
            <a:r>
              <a:rPr lang="en-US" sz="2800" dirty="0">
                <a:solidFill>
                  <a:prstClr val="black"/>
                </a:solidFill>
              </a:rPr>
              <a:t>Therefore, if equivalent reactance of transformer is </a:t>
            </a:r>
            <a:r>
              <a:rPr lang="en-US" sz="2800" dirty="0" err="1">
                <a:solidFill>
                  <a:prstClr val="black"/>
                </a:solidFill>
              </a:rPr>
              <a:t>X</a:t>
            </a:r>
            <a:r>
              <a:rPr lang="en-US" sz="2800" baseline="-25000" dirty="0" err="1">
                <a:solidFill>
                  <a:prstClr val="black"/>
                </a:solidFill>
              </a:rPr>
              <a:t>e</a:t>
            </a:r>
            <a:endParaRPr lang="en-US" sz="2800" dirty="0">
              <a:solidFill>
                <a:prstClr val="black"/>
              </a:solidFill>
            </a:endParaRPr>
          </a:p>
        </p:txBody>
      </p:sp>
      <p:pic>
        <p:nvPicPr>
          <p:cNvPr id="11" name="Picture 10" descr="http://www.electrical4u.com/transformer-equation/osc-06-13-05-15.gif"/>
          <p:cNvPicPr/>
          <p:nvPr/>
        </p:nvPicPr>
        <p:blipFill>
          <a:blip r:embed="rId6">
            <a:extLst>
              <a:ext uri="{28A0092B-C50C-407E-A947-70E740481C1C}">
                <a14:useLocalDpi xmlns:a14="http://schemas.microsoft.com/office/drawing/2010/main" val="0"/>
              </a:ext>
            </a:extLst>
          </a:blip>
          <a:srcRect/>
          <a:stretch>
            <a:fillRect/>
          </a:stretch>
        </p:blipFill>
        <p:spPr bwMode="auto">
          <a:xfrm>
            <a:off x="1066800" y="4446573"/>
            <a:ext cx="2971800" cy="887427"/>
          </a:xfrm>
          <a:prstGeom prst="rect">
            <a:avLst/>
          </a:prstGeom>
          <a:noFill/>
          <a:ln>
            <a:noFill/>
          </a:ln>
        </p:spPr>
      </p:pic>
    </p:spTree>
    <p:extLst>
      <p:ext uri="{BB962C8B-B14F-4D97-AF65-F5344CB8AC3E}">
        <p14:creationId xmlns:p14="http://schemas.microsoft.com/office/powerpoint/2010/main" val="2810050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4014"/>
            <a:ext cx="6858000" cy="768927"/>
          </a:xfrm>
        </p:spPr>
        <p:style>
          <a:lnRef idx="0">
            <a:schemeClr val="accent3"/>
          </a:lnRef>
          <a:fillRef idx="3">
            <a:schemeClr val="accent3"/>
          </a:fillRef>
          <a:effectRef idx="3">
            <a:schemeClr val="accent3"/>
          </a:effectRef>
          <a:fontRef idx="minor">
            <a:schemeClr val="lt1"/>
          </a:fontRef>
        </p:style>
        <p:txBody>
          <a:bodyPr>
            <a:normAutofit/>
          </a:bodyPr>
          <a:lstStyle/>
          <a:p>
            <a:pPr lvl="0" algn="just" fontAlgn="base">
              <a:lnSpc>
                <a:spcPct val="115000"/>
              </a:lnSpc>
              <a:spcBef>
                <a:spcPts val="0"/>
              </a:spcBef>
              <a:spcAft>
                <a:spcPts val="1000"/>
              </a:spcAft>
            </a:pPr>
            <a:r>
              <a:rPr lang="en-US" sz="2800" dirty="0">
                <a:solidFill>
                  <a:srgbClr val="1105FF"/>
                </a:solidFill>
                <a:latin typeface="Helvetica"/>
                <a:ea typeface="Times New Roman"/>
                <a:cs typeface="Helvetica"/>
              </a:rPr>
              <a:t>         Short Circuit Test on Transformer</a:t>
            </a:r>
            <a:endParaRPr lang="en-US" sz="1600" dirty="0">
              <a:solidFill>
                <a:prstClr val="black"/>
              </a:solidFill>
              <a:ea typeface="Calibri"/>
              <a:cs typeface="Times New Roman"/>
            </a:endParaRPr>
          </a:p>
        </p:txBody>
      </p:sp>
      <p:sp>
        <p:nvSpPr>
          <p:cNvPr id="3" name="Content Placeholder 2"/>
          <p:cNvSpPr>
            <a:spLocks noGrp="1"/>
          </p:cNvSpPr>
          <p:nvPr>
            <p:ph idx="1"/>
          </p:nvPr>
        </p:nvSpPr>
        <p:spPr>
          <a:xfrm>
            <a:off x="0" y="990600"/>
            <a:ext cx="9144000" cy="5334000"/>
          </a:xfrm>
        </p:spPr>
        <p:txBody>
          <a:bodyPr>
            <a:normAutofit/>
          </a:bodyPr>
          <a:lstStyle/>
          <a:p>
            <a:pPr marL="0" indent="0">
              <a:buNone/>
            </a:pPr>
            <a:endParaRPr lang="en-US" dirty="0"/>
          </a:p>
          <a:p>
            <a:endParaRPr lang="en-US" dirty="0"/>
          </a:p>
        </p:txBody>
      </p:sp>
      <p:sp>
        <p:nvSpPr>
          <p:cNvPr id="4" name="Rectangle 3"/>
          <p:cNvSpPr/>
          <p:nvPr/>
        </p:nvSpPr>
        <p:spPr>
          <a:xfrm>
            <a:off x="2895600" y="6324600"/>
            <a:ext cx="426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JESSORE POLYTECHNIC INSTITUTE</a:t>
            </a:r>
          </a:p>
        </p:txBody>
      </p:sp>
      <p:pic>
        <p:nvPicPr>
          <p:cNvPr id="5122" name="Picture 2" descr="D:\Users\Admin\Desktop\ELEC TRANSFORMER IMAGES\download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1"/>
            <a:ext cx="2362200" cy="91439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0" y="990600"/>
            <a:ext cx="9144000" cy="5078313"/>
          </a:xfrm>
          <a:prstGeom prst="rect">
            <a:avLst/>
          </a:prstGeom>
        </p:spPr>
        <p:txBody>
          <a:bodyPr wrap="square">
            <a:spAutoFit/>
          </a:bodyPr>
          <a:lstStyle/>
          <a:p>
            <a:r>
              <a:rPr lang="en-US" sz="3600" b="1" dirty="0">
                <a:solidFill>
                  <a:prstClr val="black"/>
                </a:solidFill>
                <a:latin typeface="Agency FB" panose="020B0503020202020204" pitchFamily="34" charset="0"/>
              </a:rPr>
              <a:t>These values are referred to the HV side of transformer as because the test is conduced on HV side of transformer. These values could easily be referred to LV side by dividing these values with square of transformation ratio.</a:t>
            </a:r>
          </a:p>
          <a:p>
            <a:pPr fontAlgn="base"/>
            <a:r>
              <a:rPr lang="en-US" sz="3600" b="1" dirty="0">
                <a:solidFill>
                  <a:prstClr val="black"/>
                </a:solidFill>
                <a:latin typeface="Agency FB" panose="020B0503020202020204" pitchFamily="34" charset="0"/>
              </a:rPr>
              <a:t>Therefore it is seen that the short circuit test on transformer is used to determine </a:t>
            </a:r>
            <a:r>
              <a:rPr lang="en-US" sz="3600" b="1" dirty="0" err="1">
                <a:solidFill>
                  <a:prstClr val="black"/>
                </a:solidFill>
                <a:latin typeface="Agency FB" panose="020B0503020202020204" pitchFamily="34" charset="0"/>
              </a:rPr>
              <a:t>copper</a:t>
            </a:r>
            <a:r>
              <a:rPr lang="en-US" sz="3600" b="1" u="sng" dirty="0" err="1">
                <a:solidFill>
                  <a:prstClr val="black"/>
                </a:solidFill>
                <a:latin typeface="Agency FB" panose="020B0503020202020204" pitchFamily="34" charset="0"/>
                <a:hlinkClick r:id="rId3"/>
              </a:rPr>
              <a:t>loss</a:t>
            </a:r>
            <a:r>
              <a:rPr lang="en-US" sz="3600" b="1" u="sng" dirty="0">
                <a:solidFill>
                  <a:prstClr val="black"/>
                </a:solidFill>
                <a:latin typeface="Agency FB" panose="020B0503020202020204" pitchFamily="34" charset="0"/>
                <a:hlinkClick r:id="rId3"/>
              </a:rPr>
              <a:t> in transformer</a:t>
            </a:r>
            <a:r>
              <a:rPr lang="en-US" sz="3600" b="1" dirty="0">
                <a:solidFill>
                  <a:prstClr val="black"/>
                </a:solidFill>
                <a:latin typeface="Agency FB" panose="020B0503020202020204" pitchFamily="34" charset="0"/>
              </a:rPr>
              <a:t> at full load and parameters of approximate </a:t>
            </a:r>
            <a:r>
              <a:rPr lang="en-US" sz="3600" b="1" u="sng" dirty="0">
                <a:solidFill>
                  <a:prstClr val="black"/>
                </a:solidFill>
                <a:latin typeface="Agency FB" panose="020B0503020202020204" pitchFamily="34" charset="0"/>
                <a:hlinkClick r:id="rId4"/>
              </a:rPr>
              <a:t>equivalent circuit of transformer</a:t>
            </a:r>
            <a:r>
              <a:rPr lang="en-US" dirty="0">
                <a:solidFill>
                  <a:prstClr val="black"/>
                </a:solidFill>
              </a:rPr>
              <a:t>.</a:t>
            </a:r>
          </a:p>
        </p:txBody>
      </p:sp>
    </p:spTree>
    <p:extLst>
      <p:ext uri="{BB962C8B-B14F-4D97-AF65-F5344CB8AC3E}">
        <p14:creationId xmlns:p14="http://schemas.microsoft.com/office/powerpoint/2010/main" val="1817470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321" y="0"/>
            <a:ext cx="6858000" cy="768927"/>
          </a:xfrm>
        </p:spPr>
        <p:style>
          <a:lnRef idx="0">
            <a:schemeClr val="accent3"/>
          </a:lnRef>
          <a:fillRef idx="3">
            <a:schemeClr val="accent3"/>
          </a:fillRef>
          <a:effectRef idx="3">
            <a:schemeClr val="accent3"/>
          </a:effectRef>
          <a:fontRef idx="minor">
            <a:schemeClr val="lt1"/>
          </a:fontRef>
        </p:style>
        <p:txBody>
          <a:bodyPr>
            <a:normAutofit/>
          </a:bodyPr>
          <a:lstStyle/>
          <a:p>
            <a:pPr lvl="0" algn="just" fontAlgn="base">
              <a:lnSpc>
                <a:spcPct val="115000"/>
              </a:lnSpc>
              <a:spcBef>
                <a:spcPts val="0"/>
              </a:spcBef>
              <a:spcAft>
                <a:spcPts val="1000"/>
              </a:spcAft>
            </a:pPr>
            <a:r>
              <a:rPr lang="en-US" sz="2800" dirty="0">
                <a:solidFill>
                  <a:srgbClr val="1105FF"/>
                </a:solidFill>
                <a:latin typeface="Helvetica"/>
                <a:ea typeface="Times New Roman"/>
                <a:cs typeface="Helvetica"/>
              </a:rPr>
              <a:t>         Short Circuit Test on Transformer</a:t>
            </a:r>
            <a:endParaRPr lang="en-US" sz="1600" dirty="0">
              <a:solidFill>
                <a:prstClr val="black"/>
              </a:solidFill>
              <a:ea typeface="Calibri"/>
              <a:cs typeface="Times New Roman"/>
            </a:endParaRPr>
          </a:p>
        </p:txBody>
      </p:sp>
      <p:sp>
        <p:nvSpPr>
          <p:cNvPr id="4" name="Rectangle 3"/>
          <p:cNvSpPr/>
          <p:nvPr/>
        </p:nvSpPr>
        <p:spPr>
          <a:xfrm>
            <a:off x="2895600" y="6324600"/>
            <a:ext cx="426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JESSORE POLYTECHNIC INSTITUTE</a:t>
            </a:r>
          </a:p>
        </p:txBody>
      </p:sp>
      <p:pic>
        <p:nvPicPr>
          <p:cNvPr id="5122" name="Picture 2" descr="D:\Users\Admin\Desktop\ELEC TRANSFORMER IMAGES\download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1"/>
            <a:ext cx="2362200" cy="91439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228600" y="990600"/>
            <a:ext cx="8763000" cy="7355860"/>
          </a:xfrm>
          <a:prstGeom prst="rect">
            <a:avLst/>
          </a:prstGeom>
        </p:spPr>
        <p:txBody>
          <a:bodyPr wrap="square">
            <a:spAutoFit/>
          </a:bodyPr>
          <a:lstStyle/>
          <a:p>
            <a:pPr fontAlgn="base"/>
            <a:r>
              <a:rPr lang="en-US" sz="2800" b="1" dirty="0">
                <a:solidFill>
                  <a:prstClr val="black"/>
                </a:solidFill>
                <a:latin typeface="Agency FB" panose="020B0503020202020204" pitchFamily="34" charset="0"/>
              </a:rPr>
              <a:t>Copper Loss in </a:t>
            </a:r>
            <a:r>
              <a:rPr lang="en-US" sz="2800" b="1" dirty="0" smtClean="0">
                <a:solidFill>
                  <a:prstClr val="black"/>
                </a:solidFill>
                <a:latin typeface="Agency FB" panose="020B0503020202020204" pitchFamily="34" charset="0"/>
              </a:rPr>
              <a:t>Transformer</a:t>
            </a:r>
          </a:p>
          <a:p>
            <a:pPr fontAlgn="base"/>
            <a:endParaRPr lang="en-US" sz="2400" b="1" dirty="0">
              <a:solidFill>
                <a:prstClr val="black"/>
              </a:solidFill>
              <a:latin typeface="Agency FB" panose="020B0503020202020204" pitchFamily="34" charset="0"/>
            </a:endParaRPr>
          </a:p>
          <a:p>
            <a:pPr fontAlgn="base"/>
            <a:r>
              <a:rPr lang="en-US" sz="2800" b="1" dirty="0">
                <a:solidFill>
                  <a:prstClr val="black"/>
                </a:solidFill>
                <a:latin typeface="Agency FB" panose="020B0503020202020204" pitchFamily="34" charset="0"/>
              </a:rPr>
              <a:t>Copper loss is I</a:t>
            </a:r>
            <a:r>
              <a:rPr lang="en-US" sz="2800" b="1" baseline="30000" dirty="0">
                <a:solidFill>
                  <a:prstClr val="black"/>
                </a:solidFill>
                <a:latin typeface="Agency FB" panose="020B0503020202020204" pitchFamily="34" charset="0"/>
              </a:rPr>
              <a:t>2</a:t>
            </a:r>
            <a:r>
              <a:rPr lang="en-US" sz="2800" b="1" dirty="0">
                <a:solidFill>
                  <a:prstClr val="black"/>
                </a:solidFill>
                <a:latin typeface="Agency FB" panose="020B0503020202020204" pitchFamily="34" charset="0"/>
              </a:rPr>
              <a:t>R loss, </a:t>
            </a:r>
            <a:endParaRPr lang="en-US" sz="2800" b="1" dirty="0" smtClean="0">
              <a:solidFill>
                <a:prstClr val="black"/>
              </a:solidFill>
              <a:latin typeface="Agency FB" panose="020B0503020202020204" pitchFamily="34" charset="0"/>
            </a:endParaRPr>
          </a:p>
          <a:p>
            <a:pPr fontAlgn="base"/>
            <a:r>
              <a:rPr lang="en-US" sz="2800" b="1" dirty="0" smtClean="0">
                <a:solidFill>
                  <a:prstClr val="black"/>
                </a:solidFill>
                <a:latin typeface="Agency FB" panose="020B0503020202020204" pitchFamily="34" charset="0"/>
              </a:rPr>
              <a:t>in </a:t>
            </a:r>
            <a:r>
              <a:rPr lang="en-US" sz="2800" b="1" dirty="0">
                <a:solidFill>
                  <a:prstClr val="black"/>
                </a:solidFill>
                <a:latin typeface="Agency FB" panose="020B0503020202020204" pitchFamily="34" charset="0"/>
              </a:rPr>
              <a:t>primary side it is I</a:t>
            </a:r>
            <a:r>
              <a:rPr lang="en-US" sz="2800" b="1" baseline="-25000" dirty="0">
                <a:solidFill>
                  <a:prstClr val="black"/>
                </a:solidFill>
                <a:latin typeface="Agency FB" panose="020B0503020202020204" pitchFamily="34" charset="0"/>
              </a:rPr>
              <a:t>1</a:t>
            </a:r>
            <a:r>
              <a:rPr lang="en-US" sz="2800" b="1" baseline="30000" dirty="0">
                <a:solidFill>
                  <a:prstClr val="black"/>
                </a:solidFill>
                <a:latin typeface="Agency FB" panose="020B0503020202020204" pitchFamily="34" charset="0"/>
              </a:rPr>
              <a:t>2</a:t>
            </a:r>
            <a:r>
              <a:rPr lang="en-US" sz="2800" b="1" dirty="0">
                <a:solidFill>
                  <a:prstClr val="black"/>
                </a:solidFill>
                <a:latin typeface="Agency FB" panose="020B0503020202020204" pitchFamily="34" charset="0"/>
              </a:rPr>
              <a:t>R</a:t>
            </a:r>
            <a:r>
              <a:rPr lang="en-US" sz="2800" b="1" baseline="-25000" dirty="0">
                <a:solidFill>
                  <a:prstClr val="black"/>
                </a:solidFill>
                <a:latin typeface="Agency FB" panose="020B0503020202020204" pitchFamily="34" charset="0"/>
              </a:rPr>
              <a:t>1</a:t>
            </a:r>
            <a:r>
              <a:rPr lang="en-US" sz="2800" b="1" dirty="0">
                <a:solidFill>
                  <a:prstClr val="black"/>
                </a:solidFill>
                <a:latin typeface="Agency FB" panose="020B0503020202020204" pitchFamily="34" charset="0"/>
              </a:rPr>
              <a:t> and </a:t>
            </a:r>
            <a:endParaRPr lang="en-US" sz="2800" b="1" dirty="0" smtClean="0">
              <a:solidFill>
                <a:prstClr val="black"/>
              </a:solidFill>
              <a:latin typeface="Agency FB" panose="020B0503020202020204" pitchFamily="34" charset="0"/>
            </a:endParaRPr>
          </a:p>
          <a:p>
            <a:pPr fontAlgn="base"/>
            <a:r>
              <a:rPr lang="en-US" sz="2800" b="1" dirty="0" smtClean="0">
                <a:solidFill>
                  <a:prstClr val="black"/>
                </a:solidFill>
                <a:latin typeface="Agency FB" panose="020B0503020202020204" pitchFamily="34" charset="0"/>
              </a:rPr>
              <a:t>in </a:t>
            </a:r>
            <a:r>
              <a:rPr lang="en-US" sz="2800" b="1" dirty="0">
                <a:solidFill>
                  <a:prstClr val="black"/>
                </a:solidFill>
                <a:latin typeface="Agency FB" panose="020B0503020202020204" pitchFamily="34" charset="0"/>
              </a:rPr>
              <a:t>secondary side it is I</a:t>
            </a:r>
            <a:r>
              <a:rPr lang="en-US" sz="2800" b="1" baseline="-25000" dirty="0">
                <a:solidFill>
                  <a:prstClr val="black"/>
                </a:solidFill>
                <a:latin typeface="Agency FB" panose="020B0503020202020204" pitchFamily="34" charset="0"/>
              </a:rPr>
              <a:t>2</a:t>
            </a:r>
            <a:r>
              <a:rPr lang="en-US" sz="2800" b="1" baseline="30000" dirty="0">
                <a:solidFill>
                  <a:prstClr val="black"/>
                </a:solidFill>
                <a:latin typeface="Agency FB" panose="020B0503020202020204" pitchFamily="34" charset="0"/>
              </a:rPr>
              <a:t>2</a:t>
            </a:r>
            <a:r>
              <a:rPr lang="en-US" sz="2800" b="1" dirty="0">
                <a:solidFill>
                  <a:prstClr val="black"/>
                </a:solidFill>
                <a:latin typeface="Agency FB" panose="020B0503020202020204" pitchFamily="34" charset="0"/>
              </a:rPr>
              <a:t>R</a:t>
            </a:r>
            <a:r>
              <a:rPr lang="en-US" sz="2800" b="1" baseline="-25000" dirty="0">
                <a:solidFill>
                  <a:prstClr val="black"/>
                </a:solidFill>
                <a:latin typeface="Agency FB" panose="020B0503020202020204" pitchFamily="34" charset="0"/>
              </a:rPr>
              <a:t>2</a:t>
            </a:r>
            <a:r>
              <a:rPr lang="en-US" sz="2800" b="1" dirty="0">
                <a:solidFill>
                  <a:prstClr val="black"/>
                </a:solidFill>
                <a:latin typeface="Agency FB" panose="020B0503020202020204" pitchFamily="34" charset="0"/>
              </a:rPr>
              <a:t> loss, </a:t>
            </a:r>
            <a:endParaRPr lang="en-US" sz="2800" b="1" dirty="0" smtClean="0">
              <a:solidFill>
                <a:prstClr val="black"/>
              </a:solidFill>
              <a:latin typeface="Agency FB" panose="020B0503020202020204" pitchFamily="34" charset="0"/>
            </a:endParaRPr>
          </a:p>
          <a:p>
            <a:pPr fontAlgn="base"/>
            <a:r>
              <a:rPr lang="en-US" sz="2800" b="1" dirty="0" smtClean="0">
                <a:solidFill>
                  <a:prstClr val="black"/>
                </a:solidFill>
                <a:latin typeface="Agency FB" panose="020B0503020202020204" pitchFamily="34" charset="0"/>
              </a:rPr>
              <a:t>where </a:t>
            </a:r>
            <a:r>
              <a:rPr lang="en-US" sz="2800" b="1" dirty="0">
                <a:solidFill>
                  <a:prstClr val="black"/>
                </a:solidFill>
                <a:latin typeface="Agency FB" panose="020B0503020202020204" pitchFamily="34" charset="0"/>
              </a:rPr>
              <a:t>I</a:t>
            </a:r>
            <a:r>
              <a:rPr lang="en-US" sz="2800" b="1" baseline="-25000" dirty="0">
                <a:solidFill>
                  <a:prstClr val="black"/>
                </a:solidFill>
                <a:latin typeface="Agency FB" panose="020B0503020202020204" pitchFamily="34" charset="0"/>
              </a:rPr>
              <a:t>1</a:t>
            </a:r>
            <a:r>
              <a:rPr lang="en-US" sz="2800" b="1" dirty="0">
                <a:solidFill>
                  <a:prstClr val="black"/>
                </a:solidFill>
                <a:latin typeface="Agency FB" panose="020B0503020202020204" pitchFamily="34" charset="0"/>
              </a:rPr>
              <a:t>  are primary </a:t>
            </a:r>
            <a:r>
              <a:rPr lang="en-US" sz="2800" b="1" dirty="0" smtClean="0">
                <a:solidFill>
                  <a:prstClr val="black"/>
                </a:solidFill>
                <a:latin typeface="Agency FB" panose="020B0503020202020204" pitchFamily="34" charset="0"/>
              </a:rPr>
              <a:t> </a:t>
            </a:r>
            <a:r>
              <a:rPr lang="en-US" sz="2800" b="1" dirty="0">
                <a:solidFill>
                  <a:prstClr val="black"/>
                </a:solidFill>
                <a:latin typeface="Agency FB" panose="020B0503020202020204" pitchFamily="34" charset="0"/>
              </a:rPr>
              <a:t>&amp; </a:t>
            </a:r>
            <a:endParaRPr lang="en-US" sz="2800" b="1" dirty="0" smtClean="0">
              <a:solidFill>
                <a:prstClr val="black"/>
              </a:solidFill>
              <a:latin typeface="Agency FB" panose="020B0503020202020204" pitchFamily="34" charset="0"/>
            </a:endParaRPr>
          </a:p>
          <a:p>
            <a:pPr fontAlgn="base"/>
            <a:r>
              <a:rPr lang="en-US" sz="2800" b="1" dirty="0" smtClean="0">
                <a:solidFill>
                  <a:prstClr val="black"/>
                </a:solidFill>
                <a:latin typeface="Agency FB" panose="020B0503020202020204" pitchFamily="34" charset="0"/>
              </a:rPr>
              <a:t>I</a:t>
            </a:r>
            <a:r>
              <a:rPr lang="en-US" sz="2800" b="1" baseline="-25000" dirty="0" smtClean="0">
                <a:solidFill>
                  <a:prstClr val="black"/>
                </a:solidFill>
                <a:latin typeface="Agency FB" panose="020B0503020202020204" pitchFamily="34" charset="0"/>
              </a:rPr>
              <a:t>2</a:t>
            </a:r>
            <a:r>
              <a:rPr lang="en-US" sz="2800" b="1" dirty="0" smtClean="0">
                <a:solidFill>
                  <a:prstClr val="black"/>
                </a:solidFill>
                <a:latin typeface="Agency FB" panose="020B0503020202020204" pitchFamily="34" charset="0"/>
              </a:rPr>
              <a:t> </a:t>
            </a:r>
            <a:r>
              <a:rPr lang="en-US" sz="2800" b="1" dirty="0">
                <a:solidFill>
                  <a:prstClr val="black"/>
                </a:solidFill>
                <a:latin typeface="Agency FB" panose="020B0503020202020204" pitchFamily="34" charset="0"/>
              </a:rPr>
              <a:t>secondary current of transformer </a:t>
            </a:r>
            <a:endParaRPr lang="en-US" sz="2800" b="1" dirty="0" smtClean="0">
              <a:solidFill>
                <a:prstClr val="black"/>
              </a:solidFill>
              <a:latin typeface="Agency FB" panose="020B0503020202020204" pitchFamily="34" charset="0"/>
            </a:endParaRPr>
          </a:p>
          <a:p>
            <a:pPr fontAlgn="base"/>
            <a:r>
              <a:rPr lang="en-US" sz="2800" b="1" dirty="0" smtClean="0">
                <a:solidFill>
                  <a:prstClr val="black"/>
                </a:solidFill>
                <a:latin typeface="Agency FB" panose="020B0503020202020204" pitchFamily="34" charset="0"/>
              </a:rPr>
              <a:t>and </a:t>
            </a:r>
            <a:r>
              <a:rPr lang="en-US" sz="2800" b="1" dirty="0">
                <a:solidFill>
                  <a:prstClr val="black"/>
                </a:solidFill>
                <a:latin typeface="Agency FB" panose="020B0503020202020204" pitchFamily="34" charset="0"/>
              </a:rPr>
              <a:t>R</a:t>
            </a:r>
            <a:r>
              <a:rPr lang="en-US" sz="2800" b="1" baseline="-25000" dirty="0">
                <a:solidFill>
                  <a:prstClr val="black"/>
                </a:solidFill>
                <a:latin typeface="Agency FB" panose="020B0503020202020204" pitchFamily="34" charset="0"/>
              </a:rPr>
              <a:t>1</a:t>
            </a:r>
            <a:r>
              <a:rPr lang="en-US" sz="2800" b="1" dirty="0">
                <a:solidFill>
                  <a:prstClr val="black"/>
                </a:solidFill>
                <a:latin typeface="Agency FB" panose="020B0503020202020204" pitchFamily="34" charset="0"/>
              </a:rPr>
              <a:t> </a:t>
            </a:r>
            <a:r>
              <a:rPr lang="en-US" sz="2800" b="1" dirty="0" smtClean="0">
                <a:solidFill>
                  <a:prstClr val="black"/>
                </a:solidFill>
                <a:latin typeface="Agency FB" panose="020B0503020202020204" pitchFamily="34" charset="0"/>
              </a:rPr>
              <a:t> is</a:t>
            </a:r>
            <a:r>
              <a:rPr lang="en-US" sz="2800" b="1" dirty="0">
                <a:solidFill>
                  <a:prstClr val="black"/>
                </a:solidFill>
                <a:latin typeface="Agency FB" panose="020B0503020202020204" pitchFamily="34" charset="0"/>
              </a:rPr>
              <a:t> </a:t>
            </a:r>
            <a:r>
              <a:rPr lang="en-US" sz="2800" b="1" dirty="0">
                <a:solidFill>
                  <a:prstClr val="black"/>
                </a:solidFill>
                <a:latin typeface="Agency FB" panose="020B0503020202020204" pitchFamily="34" charset="0"/>
                <a:hlinkClick r:id="rId3" tooltip="Know about the electrical resistance in detail."/>
              </a:rPr>
              <a:t>resistance</a:t>
            </a:r>
            <a:r>
              <a:rPr lang="en-US" sz="2800" b="1" dirty="0">
                <a:solidFill>
                  <a:prstClr val="black"/>
                </a:solidFill>
                <a:latin typeface="Agency FB" panose="020B0503020202020204" pitchFamily="34" charset="0"/>
              </a:rPr>
              <a:t>s of primary </a:t>
            </a:r>
            <a:r>
              <a:rPr lang="en-US" sz="2800" b="1" dirty="0" smtClean="0">
                <a:solidFill>
                  <a:prstClr val="black"/>
                </a:solidFill>
                <a:latin typeface="Agency FB" panose="020B0503020202020204" pitchFamily="34" charset="0"/>
              </a:rPr>
              <a:t>&amp;</a:t>
            </a:r>
          </a:p>
          <a:p>
            <a:pPr fontAlgn="base"/>
            <a:r>
              <a:rPr lang="en-US" sz="2800" b="1" dirty="0" smtClean="0">
                <a:solidFill>
                  <a:prstClr val="black"/>
                </a:solidFill>
                <a:latin typeface="Agency FB" panose="020B0503020202020204" pitchFamily="34" charset="0"/>
              </a:rPr>
              <a:t> R</a:t>
            </a:r>
            <a:r>
              <a:rPr lang="en-US" sz="2800" b="1" baseline="-25000" dirty="0" smtClean="0">
                <a:solidFill>
                  <a:prstClr val="black"/>
                </a:solidFill>
                <a:latin typeface="Agency FB" panose="020B0503020202020204" pitchFamily="34" charset="0"/>
              </a:rPr>
              <a:t>2</a:t>
            </a:r>
            <a:r>
              <a:rPr lang="en-US" sz="2800" b="1" dirty="0">
                <a:solidFill>
                  <a:prstClr val="black"/>
                </a:solidFill>
                <a:latin typeface="Agency FB" panose="020B0503020202020204" pitchFamily="34" charset="0"/>
              </a:rPr>
              <a:t> </a:t>
            </a:r>
            <a:r>
              <a:rPr lang="en-US" sz="2800" b="1" dirty="0" smtClean="0">
                <a:solidFill>
                  <a:prstClr val="black"/>
                </a:solidFill>
                <a:latin typeface="Agency FB" panose="020B0503020202020204" pitchFamily="34" charset="0"/>
              </a:rPr>
              <a:t>is secondary </a:t>
            </a:r>
            <a:r>
              <a:rPr lang="en-US" sz="2800" b="1" dirty="0">
                <a:solidFill>
                  <a:prstClr val="black"/>
                </a:solidFill>
                <a:latin typeface="Agency FB" panose="020B0503020202020204" pitchFamily="34" charset="0"/>
              </a:rPr>
              <a:t>winding. </a:t>
            </a:r>
            <a:endParaRPr lang="en-US" sz="2800" b="1" dirty="0" smtClean="0">
              <a:solidFill>
                <a:prstClr val="black"/>
              </a:solidFill>
              <a:latin typeface="Agency FB" panose="020B0503020202020204" pitchFamily="34" charset="0"/>
            </a:endParaRPr>
          </a:p>
          <a:p>
            <a:pPr fontAlgn="base"/>
            <a:r>
              <a:rPr lang="en-US" sz="2800" b="1" dirty="0" smtClean="0">
                <a:solidFill>
                  <a:prstClr val="black"/>
                </a:solidFill>
                <a:latin typeface="Agency FB" panose="020B0503020202020204" pitchFamily="34" charset="0"/>
              </a:rPr>
              <a:t>As </a:t>
            </a:r>
            <a:r>
              <a:rPr lang="en-US" sz="2800" b="1" dirty="0">
                <a:solidFill>
                  <a:prstClr val="black"/>
                </a:solidFill>
                <a:latin typeface="Agency FB" panose="020B0503020202020204" pitchFamily="34" charset="0"/>
              </a:rPr>
              <a:t>the both primary &amp; secondary currents depend upon load of transformer, copper loss in transformer vary with load.</a:t>
            </a:r>
          </a:p>
          <a:p>
            <a:pPr fontAlgn="base"/>
            <a:endParaRPr lang="en-US" sz="2800" b="1" dirty="0">
              <a:solidFill>
                <a:prstClr val="black"/>
              </a:solidFill>
              <a:latin typeface="Agency FB" panose="020B0503020202020204" pitchFamily="34" charset="0"/>
            </a:endParaRPr>
          </a:p>
          <a:p>
            <a:pPr fontAlgn="base"/>
            <a:endParaRPr lang="en-US" sz="2800" dirty="0">
              <a:solidFill>
                <a:prstClr val="black"/>
              </a:solidFill>
            </a:endParaRPr>
          </a:p>
          <a:p>
            <a:pPr fontAlgn="base"/>
            <a:endParaRPr lang="en-US" sz="2800" dirty="0">
              <a:solidFill>
                <a:prstClr val="black"/>
              </a:solidFill>
            </a:endParaRPr>
          </a:p>
          <a:p>
            <a:pPr fontAlgn="base"/>
            <a:endParaRPr lang="en-US" sz="2800" dirty="0">
              <a:solidFill>
                <a:prstClr val="black"/>
              </a:solidFill>
            </a:endParaRPr>
          </a:p>
          <a:p>
            <a:pPr fontAlgn="base"/>
            <a:endParaRPr lang="en-US" sz="2800" dirty="0">
              <a:solidFill>
                <a:prstClr val="black"/>
              </a:solidFill>
            </a:endParaRPr>
          </a:p>
          <a:p>
            <a:pPr fontAlgn="base"/>
            <a:endParaRPr lang="en-US" sz="2800" dirty="0">
              <a:solidFill>
                <a:prstClr val="black"/>
              </a:solidFill>
            </a:endParaRPr>
          </a:p>
        </p:txBody>
      </p:sp>
    </p:spTree>
    <p:extLst>
      <p:ext uri="{BB962C8B-B14F-4D97-AF65-F5344CB8AC3E}">
        <p14:creationId xmlns:p14="http://schemas.microsoft.com/office/powerpoint/2010/main" val="256261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7162800" cy="1142999"/>
          </a:xfrm>
        </p:spPr>
        <p:style>
          <a:lnRef idx="1">
            <a:schemeClr val="accent4"/>
          </a:lnRef>
          <a:fillRef idx="3">
            <a:schemeClr val="accent4"/>
          </a:fillRef>
          <a:effectRef idx="2">
            <a:schemeClr val="accent4"/>
          </a:effectRef>
          <a:fontRef idx="minor">
            <a:schemeClr val="lt1"/>
          </a:fontRef>
        </p:style>
        <p:txBody>
          <a:bodyPr>
            <a:normAutofit fontScale="90000"/>
          </a:bodyPr>
          <a:lstStyle/>
          <a:p>
            <a:pPr algn="l"/>
            <a:r>
              <a:rPr lang="en-US" dirty="0"/>
              <a:t/>
            </a:r>
            <a:br>
              <a:rPr lang="en-US" dirty="0"/>
            </a:br>
            <a:r>
              <a:rPr lang="en-US" dirty="0"/>
              <a:t/>
            </a:r>
            <a:br>
              <a:rPr lang="en-US" dirty="0"/>
            </a:br>
            <a:r>
              <a:rPr lang="bn-BD" sz="3100" dirty="0"/>
              <a:t>এসি মেসিন-১বিষয় </a:t>
            </a:r>
            <a:r>
              <a:rPr lang="bn-BD" sz="3100" dirty="0" smtClean="0"/>
              <a:t>কোড-৬</a:t>
            </a:r>
            <a:r>
              <a:rPr lang="bn-BD" sz="3100" dirty="0" smtClean="0">
                <a:solidFill>
                  <a:prstClr val="white"/>
                </a:solidFill>
              </a:rPr>
              <a:t>৬</a:t>
            </a:r>
            <a:r>
              <a:rPr lang="bn-BD" sz="3100" dirty="0" smtClean="0"/>
              <a:t>৭৬২</a:t>
            </a:r>
            <a:r>
              <a:rPr lang="en-US" sz="3100" dirty="0" smtClean="0"/>
              <a:t>   </a:t>
            </a:r>
            <a:r>
              <a:rPr lang="en-US" sz="4000" dirty="0" smtClean="0">
                <a:solidFill>
                  <a:srgbClr val="FF0000"/>
                </a:solidFill>
                <a:latin typeface="SumeshwariMJ" pitchFamily="2" charset="0"/>
                <a:cs typeface="SumeshwariMJ" pitchFamily="2" charset="0"/>
              </a:rPr>
              <a:t>5g </a:t>
            </a:r>
            <a:r>
              <a:rPr lang="en-US" sz="4000" dirty="0" err="1">
                <a:solidFill>
                  <a:srgbClr val="FF0000"/>
                </a:solidFill>
                <a:latin typeface="SumeshwariMJ" pitchFamily="2" charset="0"/>
                <a:cs typeface="SumeshwariMJ" pitchFamily="2" charset="0"/>
              </a:rPr>
              <a:t>Aa¨vq</a:t>
            </a:r>
            <a:r>
              <a:rPr lang="en-US" dirty="0">
                <a:solidFill>
                  <a:srgbClr val="FF0000"/>
                </a:solidFill>
              </a:rPr>
              <a:t/>
            </a:r>
            <a:br>
              <a:rPr lang="en-US" dirty="0">
                <a:solidFill>
                  <a:srgbClr val="FF0000"/>
                </a:solidFill>
              </a:rPr>
            </a:br>
            <a:r>
              <a:rPr lang="en-US" sz="2700" dirty="0" smtClean="0">
                <a:solidFill>
                  <a:prstClr val="black"/>
                </a:solidFill>
              </a:rPr>
              <a:t>VOLAGGE </a:t>
            </a:r>
            <a:r>
              <a:rPr lang="en-US" sz="2700" dirty="0">
                <a:solidFill>
                  <a:prstClr val="black"/>
                </a:solidFill>
              </a:rPr>
              <a:t>REGULATION OF TRANSFORMER</a:t>
            </a:r>
            <a:r>
              <a:rPr lang="en-US" dirty="0">
                <a:solidFill>
                  <a:schemeClr val="tx1"/>
                </a:solidFill>
              </a:rPr>
              <a:t/>
            </a:r>
            <a:br>
              <a:rPr lang="en-US" dirty="0">
                <a:solidFill>
                  <a:schemeClr val="tx1"/>
                </a:solidFill>
              </a:rPr>
            </a:br>
            <a:r>
              <a:rPr lang="en-US" dirty="0"/>
              <a:t/>
            </a:r>
            <a:br>
              <a:rPr lang="en-US" dirty="0"/>
            </a:br>
            <a:endParaRPr lang="en-US" dirty="0"/>
          </a:p>
        </p:txBody>
      </p:sp>
      <p:pic>
        <p:nvPicPr>
          <p:cNvPr id="4" name="Picture 3" descr="Screen Clipping"/>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13856" y="1"/>
            <a:ext cx="824344" cy="1066800"/>
          </a:xfrm>
          <a:prstGeom prst="rect">
            <a:avLst/>
          </a:prstGeom>
        </p:spPr>
      </p:pic>
      <p:sp>
        <p:nvSpPr>
          <p:cNvPr id="6" name="Rectangle 5"/>
          <p:cNvSpPr/>
          <p:nvPr/>
        </p:nvSpPr>
        <p:spPr>
          <a:xfrm>
            <a:off x="13856" y="6629400"/>
            <a:ext cx="8991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JESSORE POLYTECHNIC INSTITUTE</a:t>
            </a:r>
          </a:p>
        </p:txBody>
      </p:sp>
      <p:sp>
        <p:nvSpPr>
          <p:cNvPr id="8" name="Rectangle 7"/>
          <p:cNvSpPr/>
          <p:nvPr/>
        </p:nvSpPr>
        <p:spPr>
          <a:xfrm>
            <a:off x="152400" y="1366265"/>
            <a:ext cx="8991600" cy="5232202"/>
          </a:xfrm>
          <a:prstGeom prst="rect">
            <a:avLst/>
          </a:prstGeom>
        </p:spPr>
        <p:txBody>
          <a:bodyPr wrap="square">
            <a:spAutoFit/>
          </a:bodyPr>
          <a:lstStyle/>
          <a:p>
            <a:pPr lvl="0">
              <a:buClr>
                <a:srgbClr val="2DA2BF"/>
              </a:buClr>
              <a:buSzPct val="68000"/>
            </a:pPr>
            <a:r>
              <a:rPr lang="en-US" sz="3200" dirty="0" smtClean="0">
                <a:solidFill>
                  <a:srgbClr val="002060"/>
                </a:solidFill>
                <a:ea typeface="Calibri"/>
                <a:cs typeface="Times New Roman"/>
              </a:rPr>
              <a:t>Introduction </a:t>
            </a:r>
            <a:r>
              <a:rPr lang="en-US" sz="4000" dirty="0">
                <a:solidFill>
                  <a:srgbClr val="002060"/>
                </a:solidFill>
                <a:ea typeface="Calibri"/>
                <a:cs typeface="Times New Roman"/>
              </a:rPr>
              <a:t>.</a:t>
            </a:r>
            <a:r>
              <a:rPr lang="en-US" sz="2800" dirty="0">
                <a:solidFill>
                  <a:prstClr val="black"/>
                </a:solidFill>
                <a:latin typeface="SutonnyMJ"/>
                <a:ea typeface="Calibri"/>
                <a:cs typeface="Times New Roman"/>
              </a:rPr>
              <a:t>(</a:t>
            </a:r>
            <a:r>
              <a:rPr lang="en-US" sz="3200" dirty="0" err="1">
                <a:solidFill>
                  <a:prstClr val="black"/>
                </a:solidFill>
                <a:latin typeface="SumeshwariMJ" pitchFamily="2" charset="0"/>
                <a:cs typeface="SumeshwariMJ" pitchFamily="2" charset="0"/>
              </a:rPr>
              <a:t>f‚wgKv</a:t>
            </a:r>
            <a:r>
              <a:rPr lang="en-US" sz="5400" dirty="0">
                <a:solidFill>
                  <a:prstClr val="black"/>
                </a:solidFill>
                <a:latin typeface="SumeshwariMJ" pitchFamily="2" charset="0"/>
                <a:cs typeface="SumeshwariMJ" pitchFamily="2" charset="0"/>
              </a:rPr>
              <a:t> </a:t>
            </a:r>
            <a:r>
              <a:rPr lang="en-US" sz="3200" dirty="0">
                <a:solidFill>
                  <a:prstClr val="black"/>
                </a:solidFill>
                <a:latin typeface="SutonnyMJ"/>
                <a:ea typeface="Calibri"/>
                <a:cs typeface="Times New Roman"/>
              </a:rPr>
              <a:t>)</a:t>
            </a:r>
            <a:endParaRPr lang="en-US" sz="8800" dirty="0">
              <a:solidFill>
                <a:prstClr val="white"/>
              </a:solidFill>
              <a:latin typeface="SumeshwariMJ" pitchFamily="2" charset="0"/>
              <a:cs typeface="SumeshwariMJ" pitchFamily="2" charset="0"/>
            </a:endParaRPr>
          </a:p>
          <a:p>
            <a:pPr lvl="0">
              <a:buClr>
                <a:srgbClr val="2DA2BF"/>
              </a:buClr>
              <a:buSzPct val="68000"/>
            </a:pPr>
            <a:r>
              <a:rPr lang="en-US" sz="4000" dirty="0">
                <a:solidFill>
                  <a:srgbClr val="002060"/>
                </a:solidFill>
                <a:latin typeface="SumeshwariMJ" pitchFamily="2" charset="0"/>
                <a:cs typeface="SumeshwariMJ" pitchFamily="2" charset="0"/>
              </a:rPr>
              <a:t>‡h †</a:t>
            </a:r>
            <a:r>
              <a:rPr lang="en-US" sz="4000" dirty="0" err="1">
                <a:solidFill>
                  <a:srgbClr val="002060"/>
                </a:solidFill>
                <a:latin typeface="SumeshwariMJ" pitchFamily="2" charset="0"/>
                <a:cs typeface="SumeshwariMJ" pitchFamily="2" charset="0"/>
              </a:rPr>
              <a:t>Kvb</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UªvÝdigv‡ii</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cÖvBgvix</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fv‡ëR</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w¯’i</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i‡L</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Zvi</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jvW</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e„w×i</a:t>
            </a:r>
            <a:r>
              <a:rPr lang="en-US" sz="4000" dirty="0">
                <a:solidFill>
                  <a:srgbClr val="002060"/>
                </a:solidFill>
                <a:latin typeface="SumeshwariMJ" pitchFamily="2" charset="0"/>
                <a:cs typeface="SumeshwariMJ" pitchFamily="2" charset="0"/>
              </a:rPr>
              <a:t> mv‡_ mv‡_ Kg-‡</a:t>
            </a:r>
            <a:r>
              <a:rPr lang="en-US" sz="4000" dirty="0" err="1">
                <a:solidFill>
                  <a:srgbClr val="002060"/>
                </a:solidFill>
                <a:latin typeface="SumeshwariMJ" pitchFamily="2" charset="0"/>
                <a:cs typeface="SumeshwariMJ" pitchFamily="2" charset="0"/>
              </a:rPr>
              <a:t>ekx</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m‡Kûvixi</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Uvwg©bvj</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fv‡ëR</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Kg‡Z</a:t>
            </a:r>
            <a:r>
              <a:rPr lang="en-US" sz="4000" dirty="0">
                <a:solidFill>
                  <a:srgbClr val="002060"/>
                </a:solidFill>
                <a:latin typeface="SumeshwariMJ" pitchFamily="2" charset="0"/>
                <a:cs typeface="SumeshwariMJ" pitchFamily="2" charset="0"/>
              </a:rPr>
              <a:t> _</a:t>
            </a:r>
            <a:r>
              <a:rPr lang="en-US" sz="4000" dirty="0" err="1">
                <a:solidFill>
                  <a:srgbClr val="002060"/>
                </a:solidFill>
                <a:latin typeface="SumeshwariMJ" pitchFamily="2" charset="0"/>
                <a:cs typeface="SumeshwariMJ" pitchFamily="2" charset="0"/>
              </a:rPr>
              <a:t>v‡K</a:t>
            </a:r>
            <a:r>
              <a:rPr lang="en-US" sz="4000" dirty="0">
                <a:solidFill>
                  <a:srgbClr val="002060"/>
                </a:solidFill>
                <a:latin typeface="SumeshwariMJ" pitchFamily="2" charset="0"/>
                <a:cs typeface="SumeshwariMJ" pitchFamily="2" charset="0"/>
              </a:rPr>
              <a:t> | </a:t>
            </a:r>
            <a:r>
              <a:rPr lang="en-US" sz="4000" dirty="0" err="1">
                <a:solidFill>
                  <a:srgbClr val="002060"/>
                </a:solidFill>
                <a:latin typeface="SumeshwariMJ" pitchFamily="2" charset="0"/>
                <a:cs typeface="SumeshwariMJ" pitchFamily="2" charset="0"/>
              </a:rPr>
              <a:t>wKš</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iwR</a:t>
            </a:r>
            <a:r>
              <a:rPr lang="en-US" sz="4000" dirty="0">
                <a:solidFill>
                  <a:srgbClr val="002060"/>
                </a:solidFill>
                <a:latin typeface="SumeshwariMJ" pitchFamily="2" charset="0"/>
                <a:cs typeface="SumeshwariMJ" pitchFamily="2" charset="0"/>
              </a:rPr>
              <a:t>÷¨</a:t>
            </a:r>
            <a:r>
              <a:rPr lang="en-US" sz="4000" dirty="0" err="1">
                <a:solidFill>
                  <a:srgbClr val="002060"/>
                </a:solidFill>
                <a:latin typeface="SumeshwariMJ" pitchFamily="2" charset="0"/>
                <a:cs typeface="SumeshwariMJ" pitchFamily="2" charset="0"/>
              </a:rPr>
              <a:t>vÝ</a:t>
            </a:r>
            <a:r>
              <a:rPr lang="en-US" sz="4000" dirty="0">
                <a:solidFill>
                  <a:srgbClr val="002060"/>
                </a:solidFill>
                <a:latin typeface="SumeshwariMJ" pitchFamily="2" charset="0"/>
                <a:cs typeface="SumeshwariMJ" pitchFamily="2" charset="0"/>
              </a:rPr>
              <a:t> I </a:t>
            </a:r>
            <a:r>
              <a:rPr lang="en-US" sz="4000" dirty="0" err="1">
                <a:solidFill>
                  <a:srgbClr val="002060"/>
                </a:solidFill>
                <a:latin typeface="SumeshwariMJ" pitchFamily="2" charset="0"/>
                <a:cs typeface="SumeshwariMJ" pitchFamily="2" charset="0"/>
              </a:rPr>
              <a:t>wiq¨vKU¨vÝ</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Gi</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Rb</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fv‡ëR</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Wªc</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n‡q</a:t>
            </a:r>
            <a:r>
              <a:rPr lang="en-US" sz="4000" dirty="0">
                <a:solidFill>
                  <a:srgbClr val="002060"/>
                </a:solidFill>
                <a:latin typeface="SumeshwariMJ" pitchFamily="2" charset="0"/>
                <a:cs typeface="SumeshwariMJ" pitchFamily="2" charset="0"/>
              </a:rPr>
              <a:t> _</a:t>
            </a:r>
            <a:r>
              <a:rPr lang="en-US" sz="4000" dirty="0" err="1">
                <a:solidFill>
                  <a:srgbClr val="002060"/>
                </a:solidFill>
                <a:latin typeface="SumeshwariMJ" pitchFamily="2" charset="0"/>
                <a:cs typeface="SumeshwariMJ" pitchFamily="2" charset="0"/>
              </a:rPr>
              <a:t>v‡K</a:t>
            </a:r>
            <a:r>
              <a:rPr lang="en-US" sz="4000" dirty="0">
                <a:solidFill>
                  <a:srgbClr val="002060"/>
                </a:solidFill>
                <a:latin typeface="SumeshwariMJ" pitchFamily="2" charset="0"/>
                <a:cs typeface="SumeshwariMJ" pitchFamily="2" charset="0"/>
              </a:rPr>
              <a:t> | †</a:t>
            </a:r>
            <a:r>
              <a:rPr lang="en-US" sz="4000" dirty="0" err="1">
                <a:solidFill>
                  <a:srgbClr val="002060"/>
                </a:solidFill>
                <a:latin typeface="SumeshwariMJ" pitchFamily="2" charset="0"/>
                <a:cs typeface="SumeshwariMJ" pitchFamily="2" charset="0"/>
              </a:rPr>
              <a:t>bv</a:t>
            </a:r>
            <a:r>
              <a:rPr lang="en-US" sz="4000" dirty="0">
                <a:solidFill>
                  <a:srgbClr val="002060"/>
                </a:solidFill>
                <a:latin typeface="SumeshwariMJ" pitchFamily="2" charset="0"/>
                <a:cs typeface="SumeshwariMJ" pitchFamily="2" charset="0"/>
              </a:rPr>
              <a:t>-‡</a:t>
            </a:r>
            <a:r>
              <a:rPr lang="en-US" sz="4000" dirty="0" err="1">
                <a:solidFill>
                  <a:srgbClr val="002060"/>
                </a:solidFill>
                <a:latin typeface="SumeshwariMJ" pitchFamily="2" charset="0"/>
                <a:cs typeface="SumeshwariMJ" pitchFamily="2" charset="0"/>
              </a:rPr>
              <a:t>jvW</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n‡Z</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dzj</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jvW</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ch©šÍ</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gvU</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fv‡ëR</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Wªc‡K</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dzj</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jvW</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fv‡ëR</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Øviv</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fvM</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Ki‡j</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fv‡ëR</a:t>
            </a:r>
            <a:r>
              <a:rPr lang="en-US" sz="4000" dirty="0">
                <a:solidFill>
                  <a:srgbClr val="002060"/>
                </a:solidFill>
                <a:latin typeface="SumeshwariMJ" pitchFamily="2" charset="0"/>
                <a:cs typeface="SumeshwariMJ" pitchFamily="2" charset="0"/>
              </a:rPr>
              <a:t> †i¸‡</a:t>
            </a:r>
            <a:r>
              <a:rPr lang="en-US" sz="4000" dirty="0" err="1">
                <a:solidFill>
                  <a:srgbClr val="002060"/>
                </a:solidFill>
                <a:latin typeface="SumeshwariMJ" pitchFamily="2" charset="0"/>
                <a:cs typeface="SumeshwariMJ" pitchFamily="2" charset="0"/>
              </a:rPr>
              <a:t>jkb</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cvIqv</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hvq</a:t>
            </a:r>
            <a:r>
              <a:rPr lang="en-US" sz="4000" dirty="0">
                <a:solidFill>
                  <a:srgbClr val="002060"/>
                </a:solidFill>
                <a:latin typeface="SumeshwariMJ" pitchFamily="2" charset="0"/>
                <a:cs typeface="SumeshwariMJ" pitchFamily="2" charset="0"/>
              </a:rPr>
              <a:t> |</a:t>
            </a:r>
            <a:endParaRPr lang="en-US" sz="2800" dirty="0">
              <a:solidFill>
                <a:srgbClr val="002060"/>
              </a:solidFill>
            </a:endParaRPr>
          </a:p>
        </p:txBody>
      </p:sp>
    </p:spTree>
    <p:extLst>
      <p:ext uri="{BB962C8B-B14F-4D97-AF65-F5344CB8AC3E}">
        <p14:creationId xmlns:p14="http://schemas.microsoft.com/office/powerpoint/2010/main" val="4207963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0">
            <a:scrgbClr r="0" g="0" b="0"/>
          </a:lnRef>
          <a:fillRef idx="1003">
            <a:schemeClr val="lt2"/>
          </a:fillRef>
          <a:effectRef idx="0">
            <a:scrgbClr r="0" g="0" b="0"/>
          </a:effectRef>
          <a:fontRef idx="major"/>
        </p:style>
        <p:txBody>
          <a:bodyPr/>
          <a:lstStyle/>
          <a:p>
            <a:pPr algn="ctr"/>
            <a:endParaRPr lang="en-US" dirty="0"/>
          </a:p>
          <a:p>
            <a:pPr algn="ctr"/>
            <a:r>
              <a:rPr lang="en-US" dirty="0"/>
              <a:t>SHAKTI PRASAD GANGULY</a:t>
            </a:r>
            <a:br>
              <a:rPr lang="en-US" dirty="0"/>
            </a:br>
            <a:r>
              <a:rPr lang="en-US" dirty="0"/>
              <a:t/>
            </a:r>
            <a:br>
              <a:rPr lang="en-US" dirty="0"/>
            </a:br>
            <a:r>
              <a:rPr lang="en-US" dirty="0"/>
              <a:t>INSTRUCTOR (ELECTRICAL)</a:t>
            </a:r>
          </a:p>
          <a:p>
            <a:pPr algn="ctr"/>
            <a:endParaRPr lang="en-US" dirty="0"/>
          </a:p>
          <a:p>
            <a:pPr algn="ctr"/>
            <a:r>
              <a:rPr lang="en-US" dirty="0"/>
              <a:t>JESSORE POLYTECHNIC INSTITUTE</a:t>
            </a:r>
          </a:p>
        </p:txBody>
      </p:sp>
    </p:spTree>
    <p:extLst>
      <p:ext uri="{BB962C8B-B14F-4D97-AF65-F5344CB8AC3E}">
        <p14:creationId xmlns:p14="http://schemas.microsoft.com/office/powerpoint/2010/main" val="2606115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1000"/>
                                        <p:tgtEl>
                                          <p:spTgt spid="3">
                                            <p:txEl>
                                              <p:pRg st="3" end="3"/>
                                            </p:txEl>
                                          </p:spTgt>
                                        </p:tgtEl>
                                      </p:cBhvr>
                                    </p:animEffect>
                                    <p:anim calcmode="lin" valueType="num">
                                      <p:cBhvr>
                                        <p:cTn id="1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5486400"/>
            <a:ext cx="4191000" cy="762000"/>
          </a:xfrm>
        </p:spPr>
        <p:txBody>
          <a:bodyPr/>
          <a:lstStyle/>
          <a:p>
            <a:r>
              <a:rPr lang="en-US" dirty="0"/>
              <a:t>.</a:t>
            </a:r>
          </a:p>
        </p:txBody>
      </p:sp>
      <p:sp>
        <p:nvSpPr>
          <p:cNvPr id="4" name="Content Placeholder 3"/>
          <p:cNvSpPr>
            <a:spLocks noGrp="1"/>
          </p:cNvSpPr>
          <p:nvPr>
            <p:ph idx="1"/>
          </p:nvPr>
        </p:nvSpPr>
        <p:spPr>
          <a:xfrm>
            <a:off x="0" y="990600"/>
            <a:ext cx="9109500" cy="5486400"/>
          </a:xfrm>
        </p:spPr>
        <p:txBody>
          <a:bodyPr>
            <a:normAutofit lnSpcReduction="10000"/>
          </a:bodyPr>
          <a:lstStyle/>
          <a:p>
            <a:pPr lvl="0"/>
            <a:r>
              <a:rPr lang="en-US" sz="3600" dirty="0" smtClean="0">
                <a:latin typeface="SumeshwariMJ" pitchFamily="2" charset="0"/>
                <a:cs typeface="SumeshwariMJ" pitchFamily="2" charset="0"/>
              </a:rPr>
              <a:t>5.5 </a:t>
            </a:r>
            <a:r>
              <a:rPr lang="en-US" sz="3600" dirty="0">
                <a:latin typeface="SumeshwariMJ" pitchFamily="2" charset="0"/>
                <a:cs typeface="SumeshwariMJ" pitchFamily="2" charset="0"/>
              </a:rPr>
              <a:t>:</a:t>
            </a:r>
            <a:r>
              <a:rPr lang="en-US" sz="4100" dirty="0">
                <a:latin typeface="SumeshwariMJ" pitchFamily="2" charset="0"/>
                <a:cs typeface="SumeshwariMJ" pitchFamily="2" charset="0"/>
              </a:rPr>
              <a:t> ‡</a:t>
            </a:r>
            <a:r>
              <a:rPr lang="en-US" sz="4100" dirty="0" err="1">
                <a:latin typeface="SumeshwariMJ" pitchFamily="2" charset="0"/>
                <a:cs typeface="SumeshwariMJ" pitchFamily="2" charset="0"/>
              </a:rPr>
              <a:t>fv‡ëR</a:t>
            </a:r>
            <a:r>
              <a:rPr lang="en-US" sz="4100" dirty="0">
                <a:latin typeface="SumeshwariMJ" pitchFamily="2" charset="0"/>
                <a:cs typeface="SumeshwariMJ" pitchFamily="2" charset="0"/>
              </a:rPr>
              <a:t> †i¸‡</a:t>
            </a:r>
            <a:r>
              <a:rPr lang="en-US" sz="4100" dirty="0" err="1">
                <a:latin typeface="SumeshwariMJ" pitchFamily="2" charset="0"/>
                <a:cs typeface="SumeshwariMJ" pitchFamily="2" charset="0"/>
              </a:rPr>
              <a:t>j‡k‡bi</a:t>
            </a:r>
            <a:r>
              <a:rPr lang="en-US" sz="4100" dirty="0">
                <a:latin typeface="SumeshwariMJ" pitchFamily="2" charset="0"/>
                <a:cs typeface="SumeshwariMJ" pitchFamily="2" charset="0"/>
              </a:rPr>
              <a:t> </a:t>
            </a:r>
            <a:r>
              <a:rPr lang="en-US" sz="4100" dirty="0" err="1">
                <a:latin typeface="SumeshwariMJ" pitchFamily="2" charset="0"/>
                <a:cs typeface="SumeshwariMJ" pitchFamily="2" charset="0"/>
              </a:rPr>
              <a:t>msÁv</a:t>
            </a:r>
            <a:r>
              <a:rPr lang="en-US" sz="4100" dirty="0">
                <a:latin typeface="SumeshwariMJ" pitchFamily="2" charset="0"/>
                <a:cs typeface="SumeshwariMJ" pitchFamily="2" charset="0"/>
              </a:rPr>
              <a:t> :Ñ </a:t>
            </a:r>
          </a:p>
          <a:p>
            <a:pPr marL="0" lvl="0" indent="0">
              <a:spcBef>
                <a:spcPts val="0"/>
              </a:spcBef>
              <a:buClr>
                <a:srgbClr val="2DA2BF"/>
              </a:buClr>
              <a:buSzPct val="68000"/>
              <a:buNone/>
            </a:pPr>
            <a:r>
              <a:rPr lang="en-US" sz="4100" dirty="0">
                <a:solidFill>
                  <a:srgbClr val="0070C0"/>
                </a:solidFill>
                <a:latin typeface="SumeshwariMJ" pitchFamily="2" charset="0"/>
                <a:cs typeface="SumeshwariMJ" pitchFamily="2" charset="0"/>
              </a:rPr>
              <a:t> </a:t>
            </a:r>
            <a:r>
              <a:rPr lang="en-US" sz="4000" dirty="0">
                <a:solidFill>
                  <a:srgbClr val="002060"/>
                </a:solidFill>
                <a:latin typeface="SumeshwariMJ" pitchFamily="2" charset="0"/>
                <a:cs typeface="SumeshwariMJ" pitchFamily="2" charset="0"/>
              </a:rPr>
              <a:t>‡h †</a:t>
            </a:r>
            <a:r>
              <a:rPr lang="en-US" sz="4000" dirty="0" err="1">
                <a:solidFill>
                  <a:srgbClr val="002060"/>
                </a:solidFill>
                <a:latin typeface="SumeshwariMJ" pitchFamily="2" charset="0"/>
                <a:cs typeface="SumeshwariMJ" pitchFamily="2" charset="0"/>
              </a:rPr>
              <a:t>Kvb</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UªvÝdigv‡ii</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jvW</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e„w×i</a:t>
            </a:r>
            <a:r>
              <a:rPr lang="en-US" sz="4000" dirty="0">
                <a:solidFill>
                  <a:srgbClr val="002060"/>
                </a:solidFill>
                <a:latin typeface="SumeshwariMJ" pitchFamily="2" charset="0"/>
                <a:cs typeface="SumeshwariMJ" pitchFamily="2" charset="0"/>
              </a:rPr>
              <a:t>  mv‡_ mv‡_ </a:t>
            </a:r>
            <a:r>
              <a:rPr lang="en-US" sz="4000" dirty="0" err="1">
                <a:solidFill>
                  <a:srgbClr val="002060"/>
                </a:solidFill>
                <a:latin typeface="SumeshwariMJ" pitchFamily="2" charset="0"/>
                <a:cs typeface="SumeshwariMJ" pitchFamily="2" charset="0"/>
              </a:rPr>
              <a:t>Gi</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K‡q‡ji</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Gi</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iwR</a:t>
            </a:r>
            <a:r>
              <a:rPr lang="en-US" sz="4000" dirty="0">
                <a:solidFill>
                  <a:srgbClr val="002060"/>
                </a:solidFill>
                <a:latin typeface="SumeshwariMJ" pitchFamily="2" charset="0"/>
                <a:cs typeface="SumeshwariMJ" pitchFamily="2" charset="0"/>
              </a:rPr>
              <a:t>÷¨</a:t>
            </a:r>
            <a:r>
              <a:rPr lang="en-US" sz="4000" dirty="0" err="1">
                <a:solidFill>
                  <a:srgbClr val="002060"/>
                </a:solidFill>
                <a:latin typeface="SumeshwariMJ" pitchFamily="2" charset="0"/>
                <a:cs typeface="SumeshwariMJ" pitchFamily="2" charset="0"/>
              </a:rPr>
              <a:t>vÝ</a:t>
            </a:r>
            <a:r>
              <a:rPr lang="en-US" sz="4000" dirty="0">
                <a:solidFill>
                  <a:srgbClr val="002060"/>
                </a:solidFill>
                <a:latin typeface="SumeshwariMJ" pitchFamily="2" charset="0"/>
                <a:cs typeface="SumeshwariMJ" pitchFamily="2" charset="0"/>
              </a:rPr>
              <a:t> I </a:t>
            </a:r>
            <a:r>
              <a:rPr lang="en-US" sz="4000" dirty="0" err="1">
                <a:solidFill>
                  <a:srgbClr val="002060"/>
                </a:solidFill>
                <a:latin typeface="SumeshwariMJ" pitchFamily="2" charset="0"/>
                <a:cs typeface="SumeshwariMJ" pitchFamily="2" charset="0"/>
              </a:rPr>
              <a:t>BÛvKU¨vÝi</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Rb</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fv‡ëR</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Wªc</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n‡q</a:t>
            </a:r>
            <a:r>
              <a:rPr lang="en-US" sz="4000" dirty="0">
                <a:solidFill>
                  <a:srgbClr val="002060"/>
                </a:solidFill>
                <a:latin typeface="SumeshwariMJ" pitchFamily="2" charset="0"/>
                <a:cs typeface="SumeshwariMJ" pitchFamily="2" charset="0"/>
              </a:rPr>
              <a:t> _</a:t>
            </a:r>
            <a:r>
              <a:rPr lang="en-US" sz="4000" dirty="0" err="1">
                <a:solidFill>
                  <a:srgbClr val="002060"/>
                </a:solidFill>
                <a:latin typeface="SumeshwariMJ" pitchFamily="2" charset="0"/>
                <a:cs typeface="SumeshwariMJ" pitchFamily="2" charset="0"/>
              </a:rPr>
              <a:t>v‡K</a:t>
            </a:r>
            <a:r>
              <a:rPr lang="en-US" sz="4000" dirty="0">
                <a:solidFill>
                  <a:srgbClr val="002060"/>
                </a:solidFill>
                <a:latin typeface="SumeshwariMJ" pitchFamily="2" charset="0"/>
                <a:cs typeface="SumeshwariMJ" pitchFamily="2" charset="0"/>
              </a:rPr>
              <a:t> | </a:t>
            </a:r>
            <a:r>
              <a:rPr lang="en-US" sz="4000" dirty="0" err="1">
                <a:solidFill>
                  <a:srgbClr val="002060"/>
                </a:solidFill>
                <a:latin typeface="SumeshwariMJ" pitchFamily="2" charset="0"/>
                <a:cs typeface="SumeshwariMJ" pitchFamily="2" charset="0"/>
              </a:rPr>
              <a:t>d‡j</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Uvwg©bvj</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fv‡ëR</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Kg‡Z</a:t>
            </a:r>
            <a:r>
              <a:rPr lang="en-US" sz="4000" dirty="0">
                <a:solidFill>
                  <a:srgbClr val="002060"/>
                </a:solidFill>
                <a:latin typeface="SumeshwariMJ" pitchFamily="2" charset="0"/>
                <a:cs typeface="SumeshwariMJ" pitchFamily="2" charset="0"/>
              </a:rPr>
              <a:t> _</a:t>
            </a:r>
            <a:r>
              <a:rPr lang="en-US" sz="4000" dirty="0" err="1">
                <a:solidFill>
                  <a:srgbClr val="002060"/>
                </a:solidFill>
                <a:latin typeface="SumeshwariMJ" pitchFamily="2" charset="0"/>
                <a:cs typeface="SumeshwariMJ" pitchFamily="2" charset="0"/>
              </a:rPr>
              <a:t>v‡K</a:t>
            </a:r>
            <a:r>
              <a:rPr lang="en-US" sz="4000" dirty="0">
                <a:solidFill>
                  <a:srgbClr val="002060"/>
                </a:solidFill>
                <a:latin typeface="SumeshwariMJ" pitchFamily="2" charset="0"/>
                <a:cs typeface="SumeshwariMJ" pitchFamily="2" charset="0"/>
              </a:rPr>
              <a:t> | †</a:t>
            </a:r>
            <a:r>
              <a:rPr lang="en-US" sz="4000" dirty="0" err="1">
                <a:solidFill>
                  <a:srgbClr val="002060"/>
                </a:solidFill>
                <a:latin typeface="SumeshwariMJ" pitchFamily="2" charset="0"/>
                <a:cs typeface="SumeshwariMJ" pitchFamily="2" charset="0"/>
              </a:rPr>
              <a:t>bv</a:t>
            </a:r>
            <a:r>
              <a:rPr lang="en-US" sz="4000" dirty="0">
                <a:solidFill>
                  <a:srgbClr val="002060"/>
                </a:solidFill>
                <a:latin typeface="SumeshwariMJ" pitchFamily="2" charset="0"/>
                <a:cs typeface="SumeshwariMJ" pitchFamily="2" charset="0"/>
              </a:rPr>
              <a:t>-‡</a:t>
            </a:r>
            <a:r>
              <a:rPr lang="en-US" sz="4000" dirty="0" err="1">
                <a:solidFill>
                  <a:srgbClr val="002060"/>
                </a:solidFill>
                <a:latin typeface="SumeshwariMJ" pitchFamily="2" charset="0"/>
                <a:cs typeface="SumeshwariMJ" pitchFamily="2" charset="0"/>
              </a:rPr>
              <a:t>jvW</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n‡Z</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dzj</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jvW</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ch©šÍ</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gvU</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fv‡ëR</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Wªc‡K</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dzj</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jvW</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fv‡ëR</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Øviv</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fvM</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Ki‡j</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fv‡ëR</a:t>
            </a:r>
            <a:r>
              <a:rPr lang="en-US" sz="4000" dirty="0">
                <a:solidFill>
                  <a:srgbClr val="002060"/>
                </a:solidFill>
                <a:latin typeface="SumeshwariMJ" pitchFamily="2" charset="0"/>
                <a:cs typeface="SumeshwariMJ" pitchFamily="2" charset="0"/>
              </a:rPr>
              <a:t> †i¸‡</a:t>
            </a:r>
            <a:r>
              <a:rPr lang="en-US" sz="4000" dirty="0" err="1">
                <a:solidFill>
                  <a:srgbClr val="002060"/>
                </a:solidFill>
                <a:latin typeface="SumeshwariMJ" pitchFamily="2" charset="0"/>
                <a:cs typeface="SumeshwariMJ" pitchFamily="2" charset="0"/>
              </a:rPr>
              <a:t>jkb</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cvIqv</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hvq</a:t>
            </a:r>
            <a:r>
              <a:rPr lang="en-US" sz="4000" dirty="0">
                <a:solidFill>
                  <a:srgbClr val="002060"/>
                </a:solidFill>
                <a:latin typeface="SumeshwariMJ" pitchFamily="2" charset="0"/>
                <a:cs typeface="SumeshwariMJ" pitchFamily="2" charset="0"/>
              </a:rPr>
              <a:t> | G †i¸‡</a:t>
            </a:r>
            <a:r>
              <a:rPr lang="en-US" sz="4000" dirty="0" err="1">
                <a:solidFill>
                  <a:srgbClr val="002060"/>
                </a:solidFill>
                <a:latin typeface="SumeshwariMJ" pitchFamily="2" charset="0"/>
                <a:cs typeface="SumeshwariMJ" pitchFamily="2" charset="0"/>
              </a:rPr>
              <a:t>jkb</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kZKiv</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wnmv‡e</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cÖKvk</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Kiv</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nq</a:t>
            </a:r>
            <a:r>
              <a:rPr lang="en-US" sz="4000" dirty="0">
                <a:solidFill>
                  <a:srgbClr val="002060"/>
                </a:solidFill>
                <a:latin typeface="SumeshwariMJ" pitchFamily="2" charset="0"/>
                <a:cs typeface="SumeshwariMJ" pitchFamily="2" charset="0"/>
              </a:rPr>
              <a:t> | </a:t>
            </a:r>
            <a:endParaRPr lang="en-US" sz="2800" dirty="0">
              <a:solidFill>
                <a:srgbClr val="002060"/>
              </a:solidFill>
            </a:endParaRPr>
          </a:p>
          <a:p>
            <a:r>
              <a:rPr lang="en-US" sz="4100" dirty="0">
                <a:solidFill>
                  <a:srgbClr val="0070C0"/>
                </a:solidFill>
                <a:latin typeface="SumeshwariMJ" pitchFamily="2" charset="0"/>
                <a:cs typeface="SumeshwariMJ" pitchFamily="2" charset="0"/>
              </a:rPr>
              <a:t>                   </a:t>
            </a:r>
          </a:p>
        </p:txBody>
      </p:sp>
      <p:sp>
        <p:nvSpPr>
          <p:cNvPr id="5" name="Rectangle 4"/>
          <p:cNvSpPr/>
          <p:nvPr/>
        </p:nvSpPr>
        <p:spPr>
          <a:xfrm>
            <a:off x="457200" y="1"/>
            <a:ext cx="7543800" cy="1015663"/>
          </a:xfrm>
          <a:prstGeom prst="rect">
            <a:avLst/>
          </a:prstGeom>
        </p:spPr>
        <p:txBody>
          <a:bodyPr wrap="square">
            <a:spAutoFit/>
          </a:bodyPr>
          <a:lstStyle/>
          <a:p>
            <a:pPr algn="ctr"/>
            <a:r>
              <a:rPr lang="bn-BD" sz="2400" dirty="0">
                <a:solidFill>
                  <a:prstClr val="white"/>
                </a:solidFill>
              </a:rPr>
              <a:t>এসি মেসিন-১বিষয় কোড-৬৭৬</a:t>
            </a:r>
            <a:r>
              <a:rPr lang="en-US" sz="2800" dirty="0">
                <a:solidFill>
                  <a:prstClr val="white"/>
                </a:solidFill>
                <a:latin typeface="SumeshwariMJ" pitchFamily="2" charset="0"/>
                <a:cs typeface="SumeshwariMJ" pitchFamily="2" charset="0"/>
              </a:rPr>
              <a:t>1 </a:t>
            </a:r>
            <a:r>
              <a:rPr lang="en-US" sz="2800" dirty="0" err="1">
                <a:solidFill>
                  <a:prstClr val="white"/>
                </a:solidFill>
                <a:latin typeface="SumeshwariMJ" pitchFamily="2" charset="0"/>
                <a:cs typeface="SumeshwariMJ" pitchFamily="2" charset="0"/>
              </a:rPr>
              <a:t>UªvÝdigvi</a:t>
            </a:r>
            <a:r>
              <a:rPr lang="en-US" sz="2800" dirty="0">
                <a:solidFill>
                  <a:prstClr val="white"/>
                </a:solidFill>
                <a:latin typeface="SumeshwariMJ" pitchFamily="2" charset="0"/>
                <a:cs typeface="SumeshwariMJ" pitchFamily="2" charset="0"/>
              </a:rPr>
              <a:t>  `kg</a:t>
            </a:r>
            <a:r>
              <a:rPr lang="en-US" sz="3200" dirty="0">
                <a:solidFill>
                  <a:prstClr val="white"/>
                </a:solidFill>
                <a:latin typeface="SumeshwariMJ" pitchFamily="2" charset="0"/>
                <a:cs typeface="SumeshwariMJ" pitchFamily="2" charset="0"/>
              </a:rPr>
              <a:t> </a:t>
            </a:r>
            <a:r>
              <a:rPr lang="en-US" sz="2800" dirty="0">
                <a:solidFill>
                  <a:prstClr val="white"/>
                </a:solidFill>
                <a:latin typeface="SumeshwariMJ" pitchFamily="2" charset="0"/>
                <a:cs typeface="SumeshwariMJ" pitchFamily="2" charset="0"/>
              </a:rPr>
              <a:t> </a:t>
            </a:r>
            <a:r>
              <a:rPr lang="en-US" sz="2800" dirty="0" err="1">
                <a:solidFill>
                  <a:prstClr val="white"/>
                </a:solidFill>
                <a:latin typeface="SumeshwariMJ" pitchFamily="2" charset="0"/>
                <a:cs typeface="SumeshwariMJ" pitchFamily="2" charset="0"/>
              </a:rPr>
              <a:t>Aa¨vq</a:t>
            </a:r>
            <a:r>
              <a:rPr lang="en-US" sz="2800" dirty="0">
                <a:solidFill>
                  <a:prstClr val="white"/>
                </a:solidFill>
              </a:rPr>
              <a:t/>
            </a:r>
            <a:br>
              <a:rPr lang="en-US" sz="2800" dirty="0">
                <a:solidFill>
                  <a:prstClr val="white"/>
                </a:solidFill>
              </a:rPr>
            </a:br>
            <a:r>
              <a:rPr lang="en-US" sz="2800" dirty="0">
                <a:solidFill>
                  <a:prstClr val="black"/>
                </a:solidFill>
              </a:rPr>
              <a:t>VOLAGGE REGULATION OF TRANSFORMER</a:t>
            </a:r>
            <a:endParaRPr lang="en-US" dirty="0">
              <a:solidFill>
                <a:srgbClr val="002060"/>
              </a:solidFill>
            </a:endParaRPr>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37814" y="24366"/>
            <a:ext cx="971686" cy="1181265"/>
          </a:xfrm>
          <a:prstGeom prst="rect">
            <a:avLst/>
          </a:prstGeom>
        </p:spPr>
      </p:pic>
      <p:sp>
        <p:nvSpPr>
          <p:cNvPr id="7" name="Rounded Rectangle 6"/>
          <p:cNvSpPr/>
          <p:nvPr/>
        </p:nvSpPr>
        <p:spPr>
          <a:xfrm>
            <a:off x="541193" y="97814"/>
            <a:ext cx="7528214"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prstClr val="white"/>
              </a:solidFill>
            </a:endParaRPr>
          </a:p>
          <a:p>
            <a:pPr algn="ctr"/>
            <a:r>
              <a:rPr lang="bn-BD" sz="2800" dirty="0" smtClean="0">
                <a:solidFill>
                  <a:prstClr val="white"/>
                </a:solidFill>
              </a:rPr>
              <a:t>এসি </a:t>
            </a:r>
            <a:r>
              <a:rPr lang="bn-BD" sz="2800" dirty="0">
                <a:solidFill>
                  <a:prstClr val="white"/>
                </a:solidFill>
              </a:rPr>
              <a:t>মেসিন-১বিষয় কোড-৬৬৭৬২</a:t>
            </a:r>
            <a:r>
              <a:rPr lang="en-US" sz="2800" dirty="0">
                <a:solidFill>
                  <a:prstClr val="white"/>
                </a:solidFill>
              </a:rPr>
              <a:t>   </a:t>
            </a:r>
            <a:r>
              <a:rPr lang="en-US" sz="3600" dirty="0">
                <a:solidFill>
                  <a:srgbClr val="FF0000"/>
                </a:solidFill>
                <a:latin typeface="SumeshwariMJ" pitchFamily="2" charset="0"/>
                <a:cs typeface="SumeshwariMJ" pitchFamily="2" charset="0"/>
              </a:rPr>
              <a:t>5g </a:t>
            </a:r>
            <a:r>
              <a:rPr lang="en-US" sz="3600" dirty="0" err="1">
                <a:solidFill>
                  <a:srgbClr val="FF0000"/>
                </a:solidFill>
                <a:latin typeface="SumeshwariMJ" pitchFamily="2" charset="0"/>
                <a:cs typeface="SumeshwariMJ" pitchFamily="2" charset="0"/>
              </a:rPr>
              <a:t>Aa¨vq</a:t>
            </a:r>
            <a:r>
              <a:rPr lang="en-US" sz="4000" dirty="0">
                <a:solidFill>
                  <a:srgbClr val="FF0000"/>
                </a:solidFill>
              </a:rPr>
              <a:t/>
            </a:r>
            <a:br>
              <a:rPr lang="en-US" sz="4000" dirty="0">
                <a:solidFill>
                  <a:srgbClr val="FF0000"/>
                </a:solidFill>
              </a:rPr>
            </a:br>
            <a:endParaRPr lang="en-US" sz="2400" dirty="0">
              <a:solidFill>
                <a:srgbClr val="EEECE1"/>
              </a:solidFill>
            </a:endParaRPr>
          </a:p>
        </p:txBody>
      </p:sp>
      <p:sp>
        <p:nvSpPr>
          <p:cNvPr id="8" name="Rounded Rectangle 7"/>
          <p:cNvSpPr/>
          <p:nvPr/>
        </p:nvSpPr>
        <p:spPr>
          <a:xfrm>
            <a:off x="3048000" y="6477000"/>
            <a:ext cx="3581400" cy="381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a:p>
            <a:pPr algn="ctr"/>
            <a:r>
              <a:rPr lang="en-US" sz="1600" dirty="0">
                <a:solidFill>
                  <a:prstClr val="white"/>
                </a:solidFill>
              </a:rPr>
              <a:t>JESSORE POLYTECHNIC INSTITUTE</a:t>
            </a:r>
          </a:p>
          <a:p>
            <a:pPr algn="ctr"/>
            <a:endParaRPr lang="en-US" sz="1600" dirty="0">
              <a:solidFill>
                <a:prstClr val="white"/>
              </a:solidFill>
            </a:endParaRPr>
          </a:p>
        </p:txBody>
      </p:sp>
      <p:pic>
        <p:nvPicPr>
          <p:cNvPr id="9" name="Picture 8" descr="transformer voltage regulation"/>
          <p:cNvPicPr/>
          <p:nvPr/>
        </p:nvPicPr>
        <p:blipFill>
          <a:blip r:embed="rId3">
            <a:extLst>
              <a:ext uri="{28A0092B-C50C-407E-A947-70E740481C1C}">
                <a14:useLocalDpi xmlns:a14="http://schemas.microsoft.com/office/drawing/2010/main" val="0"/>
              </a:ext>
            </a:extLst>
          </a:blip>
          <a:srcRect/>
          <a:stretch>
            <a:fillRect/>
          </a:stretch>
        </p:blipFill>
        <p:spPr bwMode="auto">
          <a:xfrm>
            <a:off x="907472" y="5486400"/>
            <a:ext cx="4578928" cy="742950"/>
          </a:xfrm>
          <a:prstGeom prst="rect">
            <a:avLst/>
          </a:prstGeom>
          <a:noFill/>
          <a:ln>
            <a:noFill/>
          </a:ln>
        </p:spPr>
      </p:pic>
    </p:spTree>
    <p:extLst>
      <p:ext uri="{BB962C8B-B14F-4D97-AF65-F5344CB8AC3E}">
        <p14:creationId xmlns:p14="http://schemas.microsoft.com/office/powerpoint/2010/main" val="4195973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Clipping"/>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13856" y="1"/>
            <a:ext cx="824344" cy="1066800"/>
          </a:xfrm>
          <a:prstGeom prst="rect">
            <a:avLst/>
          </a:prstGeom>
        </p:spPr>
      </p:pic>
      <p:sp>
        <p:nvSpPr>
          <p:cNvPr id="6" name="Rectangle 5"/>
          <p:cNvSpPr/>
          <p:nvPr/>
        </p:nvSpPr>
        <p:spPr>
          <a:xfrm>
            <a:off x="13856" y="6629400"/>
            <a:ext cx="8991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JESSORE POLYTECHNIC INSTITUTE</a:t>
            </a:r>
          </a:p>
        </p:txBody>
      </p:sp>
      <p:sp>
        <p:nvSpPr>
          <p:cNvPr id="7" name="Rectangle 6"/>
          <p:cNvSpPr/>
          <p:nvPr/>
        </p:nvSpPr>
        <p:spPr>
          <a:xfrm>
            <a:off x="-76200" y="1600200"/>
            <a:ext cx="9081655" cy="5232202"/>
          </a:xfrm>
          <a:prstGeom prst="rect">
            <a:avLst/>
          </a:prstGeom>
        </p:spPr>
        <p:txBody>
          <a:bodyPr wrap="square">
            <a:spAutoFit/>
          </a:bodyPr>
          <a:lstStyle/>
          <a:p>
            <a:r>
              <a:rPr lang="en-US" sz="3600" dirty="0">
                <a:solidFill>
                  <a:srgbClr val="002060"/>
                </a:solidFill>
                <a:latin typeface="SumeshwariMJ" pitchFamily="2" charset="0"/>
                <a:cs typeface="SumeshwariMJ" pitchFamily="2" charset="0"/>
              </a:rPr>
              <a:t>†</a:t>
            </a:r>
            <a:r>
              <a:rPr lang="en-US" sz="3600" dirty="0" err="1">
                <a:solidFill>
                  <a:srgbClr val="002060"/>
                </a:solidFill>
                <a:latin typeface="SumeshwariMJ" pitchFamily="2" charset="0"/>
                <a:cs typeface="SumeshwariMJ" pitchFamily="2" charset="0"/>
              </a:rPr>
              <a:t>fv‡ëR</a:t>
            </a:r>
            <a:r>
              <a:rPr lang="en-US" sz="3600" dirty="0">
                <a:solidFill>
                  <a:srgbClr val="002060"/>
                </a:solidFill>
                <a:latin typeface="SumeshwariMJ" pitchFamily="2" charset="0"/>
                <a:cs typeface="SumeshwariMJ" pitchFamily="2" charset="0"/>
              </a:rPr>
              <a:t> †i¸‡</a:t>
            </a:r>
            <a:r>
              <a:rPr lang="en-US" sz="3600" dirty="0" err="1">
                <a:solidFill>
                  <a:srgbClr val="002060"/>
                </a:solidFill>
                <a:latin typeface="SumeshwariMJ" pitchFamily="2" charset="0"/>
                <a:cs typeface="SumeshwariMJ" pitchFamily="2" charset="0"/>
              </a:rPr>
              <a:t>jkb</a:t>
            </a:r>
            <a:r>
              <a:rPr lang="en-US" sz="3600" dirty="0">
                <a:solidFill>
                  <a:srgbClr val="002060"/>
                </a:solidFill>
                <a:latin typeface="SumeshwariMJ" pitchFamily="2" charset="0"/>
                <a:cs typeface="SumeshwariMJ" pitchFamily="2" charset="0"/>
              </a:rPr>
              <a:t> </a:t>
            </a:r>
            <a:r>
              <a:rPr lang="en-US" sz="3600" dirty="0" err="1">
                <a:solidFill>
                  <a:srgbClr val="002060"/>
                </a:solidFill>
                <a:latin typeface="SumeshwariMJ" pitchFamily="2" charset="0"/>
                <a:cs typeface="SumeshwariMJ" pitchFamily="2" charset="0"/>
              </a:rPr>
              <a:t>UªvÝdigv‡ii</a:t>
            </a:r>
            <a:r>
              <a:rPr lang="en-US" sz="3600" dirty="0">
                <a:solidFill>
                  <a:srgbClr val="002060"/>
                </a:solidFill>
                <a:latin typeface="SumeshwariMJ" pitchFamily="2" charset="0"/>
                <a:cs typeface="SumeshwariMJ" pitchFamily="2" charset="0"/>
              </a:rPr>
              <a:t> †</a:t>
            </a:r>
            <a:r>
              <a:rPr lang="en-US" sz="3600" dirty="0" err="1">
                <a:solidFill>
                  <a:srgbClr val="002060"/>
                </a:solidFill>
                <a:latin typeface="SumeshwariMJ" pitchFamily="2" charset="0"/>
                <a:cs typeface="SumeshwariMJ" pitchFamily="2" charset="0"/>
              </a:rPr>
              <a:t>jv‡Wi</a:t>
            </a:r>
            <a:r>
              <a:rPr lang="en-US" sz="3600" dirty="0">
                <a:solidFill>
                  <a:srgbClr val="002060"/>
                </a:solidFill>
                <a:latin typeface="SumeshwariMJ" pitchFamily="2" charset="0"/>
                <a:cs typeface="SumeshwariMJ" pitchFamily="2" charset="0"/>
              </a:rPr>
              <a:t>  </a:t>
            </a:r>
            <a:r>
              <a:rPr lang="en-US" sz="3600" dirty="0" err="1" smtClean="0">
                <a:solidFill>
                  <a:srgbClr val="002060"/>
                </a:solidFill>
                <a:latin typeface="SumeshwariMJ" pitchFamily="2" charset="0"/>
                <a:cs typeface="SumeshwariMJ" pitchFamily="2" charset="0"/>
              </a:rPr>
              <a:t>Dci</a:t>
            </a:r>
            <a:r>
              <a:rPr lang="en-US" sz="3600" dirty="0">
                <a:solidFill>
                  <a:srgbClr val="002060"/>
                </a:solidFill>
                <a:latin typeface="SumeshwariMJ" pitchFamily="2" charset="0"/>
                <a:cs typeface="SumeshwariMJ" pitchFamily="2" charset="0"/>
              </a:rPr>
              <a:t> </a:t>
            </a:r>
            <a:r>
              <a:rPr lang="en-US" sz="3600" dirty="0" err="1" smtClean="0">
                <a:solidFill>
                  <a:srgbClr val="002060"/>
                </a:solidFill>
                <a:latin typeface="SumeshwariMJ" pitchFamily="2" charset="0"/>
                <a:cs typeface="SumeshwariMJ" pitchFamily="2" charset="0"/>
              </a:rPr>
              <a:t>wbf©ikxj</a:t>
            </a:r>
            <a:r>
              <a:rPr lang="en-US" sz="3600" dirty="0" smtClean="0">
                <a:solidFill>
                  <a:srgbClr val="002060"/>
                </a:solidFill>
                <a:latin typeface="SumeshwariMJ" pitchFamily="2" charset="0"/>
                <a:cs typeface="SumeshwariMJ" pitchFamily="2" charset="0"/>
              </a:rPr>
              <a:t>   </a:t>
            </a:r>
            <a:endParaRPr lang="en-US" sz="3600" dirty="0">
              <a:solidFill>
                <a:srgbClr val="002060"/>
              </a:solidFill>
              <a:latin typeface="SumeshwariMJ" pitchFamily="2" charset="0"/>
              <a:cs typeface="SumeshwariMJ" pitchFamily="2" charset="0"/>
            </a:endParaRPr>
          </a:p>
          <a:p>
            <a:r>
              <a:rPr lang="en-US" sz="4000" dirty="0">
                <a:solidFill>
                  <a:srgbClr val="002060"/>
                </a:solidFill>
                <a:latin typeface="SumeshwariMJ" pitchFamily="2" charset="0"/>
                <a:cs typeface="SumeshwariMJ" pitchFamily="2" charset="0"/>
              </a:rPr>
              <a:t>  </a:t>
            </a:r>
            <a:r>
              <a:rPr lang="en-US" sz="4000" dirty="0" smtClean="0">
                <a:solidFill>
                  <a:srgbClr val="002060"/>
                </a:solidFill>
                <a:latin typeface="SumeshwariMJ" pitchFamily="2" charset="0"/>
                <a:cs typeface="SumeshwariMJ" pitchFamily="2" charset="0"/>
              </a:rPr>
              <a:t> </a:t>
            </a:r>
            <a:r>
              <a:rPr lang="en-US" sz="4000" dirty="0">
                <a:solidFill>
                  <a:srgbClr val="002060"/>
                </a:solidFill>
                <a:latin typeface="SumeshwariMJ" pitchFamily="2" charset="0"/>
                <a:cs typeface="SumeshwariMJ" pitchFamily="2" charset="0"/>
              </a:rPr>
              <a:t>‡</a:t>
            </a:r>
            <a:r>
              <a:rPr lang="en-US" sz="4000" dirty="0" err="1">
                <a:solidFill>
                  <a:srgbClr val="002060"/>
                </a:solidFill>
                <a:latin typeface="SumeshwariMJ" pitchFamily="2" charset="0"/>
                <a:cs typeface="SumeshwariMJ" pitchFamily="2" charset="0"/>
              </a:rPr>
              <a:t>fv‡ëR</a:t>
            </a:r>
            <a:r>
              <a:rPr lang="en-US" sz="4000" dirty="0">
                <a:solidFill>
                  <a:srgbClr val="002060"/>
                </a:solidFill>
                <a:latin typeface="SumeshwariMJ" pitchFamily="2" charset="0"/>
                <a:cs typeface="SumeshwariMJ" pitchFamily="2" charset="0"/>
              </a:rPr>
              <a:t> †i¸‡</a:t>
            </a:r>
            <a:r>
              <a:rPr lang="en-US" sz="4000" dirty="0" err="1">
                <a:solidFill>
                  <a:srgbClr val="002060"/>
                </a:solidFill>
                <a:latin typeface="SumeshwariMJ" pitchFamily="2" charset="0"/>
                <a:cs typeface="SumeshwariMJ" pitchFamily="2" charset="0"/>
              </a:rPr>
              <a:t>jkb</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Gi</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Rb</a:t>
            </a:r>
            <a:r>
              <a:rPr lang="en-US" sz="4000" dirty="0">
                <a:solidFill>
                  <a:srgbClr val="002060"/>
                </a:solidFill>
                <a:latin typeface="SumeshwariMJ" pitchFamily="2" charset="0"/>
                <a:cs typeface="SumeshwariMJ" pitchFamily="2" charset="0"/>
              </a:rPr>
              <a:t>¨ </a:t>
            </a:r>
          </a:p>
          <a:p>
            <a:r>
              <a:rPr lang="en-US" sz="4000" dirty="0">
                <a:solidFill>
                  <a:srgbClr val="002060"/>
                </a:solidFill>
                <a:latin typeface="Times New Roman" pitchFamily="18" charset="0"/>
                <a:cs typeface="Times New Roman" pitchFamily="18" charset="0"/>
              </a:rPr>
              <a:t>  </a:t>
            </a:r>
            <a:r>
              <a:rPr lang="en-US" sz="4000" b="1" dirty="0" err="1">
                <a:solidFill>
                  <a:srgbClr val="002060"/>
                </a:solidFill>
                <a:latin typeface="Agency FB" panose="020B0503020202020204" pitchFamily="34" charset="0"/>
                <a:cs typeface="Times New Roman" pitchFamily="18" charset="0"/>
              </a:rPr>
              <a:t>Uniyty</a:t>
            </a:r>
            <a:r>
              <a:rPr lang="en-US" sz="4000" b="1" dirty="0">
                <a:solidFill>
                  <a:srgbClr val="002060"/>
                </a:solidFill>
                <a:latin typeface="Agency FB" panose="020B0503020202020204" pitchFamily="34" charset="0"/>
                <a:cs typeface="Times New Roman" pitchFamily="18" charset="0"/>
              </a:rPr>
              <a:t> Power Factor,</a:t>
            </a:r>
            <a:endParaRPr lang="en-US" sz="3600" b="1" dirty="0">
              <a:solidFill>
                <a:srgbClr val="002060"/>
              </a:solidFill>
              <a:latin typeface="Agency FB" panose="020B0503020202020204" pitchFamily="34" charset="0"/>
              <a:cs typeface="Times New Roman" pitchFamily="18" charset="0"/>
            </a:endParaRPr>
          </a:p>
          <a:p>
            <a:r>
              <a:rPr lang="en-US" sz="4000" b="1" dirty="0">
                <a:solidFill>
                  <a:srgbClr val="002060"/>
                </a:solidFill>
                <a:latin typeface="Agency FB" panose="020B0503020202020204" pitchFamily="34" charset="0"/>
                <a:cs typeface="Times New Roman" pitchFamily="18" charset="0"/>
              </a:rPr>
              <a:t>  Lagging Power Factor,</a:t>
            </a:r>
          </a:p>
          <a:p>
            <a:r>
              <a:rPr lang="en-US" sz="4000" b="1" dirty="0">
                <a:solidFill>
                  <a:srgbClr val="002060"/>
                </a:solidFill>
                <a:latin typeface="Agency FB" panose="020B0503020202020204" pitchFamily="34" charset="0"/>
                <a:cs typeface="Times New Roman" pitchFamily="18" charset="0"/>
              </a:rPr>
              <a:t>  Leading Power Factor</a:t>
            </a:r>
            <a:r>
              <a:rPr lang="en-US" sz="4000" b="1" dirty="0">
                <a:solidFill>
                  <a:srgbClr val="002060"/>
                </a:solidFill>
                <a:latin typeface="Agency FB" panose="020B0503020202020204" pitchFamily="34" charset="0"/>
                <a:cs typeface="SumeshwariMJ" pitchFamily="2" charset="0"/>
              </a:rPr>
              <a:t> </a:t>
            </a:r>
          </a:p>
          <a:p>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BZ¨vw</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m¤ú‡K</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aviYv</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cvIqv</a:t>
            </a:r>
            <a:r>
              <a:rPr lang="en-US" sz="4000" dirty="0">
                <a:solidFill>
                  <a:srgbClr val="002060"/>
                </a:solidFill>
                <a:latin typeface="SumeshwariMJ" pitchFamily="2" charset="0"/>
                <a:cs typeface="SumeshwariMJ" pitchFamily="2" charset="0"/>
              </a:rPr>
              <a:t> </a:t>
            </a:r>
            <a:r>
              <a:rPr lang="en-US" sz="4000" dirty="0" err="1">
                <a:solidFill>
                  <a:srgbClr val="002060"/>
                </a:solidFill>
                <a:latin typeface="SumeshwariMJ" pitchFamily="2" charset="0"/>
                <a:cs typeface="SumeshwariMJ" pitchFamily="2" charset="0"/>
              </a:rPr>
              <a:t>hvq</a:t>
            </a:r>
            <a:r>
              <a:rPr lang="en-US" sz="4000" dirty="0">
                <a:solidFill>
                  <a:srgbClr val="002060"/>
                </a:solidFill>
                <a:latin typeface="SumeshwariMJ" pitchFamily="2" charset="0"/>
                <a:cs typeface="SumeshwariMJ" pitchFamily="2" charset="0"/>
              </a:rPr>
              <a:t> &amp;</a:t>
            </a:r>
          </a:p>
          <a:p>
            <a:endParaRPr lang="en-US" sz="4000" dirty="0">
              <a:solidFill>
                <a:srgbClr val="002060"/>
              </a:solidFill>
              <a:latin typeface="SumeshwariMJ" pitchFamily="2" charset="0"/>
              <a:cs typeface="SumeshwariMJ" pitchFamily="2" charset="0"/>
            </a:endParaRPr>
          </a:p>
          <a:p>
            <a:endParaRPr lang="en-US" sz="4000" dirty="0">
              <a:solidFill>
                <a:srgbClr val="002060"/>
              </a:solidFill>
              <a:latin typeface="SumeshwariMJ" pitchFamily="2" charset="0"/>
              <a:cs typeface="SumeshwariMJ" pitchFamily="2" charset="0"/>
            </a:endParaRPr>
          </a:p>
          <a:p>
            <a:endParaRPr lang="en-US" dirty="0"/>
          </a:p>
        </p:txBody>
      </p:sp>
      <p:sp>
        <p:nvSpPr>
          <p:cNvPr id="8" name="Rounded Rectangle 7"/>
          <p:cNvSpPr/>
          <p:nvPr/>
        </p:nvSpPr>
        <p:spPr>
          <a:xfrm>
            <a:off x="838200" y="152401"/>
            <a:ext cx="7528214"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prstClr val="white"/>
              </a:solidFill>
            </a:endParaRPr>
          </a:p>
          <a:p>
            <a:pPr algn="ctr"/>
            <a:r>
              <a:rPr lang="bn-BD" sz="2800" dirty="0" smtClean="0">
                <a:solidFill>
                  <a:prstClr val="white"/>
                </a:solidFill>
              </a:rPr>
              <a:t>এসি </a:t>
            </a:r>
            <a:r>
              <a:rPr lang="bn-BD" sz="2800" dirty="0">
                <a:solidFill>
                  <a:prstClr val="white"/>
                </a:solidFill>
              </a:rPr>
              <a:t>মেসিন-১বিষয় কোড-৬৬৭৬২</a:t>
            </a:r>
            <a:r>
              <a:rPr lang="en-US" sz="2800" dirty="0">
                <a:solidFill>
                  <a:prstClr val="white"/>
                </a:solidFill>
              </a:rPr>
              <a:t>   </a:t>
            </a:r>
            <a:r>
              <a:rPr lang="en-US" sz="3600" dirty="0">
                <a:solidFill>
                  <a:srgbClr val="FF0000"/>
                </a:solidFill>
                <a:latin typeface="SumeshwariMJ" pitchFamily="2" charset="0"/>
                <a:cs typeface="SumeshwariMJ" pitchFamily="2" charset="0"/>
              </a:rPr>
              <a:t>5g </a:t>
            </a:r>
            <a:r>
              <a:rPr lang="en-US" sz="3600" dirty="0" err="1">
                <a:solidFill>
                  <a:srgbClr val="FF0000"/>
                </a:solidFill>
                <a:latin typeface="SumeshwariMJ" pitchFamily="2" charset="0"/>
                <a:cs typeface="SumeshwariMJ" pitchFamily="2" charset="0"/>
              </a:rPr>
              <a:t>Aa¨vq</a:t>
            </a:r>
            <a:r>
              <a:rPr lang="en-US" sz="4000" dirty="0">
                <a:solidFill>
                  <a:srgbClr val="FF0000"/>
                </a:solidFill>
              </a:rPr>
              <a:t/>
            </a:r>
            <a:br>
              <a:rPr lang="en-US" sz="4000" dirty="0">
                <a:solidFill>
                  <a:srgbClr val="FF0000"/>
                </a:solidFill>
              </a:rPr>
            </a:br>
            <a:endParaRPr lang="en-US" sz="2400" dirty="0">
              <a:solidFill>
                <a:srgbClr val="EEECE1"/>
              </a:solidFill>
            </a:endParaRPr>
          </a:p>
        </p:txBody>
      </p:sp>
    </p:spTree>
    <p:extLst>
      <p:ext uri="{BB962C8B-B14F-4D97-AF65-F5344CB8AC3E}">
        <p14:creationId xmlns:p14="http://schemas.microsoft.com/office/powerpoint/2010/main" val="1686405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5486400"/>
            <a:ext cx="4191000" cy="762000"/>
          </a:xfrm>
        </p:spPr>
        <p:txBody>
          <a:bodyPr/>
          <a:lstStyle/>
          <a:p>
            <a:r>
              <a:rPr lang="en-US" dirty="0"/>
              <a:t>.</a:t>
            </a:r>
          </a:p>
        </p:txBody>
      </p:sp>
      <p:sp>
        <p:nvSpPr>
          <p:cNvPr id="4" name="Content Placeholder 3"/>
          <p:cNvSpPr>
            <a:spLocks noGrp="1"/>
          </p:cNvSpPr>
          <p:nvPr>
            <p:ph idx="1"/>
          </p:nvPr>
        </p:nvSpPr>
        <p:spPr>
          <a:xfrm>
            <a:off x="0" y="990600"/>
            <a:ext cx="9109500" cy="5486400"/>
          </a:xfrm>
        </p:spPr>
        <p:txBody>
          <a:bodyPr>
            <a:normAutofit/>
          </a:bodyPr>
          <a:lstStyle/>
          <a:p>
            <a:pPr marL="0" lvl="0" indent="0">
              <a:buNone/>
            </a:pPr>
            <a:r>
              <a:rPr lang="en-US" sz="3600" dirty="0" smtClean="0">
                <a:latin typeface="SumeshwariMJ" pitchFamily="2" charset="0"/>
                <a:cs typeface="SumeshwariMJ" pitchFamily="2" charset="0"/>
              </a:rPr>
              <a:t>:</a:t>
            </a:r>
            <a:r>
              <a:rPr lang="en-US" sz="4100" dirty="0" smtClean="0">
                <a:latin typeface="SumeshwariMJ" pitchFamily="2" charset="0"/>
                <a:cs typeface="SumeshwariMJ" pitchFamily="2" charset="0"/>
              </a:rPr>
              <a:t> </a:t>
            </a:r>
            <a:r>
              <a:rPr lang="en-US" sz="4100" dirty="0">
                <a:latin typeface="SumeshwariMJ" pitchFamily="2" charset="0"/>
                <a:cs typeface="SumeshwariMJ" pitchFamily="2" charset="0"/>
              </a:rPr>
              <a:t>‡</a:t>
            </a:r>
            <a:r>
              <a:rPr lang="en-US" sz="4100" dirty="0" err="1">
                <a:latin typeface="SumeshwariMJ" pitchFamily="2" charset="0"/>
                <a:cs typeface="SumeshwariMJ" pitchFamily="2" charset="0"/>
              </a:rPr>
              <a:t>fv‡ëR</a:t>
            </a:r>
            <a:r>
              <a:rPr lang="en-US" sz="4100" dirty="0">
                <a:latin typeface="SumeshwariMJ" pitchFamily="2" charset="0"/>
                <a:cs typeface="SumeshwariMJ" pitchFamily="2" charset="0"/>
              </a:rPr>
              <a:t> †i¸‡</a:t>
            </a:r>
            <a:r>
              <a:rPr lang="en-US" sz="4100" dirty="0" err="1" smtClean="0">
                <a:latin typeface="SumeshwariMJ" pitchFamily="2" charset="0"/>
                <a:cs typeface="SumeshwariMJ" pitchFamily="2" charset="0"/>
              </a:rPr>
              <a:t>j‡k‡bi</a:t>
            </a:r>
            <a:r>
              <a:rPr lang="en-US" sz="4100" dirty="0">
                <a:latin typeface="SumeshwariMJ" pitchFamily="2" charset="0"/>
                <a:cs typeface="SumeshwariMJ" pitchFamily="2" charset="0"/>
              </a:rPr>
              <a:t> </a:t>
            </a:r>
            <a:r>
              <a:rPr lang="en-US" sz="4100" dirty="0" smtClean="0">
                <a:latin typeface="SumeshwariMJ" pitchFamily="2" charset="0"/>
                <a:cs typeface="SumeshwariMJ" pitchFamily="2" charset="0"/>
              </a:rPr>
              <a:t>:Ñ </a:t>
            </a:r>
            <a:endParaRPr lang="en-US" sz="4100" dirty="0">
              <a:latin typeface="SumeshwariMJ" pitchFamily="2" charset="0"/>
              <a:cs typeface="SumeshwariMJ" pitchFamily="2" charset="0"/>
            </a:endParaRPr>
          </a:p>
          <a:p>
            <a:pPr marL="0" lvl="0" indent="0">
              <a:spcBef>
                <a:spcPts val="0"/>
              </a:spcBef>
              <a:buClr>
                <a:srgbClr val="2DA2BF"/>
              </a:buClr>
              <a:buSzPct val="68000"/>
              <a:buNone/>
            </a:pPr>
            <a:r>
              <a:rPr lang="en-US" sz="4100" dirty="0">
                <a:solidFill>
                  <a:srgbClr val="0070C0"/>
                </a:solidFill>
                <a:latin typeface="SumeshwariMJ" pitchFamily="2" charset="0"/>
                <a:cs typeface="SumeshwariMJ" pitchFamily="2" charset="0"/>
              </a:rPr>
              <a:t> </a:t>
            </a:r>
            <a:r>
              <a:rPr lang="en-US" sz="4000" dirty="0">
                <a:latin typeface="SumeshwariMJ" pitchFamily="2" charset="0"/>
                <a:cs typeface="SumeshwariMJ" pitchFamily="2" charset="0"/>
              </a:rPr>
              <a:t>†i¸‡</a:t>
            </a:r>
            <a:r>
              <a:rPr lang="en-US" sz="4000" dirty="0" err="1">
                <a:latin typeface="SumeshwariMJ" pitchFamily="2" charset="0"/>
                <a:cs typeface="SumeshwariMJ" pitchFamily="2" charset="0"/>
              </a:rPr>
              <a:t>jk‡bi</a:t>
            </a:r>
            <a:r>
              <a:rPr lang="en-US" sz="4000" dirty="0">
                <a:latin typeface="SumeshwariMJ" pitchFamily="2" charset="0"/>
                <a:cs typeface="SumeshwariMJ" pitchFamily="2" charset="0"/>
              </a:rPr>
              <a:t> </a:t>
            </a:r>
            <a:r>
              <a:rPr lang="en-US" sz="4000" dirty="0" err="1">
                <a:latin typeface="SumeshwariMJ" pitchFamily="2" charset="0"/>
                <a:cs typeface="SumeshwariMJ" pitchFamily="2" charset="0"/>
              </a:rPr>
              <a:t>gvb</a:t>
            </a:r>
            <a:r>
              <a:rPr lang="en-US" sz="4000" dirty="0">
                <a:latin typeface="SumeshwariMJ" pitchFamily="2" charset="0"/>
                <a:cs typeface="SumeshwariMJ" pitchFamily="2" charset="0"/>
              </a:rPr>
              <a:t> </a:t>
            </a:r>
            <a:r>
              <a:rPr lang="en-US" sz="4000" dirty="0" err="1">
                <a:latin typeface="SumeshwariMJ" pitchFamily="2" charset="0"/>
                <a:cs typeface="SumeshwariMJ" pitchFamily="2" charset="0"/>
              </a:rPr>
              <a:t>hZ</a:t>
            </a:r>
            <a:r>
              <a:rPr lang="en-US" sz="4000" dirty="0">
                <a:latin typeface="SumeshwariMJ" pitchFamily="2" charset="0"/>
                <a:cs typeface="SumeshwariMJ" pitchFamily="2" charset="0"/>
              </a:rPr>
              <a:t> Kg ZZB </a:t>
            </a:r>
            <a:r>
              <a:rPr lang="en-US" sz="4000" dirty="0" err="1">
                <a:latin typeface="SumeshwariMJ" pitchFamily="2" charset="0"/>
                <a:cs typeface="SumeshwariMJ" pitchFamily="2" charset="0"/>
              </a:rPr>
              <a:t>DËg</a:t>
            </a:r>
            <a:r>
              <a:rPr lang="en-US" sz="4000" dirty="0">
                <a:latin typeface="SumeshwariMJ" pitchFamily="2" charset="0"/>
                <a:cs typeface="SumeshwariMJ" pitchFamily="2" charset="0"/>
              </a:rPr>
              <a:t> | </a:t>
            </a:r>
          </a:p>
          <a:p>
            <a:pPr marL="0" lvl="0" indent="0">
              <a:spcBef>
                <a:spcPts val="0"/>
              </a:spcBef>
              <a:buClr>
                <a:srgbClr val="2DA2BF"/>
              </a:buClr>
              <a:buSzPct val="68000"/>
              <a:buNone/>
            </a:pPr>
            <a:r>
              <a:rPr lang="en-US" sz="4000" dirty="0" err="1">
                <a:latin typeface="SumeshwariMJ" pitchFamily="2" charset="0"/>
                <a:cs typeface="SumeshwariMJ" pitchFamily="2" charset="0"/>
              </a:rPr>
              <a:t>wewfbœ</a:t>
            </a:r>
            <a:r>
              <a:rPr lang="en-US" sz="4000" dirty="0">
                <a:latin typeface="SumeshwariMJ" pitchFamily="2" charset="0"/>
                <a:cs typeface="SumeshwariMJ" pitchFamily="2" charset="0"/>
              </a:rPr>
              <a:t> </a:t>
            </a:r>
            <a:r>
              <a:rPr lang="en-US" sz="4000" dirty="0" err="1">
                <a:latin typeface="SumeshwariMJ" pitchFamily="2" charset="0"/>
                <a:cs typeface="SumeshwariMJ" pitchFamily="2" charset="0"/>
              </a:rPr>
              <a:t>UªvÝdigvv‡i</a:t>
            </a:r>
            <a:r>
              <a:rPr lang="en-US" sz="4000" dirty="0">
                <a:latin typeface="SumeshwariMJ" pitchFamily="2" charset="0"/>
                <a:cs typeface="SumeshwariMJ" pitchFamily="2" charset="0"/>
              </a:rPr>
              <a:t> </a:t>
            </a:r>
            <a:r>
              <a:rPr lang="en-US" sz="4000" dirty="0" err="1">
                <a:latin typeface="SumeshwariMJ" pitchFamily="2" charset="0"/>
                <a:cs typeface="SumeshwariMJ" pitchFamily="2" charset="0"/>
              </a:rPr>
              <a:t>cixÿvi</a:t>
            </a:r>
            <a:r>
              <a:rPr lang="en-US" sz="4000" dirty="0">
                <a:latin typeface="SumeshwariMJ" pitchFamily="2" charset="0"/>
                <a:cs typeface="SumeshwariMJ" pitchFamily="2" charset="0"/>
              </a:rPr>
              <a:t> </a:t>
            </a:r>
            <a:r>
              <a:rPr lang="en-US" sz="4000" dirty="0" err="1">
                <a:latin typeface="SumeshwariMJ" pitchFamily="2" charset="0"/>
                <a:cs typeface="SumeshwariMJ" pitchFamily="2" charset="0"/>
              </a:rPr>
              <a:t>mgq</a:t>
            </a:r>
            <a:r>
              <a:rPr lang="en-US" sz="4000" dirty="0">
                <a:latin typeface="SumeshwariMJ" pitchFamily="2" charset="0"/>
                <a:cs typeface="SumeshwariMJ" pitchFamily="2" charset="0"/>
              </a:rPr>
              <a:t> †</a:t>
            </a:r>
            <a:r>
              <a:rPr lang="en-US" sz="4000" dirty="0" err="1">
                <a:latin typeface="SumeshwariMJ" pitchFamily="2" charset="0"/>
                <a:cs typeface="SumeshwariMJ" pitchFamily="2" charset="0"/>
              </a:rPr>
              <a:t>KwfG</a:t>
            </a:r>
            <a:r>
              <a:rPr lang="en-US" sz="4000" dirty="0">
                <a:latin typeface="SumeshwariMJ" pitchFamily="2" charset="0"/>
                <a:cs typeface="SumeshwariMJ" pitchFamily="2" charset="0"/>
              </a:rPr>
              <a:t> †</a:t>
            </a:r>
            <a:r>
              <a:rPr lang="en-US" sz="4000" dirty="0" err="1">
                <a:latin typeface="SumeshwariMJ" pitchFamily="2" charset="0"/>
                <a:cs typeface="SumeshwariMJ" pitchFamily="2" charset="0"/>
              </a:rPr>
              <a:t>iwUs</a:t>
            </a:r>
            <a:r>
              <a:rPr lang="en-US" sz="4000" dirty="0">
                <a:latin typeface="SumeshwariMJ" pitchFamily="2" charset="0"/>
                <a:cs typeface="SumeshwariMJ" pitchFamily="2" charset="0"/>
              </a:rPr>
              <a:t> G </a:t>
            </a:r>
            <a:r>
              <a:rPr lang="en-US" sz="4000" dirty="0" err="1">
                <a:latin typeface="SumeshwariMJ" pitchFamily="2" charset="0"/>
                <a:cs typeface="SumeshwariMJ" pitchFamily="2" charset="0"/>
              </a:rPr>
              <a:t>hvi</a:t>
            </a:r>
            <a:r>
              <a:rPr lang="en-US" sz="4000" dirty="0">
                <a:latin typeface="SumeshwariMJ" pitchFamily="2" charset="0"/>
                <a:cs typeface="SumeshwariMJ" pitchFamily="2" charset="0"/>
              </a:rPr>
              <a:t>   </a:t>
            </a:r>
            <a:r>
              <a:rPr lang="en-US" sz="4400" dirty="0">
                <a:latin typeface="SumeshwariMJ" pitchFamily="2" charset="0"/>
                <a:cs typeface="SumeshwariMJ" pitchFamily="2" charset="0"/>
              </a:rPr>
              <a:t>†i¸‡</a:t>
            </a:r>
            <a:r>
              <a:rPr lang="en-US" sz="4400" dirty="0" err="1">
                <a:latin typeface="SumeshwariMJ" pitchFamily="2" charset="0"/>
                <a:cs typeface="SumeshwariMJ" pitchFamily="2" charset="0"/>
              </a:rPr>
              <a:t>jk‡bi</a:t>
            </a:r>
            <a:r>
              <a:rPr lang="en-US" sz="4400" dirty="0">
                <a:latin typeface="SumeshwariMJ" pitchFamily="2" charset="0"/>
                <a:cs typeface="SumeshwariMJ" pitchFamily="2" charset="0"/>
              </a:rPr>
              <a:t> </a:t>
            </a:r>
            <a:r>
              <a:rPr lang="en-US" sz="4400" dirty="0" err="1">
                <a:latin typeface="SumeshwariMJ" pitchFamily="2" charset="0"/>
                <a:cs typeface="SumeshwariMJ" pitchFamily="2" charset="0"/>
              </a:rPr>
              <a:t>gvb</a:t>
            </a:r>
            <a:r>
              <a:rPr lang="en-US" sz="4400" dirty="0">
                <a:latin typeface="SumeshwariMJ" pitchFamily="2" charset="0"/>
                <a:cs typeface="SumeshwariMJ" pitchFamily="2" charset="0"/>
              </a:rPr>
              <a:t> Kg </a:t>
            </a:r>
            <a:r>
              <a:rPr lang="en-US" sz="4400" dirty="0" err="1">
                <a:latin typeface="SumeshwariMJ" pitchFamily="2" charset="0"/>
                <a:cs typeface="SumeshwariMJ" pitchFamily="2" charset="0"/>
              </a:rPr>
              <a:t>GwUB</a:t>
            </a:r>
            <a:r>
              <a:rPr lang="en-US" sz="4400" dirty="0">
                <a:latin typeface="SumeshwariMJ" pitchFamily="2" charset="0"/>
                <a:cs typeface="SumeshwariMJ" pitchFamily="2" charset="0"/>
              </a:rPr>
              <a:t> </a:t>
            </a:r>
            <a:r>
              <a:rPr lang="en-US" sz="4400" dirty="0" err="1">
                <a:latin typeface="SumeshwariMJ" pitchFamily="2" charset="0"/>
                <a:cs typeface="SumeshwariMJ" pitchFamily="2" charset="0"/>
              </a:rPr>
              <a:t>fvj</a:t>
            </a:r>
            <a:r>
              <a:rPr lang="en-US" sz="4400" dirty="0">
                <a:latin typeface="SumeshwariMJ" pitchFamily="2" charset="0"/>
                <a:cs typeface="SumeshwariMJ" pitchFamily="2" charset="0"/>
              </a:rPr>
              <a:t> </a:t>
            </a:r>
            <a:r>
              <a:rPr lang="en-US" sz="4400" dirty="0" err="1">
                <a:latin typeface="SumeshwariMJ" pitchFamily="2" charset="0"/>
                <a:cs typeface="SumeshwariMJ" pitchFamily="2" charset="0"/>
              </a:rPr>
              <a:t>e‡j</a:t>
            </a:r>
            <a:r>
              <a:rPr lang="en-US" sz="4400" dirty="0">
                <a:latin typeface="SumeshwariMJ" pitchFamily="2" charset="0"/>
                <a:cs typeface="SumeshwariMJ" pitchFamily="2" charset="0"/>
              </a:rPr>
              <a:t> </a:t>
            </a:r>
            <a:r>
              <a:rPr lang="en-US" sz="4400" dirty="0" err="1">
                <a:latin typeface="SumeshwariMJ" pitchFamily="2" charset="0"/>
                <a:cs typeface="SumeshwariMJ" pitchFamily="2" charset="0"/>
              </a:rPr>
              <a:t>we‡ePbv</a:t>
            </a:r>
            <a:r>
              <a:rPr lang="en-US" sz="4400" dirty="0">
                <a:latin typeface="SumeshwariMJ" pitchFamily="2" charset="0"/>
                <a:cs typeface="SumeshwariMJ" pitchFamily="2" charset="0"/>
              </a:rPr>
              <a:t> </a:t>
            </a:r>
            <a:r>
              <a:rPr lang="en-US" sz="4400" dirty="0" err="1">
                <a:latin typeface="SumeshwariMJ" pitchFamily="2" charset="0"/>
                <a:cs typeface="SumeshwariMJ" pitchFamily="2" charset="0"/>
              </a:rPr>
              <a:t>Kiv</a:t>
            </a:r>
            <a:r>
              <a:rPr lang="en-US" sz="4400" dirty="0">
                <a:latin typeface="SumeshwariMJ" pitchFamily="2" charset="0"/>
                <a:cs typeface="SumeshwariMJ" pitchFamily="2" charset="0"/>
              </a:rPr>
              <a:t> </a:t>
            </a:r>
            <a:r>
              <a:rPr lang="en-US" sz="4400" dirty="0" err="1">
                <a:latin typeface="SumeshwariMJ" pitchFamily="2" charset="0"/>
                <a:cs typeface="SumeshwariMJ" pitchFamily="2" charset="0"/>
              </a:rPr>
              <a:t>nq</a:t>
            </a:r>
            <a:r>
              <a:rPr lang="en-US" sz="4400" dirty="0">
                <a:latin typeface="SumeshwariMJ" pitchFamily="2" charset="0"/>
                <a:cs typeface="SumeshwariMJ" pitchFamily="2" charset="0"/>
              </a:rPr>
              <a:t> G †i¸‡</a:t>
            </a:r>
            <a:r>
              <a:rPr lang="en-US" sz="4400" dirty="0" err="1">
                <a:latin typeface="SumeshwariMJ" pitchFamily="2" charset="0"/>
                <a:cs typeface="SumeshwariMJ" pitchFamily="2" charset="0"/>
              </a:rPr>
              <a:t>jkb</a:t>
            </a:r>
            <a:r>
              <a:rPr lang="en-US" sz="4400" dirty="0">
                <a:latin typeface="SumeshwariMJ" pitchFamily="2" charset="0"/>
                <a:cs typeface="SumeshwariMJ" pitchFamily="2" charset="0"/>
              </a:rPr>
              <a:t> </a:t>
            </a:r>
            <a:r>
              <a:rPr lang="en-US" sz="4400" dirty="0" err="1">
                <a:latin typeface="SumeshwariMJ" pitchFamily="2" charset="0"/>
                <a:cs typeface="SumeshwariMJ" pitchFamily="2" charset="0"/>
              </a:rPr>
              <a:t>cÖvBgvwi</a:t>
            </a:r>
            <a:r>
              <a:rPr lang="en-US" sz="4400" dirty="0">
                <a:latin typeface="SumeshwariMJ" pitchFamily="2" charset="0"/>
                <a:cs typeface="SumeshwariMJ" pitchFamily="2" charset="0"/>
              </a:rPr>
              <a:t> </a:t>
            </a:r>
            <a:r>
              <a:rPr lang="en-US" sz="4400" dirty="0" err="1">
                <a:latin typeface="SumeshwariMJ" pitchFamily="2" charset="0"/>
                <a:cs typeface="SumeshwariMJ" pitchFamily="2" charset="0"/>
              </a:rPr>
              <a:t>Uv‡g</a:t>
            </a:r>
            <a:r>
              <a:rPr lang="en-US" sz="4400" dirty="0">
                <a:latin typeface="SumeshwariMJ" pitchFamily="2" charset="0"/>
                <a:cs typeface="SumeshwariMJ" pitchFamily="2" charset="0"/>
              </a:rPr>
              <a:t>© I </a:t>
            </a:r>
            <a:r>
              <a:rPr lang="en-US" sz="4400" dirty="0" err="1">
                <a:latin typeface="SumeshwariMJ" pitchFamily="2" charset="0"/>
                <a:cs typeface="SumeshwariMJ" pitchFamily="2" charset="0"/>
              </a:rPr>
              <a:t>cÖKvk</a:t>
            </a:r>
            <a:r>
              <a:rPr lang="en-US" sz="4400" dirty="0">
                <a:latin typeface="SumeshwariMJ" pitchFamily="2" charset="0"/>
                <a:cs typeface="SumeshwariMJ" pitchFamily="2" charset="0"/>
              </a:rPr>
              <a:t> </a:t>
            </a:r>
            <a:r>
              <a:rPr lang="en-US" sz="4400" dirty="0" err="1">
                <a:latin typeface="SumeshwariMJ" pitchFamily="2" charset="0"/>
                <a:cs typeface="SumeshwariMJ" pitchFamily="2" charset="0"/>
              </a:rPr>
              <a:t>Kivhvq</a:t>
            </a:r>
            <a:r>
              <a:rPr lang="en-US" sz="4400" dirty="0">
                <a:latin typeface="SumeshwariMJ" pitchFamily="2" charset="0"/>
                <a:cs typeface="SumeshwariMJ" pitchFamily="2" charset="0"/>
              </a:rPr>
              <a:t> | ‡i¸‡</a:t>
            </a:r>
            <a:r>
              <a:rPr lang="en-US" sz="4400" dirty="0" err="1">
                <a:latin typeface="SumeshwariMJ" pitchFamily="2" charset="0"/>
                <a:cs typeface="SumeshwariMJ" pitchFamily="2" charset="0"/>
              </a:rPr>
              <a:t>jkY‡K</a:t>
            </a:r>
            <a:r>
              <a:rPr lang="en-US" sz="4400" dirty="0">
                <a:latin typeface="SumeshwariMJ" pitchFamily="2" charset="0"/>
                <a:cs typeface="SumeshwariMJ" pitchFamily="2" charset="0"/>
              </a:rPr>
              <a:t> </a:t>
            </a:r>
            <a:r>
              <a:rPr lang="en-US" sz="4400" dirty="0" err="1">
                <a:latin typeface="SumeshwariMJ" pitchFamily="2" charset="0"/>
                <a:cs typeface="SumeshwariMJ" pitchFamily="2" charset="0"/>
              </a:rPr>
              <a:t>ÔAvcÕ</a:t>
            </a:r>
            <a:r>
              <a:rPr lang="en-US" sz="4400" dirty="0">
                <a:latin typeface="SumeshwariMJ" pitchFamily="2" charset="0"/>
                <a:cs typeface="SumeshwariMJ" pitchFamily="2" charset="0"/>
              </a:rPr>
              <a:t> </a:t>
            </a:r>
            <a:r>
              <a:rPr lang="en-US" sz="4400" dirty="0" err="1">
                <a:latin typeface="SumeshwariMJ" pitchFamily="2" charset="0"/>
                <a:cs typeface="SumeshwariMJ" pitchFamily="2" charset="0"/>
              </a:rPr>
              <a:t>Ges</a:t>
            </a:r>
            <a:r>
              <a:rPr lang="en-US" sz="4400" dirty="0">
                <a:latin typeface="SumeshwariMJ" pitchFamily="2" charset="0"/>
                <a:cs typeface="SumeshwariMJ" pitchFamily="2" charset="0"/>
              </a:rPr>
              <a:t> </a:t>
            </a:r>
            <a:r>
              <a:rPr lang="en-US" sz="4400" dirty="0" err="1">
                <a:latin typeface="SumeshwariMJ" pitchFamily="2" charset="0"/>
                <a:cs typeface="SumeshwariMJ" pitchFamily="2" charset="0"/>
              </a:rPr>
              <a:t>ÔWvDbÕ</a:t>
            </a:r>
            <a:r>
              <a:rPr lang="en-US" sz="4400" dirty="0">
                <a:latin typeface="SumeshwariMJ" pitchFamily="2" charset="0"/>
                <a:cs typeface="SumeshwariMJ" pitchFamily="2" charset="0"/>
              </a:rPr>
              <a:t> </a:t>
            </a:r>
            <a:r>
              <a:rPr lang="en-US" sz="4400" dirty="0" err="1">
                <a:latin typeface="SumeshwariMJ" pitchFamily="2" charset="0"/>
                <a:cs typeface="SumeshwariMJ" pitchFamily="2" charset="0"/>
              </a:rPr>
              <a:t>wnmv‡e</a:t>
            </a:r>
            <a:r>
              <a:rPr lang="en-US" sz="4400" dirty="0">
                <a:latin typeface="SumeshwariMJ" pitchFamily="2" charset="0"/>
                <a:cs typeface="SumeshwariMJ" pitchFamily="2" charset="0"/>
              </a:rPr>
              <a:t> I </a:t>
            </a:r>
            <a:r>
              <a:rPr lang="en-US" sz="4400" dirty="0" err="1">
                <a:latin typeface="SumeshwariMJ" pitchFamily="2" charset="0"/>
                <a:cs typeface="SumeshwariMJ" pitchFamily="2" charset="0"/>
              </a:rPr>
              <a:t>cÖKvk</a:t>
            </a:r>
            <a:r>
              <a:rPr lang="en-US" sz="4400" dirty="0">
                <a:latin typeface="SumeshwariMJ" pitchFamily="2" charset="0"/>
                <a:cs typeface="SumeshwariMJ" pitchFamily="2" charset="0"/>
              </a:rPr>
              <a:t> </a:t>
            </a:r>
            <a:r>
              <a:rPr lang="en-US" sz="4400" dirty="0" err="1">
                <a:latin typeface="SumeshwariMJ" pitchFamily="2" charset="0"/>
                <a:cs typeface="SumeshwariMJ" pitchFamily="2" charset="0"/>
              </a:rPr>
              <a:t>Kiv</a:t>
            </a:r>
            <a:r>
              <a:rPr lang="en-US" sz="4400" dirty="0">
                <a:latin typeface="SumeshwariMJ" pitchFamily="2" charset="0"/>
                <a:cs typeface="SumeshwariMJ" pitchFamily="2" charset="0"/>
              </a:rPr>
              <a:t> </a:t>
            </a:r>
            <a:r>
              <a:rPr lang="en-US" sz="4400" dirty="0" err="1">
                <a:latin typeface="SumeshwariMJ" pitchFamily="2" charset="0"/>
                <a:cs typeface="SumeshwariMJ" pitchFamily="2" charset="0"/>
              </a:rPr>
              <a:t>hvq</a:t>
            </a:r>
            <a:r>
              <a:rPr lang="en-US" sz="4400" dirty="0">
                <a:latin typeface="SumeshwariMJ" pitchFamily="2" charset="0"/>
                <a:cs typeface="SumeshwariMJ" pitchFamily="2" charset="0"/>
              </a:rPr>
              <a:t> |</a:t>
            </a:r>
          </a:p>
          <a:p>
            <a:pPr marL="0" lvl="0" indent="0">
              <a:spcBef>
                <a:spcPts val="0"/>
              </a:spcBef>
              <a:buClr>
                <a:srgbClr val="2DA2BF"/>
              </a:buClr>
              <a:buSzPct val="68000"/>
              <a:buNone/>
            </a:pPr>
            <a:r>
              <a:rPr lang="en-US" sz="4100" dirty="0">
                <a:latin typeface="SumeshwariMJ" pitchFamily="2" charset="0"/>
                <a:cs typeface="SumeshwariMJ" pitchFamily="2" charset="0"/>
              </a:rPr>
              <a:t>‡</a:t>
            </a:r>
            <a:r>
              <a:rPr lang="en-US" sz="4100" dirty="0" err="1">
                <a:latin typeface="SumeshwariMJ" pitchFamily="2" charset="0"/>
                <a:cs typeface="SumeshwariMJ" pitchFamily="2" charset="0"/>
              </a:rPr>
              <a:t>fv‡ëR</a:t>
            </a:r>
            <a:r>
              <a:rPr lang="en-US" sz="4100" dirty="0">
                <a:latin typeface="SumeshwariMJ" pitchFamily="2" charset="0"/>
                <a:cs typeface="SumeshwariMJ" pitchFamily="2" charset="0"/>
              </a:rPr>
              <a:t> †i¸‡</a:t>
            </a:r>
            <a:r>
              <a:rPr lang="en-US" sz="4100" dirty="0" err="1">
                <a:latin typeface="SumeshwariMJ" pitchFamily="2" charset="0"/>
                <a:cs typeface="SumeshwariMJ" pitchFamily="2" charset="0"/>
              </a:rPr>
              <a:t>j‡kb</a:t>
            </a:r>
            <a:r>
              <a:rPr lang="en-US" sz="4100" dirty="0">
                <a:latin typeface="SumeshwariMJ" pitchFamily="2" charset="0"/>
                <a:cs typeface="SumeshwariMJ" pitchFamily="2" charset="0"/>
              </a:rPr>
              <a:t> </a:t>
            </a:r>
            <a:r>
              <a:rPr lang="en-US" sz="4100" dirty="0" err="1">
                <a:latin typeface="SumeshwariMJ" pitchFamily="2" charset="0"/>
                <a:cs typeface="SumeshwariMJ" pitchFamily="2" charset="0"/>
              </a:rPr>
              <a:t>Aek¨B</a:t>
            </a:r>
            <a:r>
              <a:rPr lang="en-US" sz="4100" dirty="0">
                <a:latin typeface="SumeshwariMJ" pitchFamily="2" charset="0"/>
                <a:cs typeface="SumeshwariMJ" pitchFamily="2" charset="0"/>
              </a:rPr>
              <a:t> †</a:t>
            </a:r>
            <a:r>
              <a:rPr lang="en-US" sz="4100" dirty="0" err="1">
                <a:latin typeface="SumeshwariMJ" pitchFamily="2" charset="0"/>
                <a:cs typeface="SumeshwariMJ" pitchFamily="2" charset="0"/>
              </a:rPr>
              <a:t>jv‡Wi</a:t>
            </a:r>
            <a:r>
              <a:rPr lang="en-US" sz="4100" dirty="0">
                <a:latin typeface="SumeshwariMJ" pitchFamily="2" charset="0"/>
                <a:cs typeface="SumeshwariMJ" pitchFamily="2" charset="0"/>
              </a:rPr>
              <a:t> </a:t>
            </a:r>
            <a:r>
              <a:rPr lang="en-US" sz="4100" dirty="0" err="1">
                <a:latin typeface="SumeshwariMJ" pitchFamily="2" charset="0"/>
                <a:cs typeface="SumeshwariMJ" pitchFamily="2" charset="0"/>
              </a:rPr>
              <a:t>Dci</a:t>
            </a:r>
            <a:r>
              <a:rPr lang="en-US" sz="4100" dirty="0">
                <a:latin typeface="SumeshwariMJ" pitchFamily="2" charset="0"/>
                <a:cs typeface="SumeshwariMJ" pitchFamily="2" charset="0"/>
              </a:rPr>
              <a:t> </a:t>
            </a:r>
            <a:r>
              <a:rPr lang="en-US" sz="4100" dirty="0" err="1">
                <a:latin typeface="SumeshwariMJ" pitchFamily="2" charset="0"/>
                <a:cs typeface="SumeshwariMJ" pitchFamily="2" charset="0"/>
              </a:rPr>
              <a:t>wbf©i</a:t>
            </a:r>
            <a:r>
              <a:rPr lang="en-US" sz="4100" dirty="0">
                <a:latin typeface="SumeshwariMJ" pitchFamily="2" charset="0"/>
                <a:cs typeface="SumeshwariMJ" pitchFamily="2" charset="0"/>
              </a:rPr>
              <a:t> </a:t>
            </a:r>
            <a:r>
              <a:rPr lang="en-US" sz="4100" dirty="0" err="1">
                <a:latin typeface="SumeshwariMJ" pitchFamily="2" charset="0"/>
                <a:cs typeface="SumeshwariMJ" pitchFamily="2" charset="0"/>
              </a:rPr>
              <a:t>K‡i</a:t>
            </a:r>
            <a:r>
              <a:rPr lang="en-US" sz="4100" dirty="0">
                <a:latin typeface="SumeshwariMJ" pitchFamily="2" charset="0"/>
                <a:cs typeface="SumeshwariMJ" pitchFamily="2" charset="0"/>
              </a:rPr>
              <a:t> |</a:t>
            </a:r>
            <a:endParaRPr lang="en-US" sz="4100" dirty="0">
              <a:solidFill>
                <a:srgbClr val="0070C0"/>
              </a:solidFill>
              <a:latin typeface="SumeshwariMJ" pitchFamily="2" charset="0"/>
              <a:cs typeface="SumeshwariMJ" pitchFamily="2" charset="0"/>
            </a:endParaRPr>
          </a:p>
        </p:txBody>
      </p:sp>
      <p:sp>
        <p:nvSpPr>
          <p:cNvPr id="5" name="Rectangle 4"/>
          <p:cNvSpPr/>
          <p:nvPr/>
        </p:nvSpPr>
        <p:spPr>
          <a:xfrm>
            <a:off x="457200" y="-148173"/>
            <a:ext cx="7543800" cy="1077218"/>
          </a:xfrm>
          <a:prstGeom prst="rect">
            <a:avLst/>
          </a:prstGeom>
        </p:spPr>
        <p:txBody>
          <a:bodyPr wrap="square">
            <a:spAutoFit/>
          </a:bodyPr>
          <a:lstStyle/>
          <a:p>
            <a:pPr algn="ctr"/>
            <a:r>
              <a:rPr lang="bn-BD" sz="2400" dirty="0">
                <a:solidFill>
                  <a:prstClr val="white"/>
                </a:solidFill>
              </a:rPr>
              <a:t>এসি </a:t>
            </a:r>
            <a:r>
              <a:rPr lang="bn-BD" sz="2400" dirty="0" smtClean="0">
                <a:solidFill>
                  <a:prstClr val="white"/>
                </a:solidFill>
              </a:rPr>
              <a:t>মেসিন-১</a:t>
            </a:r>
            <a:r>
              <a:rPr lang="en-US" sz="2400" dirty="0" smtClean="0">
                <a:solidFill>
                  <a:prstClr val="white"/>
                </a:solidFill>
              </a:rPr>
              <a:t> </a:t>
            </a:r>
            <a:r>
              <a:rPr lang="bn-BD" sz="2400" dirty="0" smtClean="0">
                <a:solidFill>
                  <a:prstClr val="white"/>
                </a:solidFill>
              </a:rPr>
              <a:t>বিষয় </a:t>
            </a:r>
            <a:r>
              <a:rPr lang="bn-BD" sz="2400" dirty="0" smtClean="0">
                <a:solidFill>
                  <a:prstClr val="white"/>
                </a:solidFill>
              </a:rPr>
              <a:t>কোড-৬</a:t>
            </a:r>
            <a:r>
              <a:rPr lang="bn-BD" sz="2000" dirty="0">
                <a:solidFill>
                  <a:prstClr val="white"/>
                </a:solidFill>
              </a:rPr>
              <a:t>৬</a:t>
            </a:r>
            <a:r>
              <a:rPr lang="bn-BD" sz="2400" dirty="0" smtClean="0">
                <a:solidFill>
                  <a:prstClr val="white"/>
                </a:solidFill>
              </a:rPr>
              <a:t>৭৬</a:t>
            </a:r>
            <a:r>
              <a:rPr lang="en-US" sz="4000" dirty="0">
                <a:solidFill>
                  <a:prstClr val="white"/>
                </a:solidFill>
                <a:latin typeface="SumeshwariMJ" pitchFamily="2" charset="0"/>
                <a:cs typeface="SumeshwariMJ" pitchFamily="2" charset="0"/>
              </a:rPr>
              <a:t>1</a:t>
            </a:r>
            <a:r>
              <a:rPr lang="en-US" sz="2800" dirty="0">
                <a:solidFill>
                  <a:prstClr val="white"/>
                </a:solidFill>
                <a:latin typeface="SumeshwariMJ" pitchFamily="2" charset="0"/>
                <a:cs typeface="SumeshwariMJ" pitchFamily="2" charset="0"/>
              </a:rPr>
              <a:t> </a:t>
            </a:r>
            <a:endParaRPr lang="en-US" sz="2800" dirty="0" smtClean="0">
              <a:solidFill>
                <a:prstClr val="white"/>
              </a:solidFill>
              <a:latin typeface="SumeshwariMJ" pitchFamily="2" charset="0"/>
              <a:cs typeface="SumeshwariMJ" pitchFamily="2" charset="0"/>
            </a:endParaRPr>
          </a:p>
          <a:p>
            <a:pPr algn="ctr"/>
            <a:r>
              <a:rPr lang="en-US" sz="2400" dirty="0" smtClean="0">
                <a:solidFill>
                  <a:prstClr val="black"/>
                </a:solidFill>
              </a:rPr>
              <a:t>VOLAGGE </a:t>
            </a:r>
            <a:r>
              <a:rPr lang="en-US" sz="2400" dirty="0">
                <a:solidFill>
                  <a:prstClr val="black"/>
                </a:solidFill>
              </a:rPr>
              <a:t>REGULATION OF TRANSFORMER</a:t>
            </a:r>
            <a:endParaRPr lang="en-US" sz="1600" dirty="0">
              <a:solidFill>
                <a:srgbClr val="002060"/>
              </a:solidFill>
            </a:endParaRPr>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37814" y="24366"/>
            <a:ext cx="971686" cy="1181265"/>
          </a:xfrm>
          <a:prstGeom prst="rect">
            <a:avLst/>
          </a:prstGeom>
        </p:spPr>
      </p:pic>
      <p:sp>
        <p:nvSpPr>
          <p:cNvPr id="8" name="Rounded Rectangle 7"/>
          <p:cNvSpPr/>
          <p:nvPr/>
        </p:nvSpPr>
        <p:spPr>
          <a:xfrm>
            <a:off x="3048000" y="6477000"/>
            <a:ext cx="3581400" cy="381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r>
              <a:rPr lang="en-US" sz="1600" dirty="0"/>
              <a:t>JESSORE POLYTECHNIC INSTITUTE</a:t>
            </a:r>
          </a:p>
          <a:p>
            <a:pPr algn="ctr"/>
            <a:endParaRPr lang="en-US" sz="1600" dirty="0"/>
          </a:p>
        </p:txBody>
      </p:sp>
    </p:spTree>
    <p:extLst>
      <p:ext uri="{BB962C8B-B14F-4D97-AF65-F5344CB8AC3E}">
        <p14:creationId xmlns:p14="http://schemas.microsoft.com/office/powerpoint/2010/main" val="3280878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5486400"/>
            <a:ext cx="4191000" cy="762000"/>
          </a:xfrm>
        </p:spPr>
        <p:txBody>
          <a:bodyPr/>
          <a:lstStyle/>
          <a:p>
            <a:r>
              <a:rPr lang="en-US" dirty="0"/>
              <a:t>.</a:t>
            </a:r>
          </a:p>
        </p:txBody>
      </p:sp>
      <p:sp>
        <p:nvSpPr>
          <p:cNvPr id="4" name="Content Placeholder 3"/>
          <p:cNvSpPr>
            <a:spLocks noGrp="1"/>
          </p:cNvSpPr>
          <p:nvPr>
            <p:ph idx="1"/>
          </p:nvPr>
        </p:nvSpPr>
        <p:spPr>
          <a:xfrm>
            <a:off x="0" y="990600"/>
            <a:ext cx="9109500" cy="5486400"/>
          </a:xfrm>
        </p:spPr>
        <p:txBody>
          <a:bodyPr>
            <a:normAutofit fontScale="92500" lnSpcReduction="10000"/>
          </a:bodyPr>
          <a:lstStyle/>
          <a:p>
            <a:pPr marL="0" lvl="0" indent="0">
              <a:buNone/>
            </a:pPr>
            <a:r>
              <a:rPr lang="en-US" sz="4100" dirty="0" smtClean="0">
                <a:latin typeface="SumeshwariMJ" pitchFamily="2" charset="0"/>
                <a:cs typeface="SumeshwariMJ" pitchFamily="2" charset="0"/>
              </a:rPr>
              <a:t> </a:t>
            </a:r>
            <a:endParaRPr lang="en-US" sz="4100" dirty="0">
              <a:latin typeface="SumeshwariMJ" pitchFamily="2" charset="0"/>
              <a:cs typeface="SumeshwariMJ" pitchFamily="2" charset="0"/>
            </a:endParaRPr>
          </a:p>
          <a:p>
            <a:pPr lvl="0"/>
            <a:r>
              <a:rPr lang="en-US" sz="3900" dirty="0">
                <a:latin typeface="SumeshwariMJ" pitchFamily="2" charset="0"/>
                <a:cs typeface="SumeshwariMJ" pitchFamily="2" charset="0"/>
              </a:rPr>
              <a:t>‡</a:t>
            </a:r>
            <a:r>
              <a:rPr lang="en-US" sz="3900" dirty="0" err="1">
                <a:latin typeface="SumeshwariMJ" pitchFamily="2" charset="0"/>
                <a:cs typeface="SumeshwariMJ" pitchFamily="2" charset="0"/>
              </a:rPr>
              <a:t>fv‡ëR</a:t>
            </a:r>
            <a:r>
              <a:rPr lang="en-US" sz="3900" dirty="0">
                <a:latin typeface="SumeshwariMJ" pitchFamily="2" charset="0"/>
                <a:cs typeface="SumeshwariMJ" pitchFamily="2" charset="0"/>
              </a:rPr>
              <a:t> †i¸‡</a:t>
            </a:r>
            <a:r>
              <a:rPr lang="en-US" sz="3900" dirty="0" err="1">
                <a:latin typeface="SumeshwariMJ" pitchFamily="2" charset="0"/>
                <a:cs typeface="SumeshwariMJ" pitchFamily="2" charset="0"/>
              </a:rPr>
              <a:t>j‡kb</a:t>
            </a:r>
            <a:r>
              <a:rPr lang="en-US" sz="3900" dirty="0">
                <a:latin typeface="SumeshwariMJ" pitchFamily="2" charset="0"/>
                <a:cs typeface="SumeshwariMJ" pitchFamily="2" charset="0"/>
              </a:rPr>
              <a:t> </a:t>
            </a:r>
            <a:r>
              <a:rPr lang="en-US" sz="3900" dirty="0" err="1">
                <a:latin typeface="SumeshwariMJ" pitchFamily="2" charset="0"/>
                <a:cs typeface="SumeshwariMJ" pitchFamily="2" charset="0"/>
              </a:rPr>
              <a:t>Aek¨B</a:t>
            </a:r>
            <a:r>
              <a:rPr lang="en-US" sz="3900" dirty="0">
                <a:latin typeface="SumeshwariMJ" pitchFamily="2" charset="0"/>
                <a:cs typeface="SumeshwariMJ" pitchFamily="2" charset="0"/>
              </a:rPr>
              <a:t> †</a:t>
            </a:r>
            <a:r>
              <a:rPr lang="en-US" sz="3900" dirty="0" err="1">
                <a:latin typeface="SumeshwariMJ" pitchFamily="2" charset="0"/>
                <a:cs typeface="SumeshwariMJ" pitchFamily="2" charset="0"/>
              </a:rPr>
              <a:t>jv‡Wi</a:t>
            </a:r>
            <a:r>
              <a:rPr lang="en-US" sz="3900" dirty="0">
                <a:latin typeface="SumeshwariMJ" pitchFamily="2" charset="0"/>
                <a:cs typeface="SumeshwariMJ" pitchFamily="2" charset="0"/>
              </a:rPr>
              <a:t> </a:t>
            </a:r>
            <a:r>
              <a:rPr lang="en-US" sz="3900" dirty="0" err="1">
                <a:latin typeface="SumeshwariMJ" pitchFamily="2" charset="0"/>
                <a:cs typeface="SumeshwariMJ" pitchFamily="2" charset="0"/>
              </a:rPr>
              <a:t>Dci</a:t>
            </a:r>
            <a:r>
              <a:rPr lang="en-US" sz="3900" dirty="0">
                <a:latin typeface="SumeshwariMJ" pitchFamily="2" charset="0"/>
                <a:cs typeface="SumeshwariMJ" pitchFamily="2" charset="0"/>
              </a:rPr>
              <a:t> </a:t>
            </a:r>
            <a:r>
              <a:rPr lang="en-US" sz="3900" dirty="0" err="1">
                <a:latin typeface="SumeshwariMJ" pitchFamily="2" charset="0"/>
                <a:cs typeface="SumeshwariMJ" pitchFamily="2" charset="0"/>
              </a:rPr>
              <a:t>wbf©i</a:t>
            </a:r>
            <a:r>
              <a:rPr lang="en-US" sz="3900" dirty="0">
                <a:latin typeface="SumeshwariMJ" pitchFamily="2" charset="0"/>
                <a:cs typeface="SumeshwariMJ" pitchFamily="2" charset="0"/>
              </a:rPr>
              <a:t> </a:t>
            </a:r>
            <a:r>
              <a:rPr lang="en-US" sz="3900" dirty="0" err="1">
                <a:latin typeface="SumeshwariMJ" pitchFamily="2" charset="0"/>
                <a:cs typeface="SumeshwariMJ" pitchFamily="2" charset="0"/>
              </a:rPr>
              <a:t>K‡i</a:t>
            </a:r>
            <a:r>
              <a:rPr lang="en-US" sz="3900" dirty="0">
                <a:latin typeface="SumeshwariMJ" pitchFamily="2" charset="0"/>
                <a:cs typeface="SumeshwariMJ" pitchFamily="2" charset="0"/>
              </a:rPr>
              <a:t> |</a:t>
            </a:r>
          </a:p>
          <a:p>
            <a:pPr lvl="0"/>
            <a:r>
              <a:rPr lang="en-US" sz="4100" dirty="0">
                <a:solidFill>
                  <a:srgbClr val="0070C0"/>
                </a:solidFill>
                <a:latin typeface="SumeshwariMJ" pitchFamily="2" charset="0"/>
                <a:cs typeface="SumeshwariMJ" pitchFamily="2" charset="0"/>
              </a:rPr>
              <a:t>(1) †</a:t>
            </a:r>
            <a:r>
              <a:rPr lang="en-US" sz="4100" dirty="0" err="1">
                <a:solidFill>
                  <a:srgbClr val="0070C0"/>
                </a:solidFill>
                <a:latin typeface="SumeshwariMJ" pitchFamily="2" charset="0"/>
                <a:cs typeface="SumeshwariMJ" pitchFamily="2" charset="0"/>
              </a:rPr>
              <a:t>iwRw÷f</a:t>
            </a:r>
            <a:r>
              <a:rPr lang="en-US" sz="4100" dirty="0">
                <a:solidFill>
                  <a:srgbClr val="0070C0"/>
                </a:solidFill>
                <a:latin typeface="SumeshwariMJ" pitchFamily="2" charset="0"/>
                <a:cs typeface="SumeshwariMJ" pitchFamily="2" charset="0"/>
              </a:rPr>
              <a:t> †</a:t>
            </a:r>
            <a:r>
              <a:rPr lang="en-US" sz="4100" dirty="0" err="1">
                <a:solidFill>
                  <a:srgbClr val="0070C0"/>
                </a:solidFill>
                <a:latin typeface="SumeshwariMJ" pitchFamily="2" charset="0"/>
                <a:cs typeface="SumeshwariMJ" pitchFamily="2" charset="0"/>
              </a:rPr>
              <a:t>jvW</a:t>
            </a:r>
            <a:endParaRPr lang="en-US" sz="4100" dirty="0">
              <a:solidFill>
                <a:srgbClr val="0070C0"/>
              </a:solidFill>
              <a:latin typeface="SumeshwariMJ" pitchFamily="2" charset="0"/>
              <a:cs typeface="SumeshwariMJ" pitchFamily="2" charset="0"/>
            </a:endParaRPr>
          </a:p>
          <a:p>
            <a:pPr lvl="0"/>
            <a:r>
              <a:rPr lang="en-US" sz="4100" dirty="0">
                <a:solidFill>
                  <a:srgbClr val="0070C0"/>
                </a:solidFill>
                <a:latin typeface="SumeshwariMJ" pitchFamily="2" charset="0"/>
                <a:cs typeface="SumeshwariMJ" pitchFamily="2" charset="0"/>
              </a:rPr>
              <a:t>(2) </a:t>
            </a:r>
            <a:r>
              <a:rPr lang="en-US" sz="4100" dirty="0" err="1">
                <a:solidFill>
                  <a:srgbClr val="0070C0"/>
                </a:solidFill>
                <a:latin typeface="SumeshwariMJ" pitchFamily="2" charset="0"/>
                <a:cs typeface="SumeshwariMJ" pitchFamily="2" charset="0"/>
              </a:rPr>
              <a:t>BÛvKwUf</a:t>
            </a:r>
            <a:r>
              <a:rPr lang="en-US" sz="4100" dirty="0">
                <a:solidFill>
                  <a:srgbClr val="0070C0"/>
                </a:solidFill>
                <a:latin typeface="SumeshwariMJ" pitchFamily="2" charset="0"/>
                <a:cs typeface="SumeshwariMJ" pitchFamily="2" charset="0"/>
              </a:rPr>
              <a:t> †</a:t>
            </a:r>
            <a:r>
              <a:rPr lang="en-US" sz="4100" dirty="0" err="1">
                <a:solidFill>
                  <a:srgbClr val="0070C0"/>
                </a:solidFill>
                <a:latin typeface="SumeshwariMJ" pitchFamily="2" charset="0"/>
                <a:cs typeface="SumeshwariMJ" pitchFamily="2" charset="0"/>
              </a:rPr>
              <a:t>jvW</a:t>
            </a:r>
            <a:endParaRPr lang="en-US" sz="4100" dirty="0">
              <a:solidFill>
                <a:srgbClr val="0070C0"/>
              </a:solidFill>
              <a:latin typeface="SumeshwariMJ" pitchFamily="2" charset="0"/>
              <a:cs typeface="SumeshwariMJ" pitchFamily="2" charset="0"/>
            </a:endParaRPr>
          </a:p>
          <a:p>
            <a:pPr lvl="0"/>
            <a:r>
              <a:rPr lang="en-US" sz="4100" dirty="0">
                <a:solidFill>
                  <a:srgbClr val="0070C0"/>
                </a:solidFill>
                <a:latin typeface="SumeshwariMJ" pitchFamily="2" charset="0"/>
                <a:cs typeface="SumeshwariMJ" pitchFamily="2" charset="0"/>
              </a:rPr>
              <a:t>(3) </a:t>
            </a:r>
            <a:r>
              <a:rPr lang="en-US" sz="4100" dirty="0" err="1">
                <a:solidFill>
                  <a:srgbClr val="0070C0"/>
                </a:solidFill>
                <a:latin typeface="SumeshwariMJ" pitchFamily="2" charset="0"/>
                <a:cs typeface="SumeshwariMJ" pitchFamily="2" charset="0"/>
              </a:rPr>
              <a:t>K¨vcvwmwUf</a:t>
            </a:r>
            <a:r>
              <a:rPr lang="en-US" sz="4100" dirty="0">
                <a:solidFill>
                  <a:srgbClr val="0070C0"/>
                </a:solidFill>
                <a:latin typeface="SumeshwariMJ" pitchFamily="2" charset="0"/>
                <a:cs typeface="SumeshwariMJ" pitchFamily="2" charset="0"/>
              </a:rPr>
              <a:t> †</a:t>
            </a:r>
            <a:r>
              <a:rPr lang="en-US" sz="4100" dirty="0" err="1">
                <a:solidFill>
                  <a:srgbClr val="0070C0"/>
                </a:solidFill>
                <a:latin typeface="SumeshwariMJ" pitchFamily="2" charset="0"/>
                <a:cs typeface="SumeshwariMJ" pitchFamily="2" charset="0"/>
              </a:rPr>
              <a:t>jvW</a:t>
            </a:r>
            <a:endParaRPr lang="en-US" sz="4100" dirty="0">
              <a:solidFill>
                <a:srgbClr val="0070C0"/>
              </a:solidFill>
              <a:latin typeface="SumeshwariMJ" pitchFamily="2" charset="0"/>
              <a:cs typeface="SumeshwariMJ" pitchFamily="2" charset="0"/>
            </a:endParaRPr>
          </a:p>
          <a:p>
            <a:pPr lvl="0"/>
            <a:r>
              <a:rPr lang="en-US" sz="4100" dirty="0" err="1">
                <a:solidFill>
                  <a:srgbClr val="0070C0"/>
                </a:solidFill>
                <a:latin typeface="SumeshwariMJ" pitchFamily="2" charset="0"/>
                <a:cs typeface="SumeshwariMJ" pitchFamily="2" charset="0"/>
              </a:rPr>
              <a:t>BÛvKwUf</a:t>
            </a:r>
            <a:r>
              <a:rPr lang="en-US" sz="4100" dirty="0">
                <a:solidFill>
                  <a:srgbClr val="0070C0"/>
                </a:solidFill>
                <a:latin typeface="SumeshwariMJ" pitchFamily="2" charset="0"/>
                <a:cs typeface="SumeshwariMJ" pitchFamily="2" charset="0"/>
              </a:rPr>
              <a:t> †</a:t>
            </a:r>
            <a:r>
              <a:rPr lang="en-US" sz="4100" dirty="0" err="1">
                <a:solidFill>
                  <a:srgbClr val="0070C0"/>
                </a:solidFill>
                <a:latin typeface="SumeshwariMJ" pitchFamily="2" charset="0"/>
                <a:cs typeface="SumeshwariMJ" pitchFamily="2" charset="0"/>
              </a:rPr>
              <a:t>jv‡W</a:t>
            </a:r>
            <a:r>
              <a:rPr lang="en-US" sz="4100" dirty="0">
                <a:solidFill>
                  <a:srgbClr val="0070C0"/>
                </a:solidFill>
                <a:latin typeface="SumeshwariMJ" pitchFamily="2" charset="0"/>
                <a:cs typeface="SumeshwariMJ" pitchFamily="2" charset="0"/>
              </a:rPr>
              <a:t> </a:t>
            </a:r>
            <a:r>
              <a:rPr lang="en-US" sz="4100" dirty="0" err="1">
                <a:solidFill>
                  <a:srgbClr val="0070C0"/>
                </a:solidFill>
                <a:latin typeface="SumeshwariMJ" pitchFamily="2" charset="0"/>
                <a:cs typeface="SumeshwariMJ" pitchFamily="2" charset="0"/>
              </a:rPr>
              <a:t>c‡RwUf</a:t>
            </a:r>
            <a:r>
              <a:rPr lang="en-US" sz="4100" dirty="0">
                <a:solidFill>
                  <a:srgbClr val="0070C0"/>
                </a:solidFill>
                <a:latin typeface="SumeshwariMJ" pitchFamily="2" charset="0"/>
                <a:cs typeface="SumeshwariMJ" pitchFamily="2" charset="0"/>
              </a:rPr>
              <a:t> </a:t>
            </a:r>
            <a:r>
              <a:rPr lang="en-US" sz="4100" dirty="0" err="1">
                <a:solidFill>
                  <a:srgbClr val="0070C0"/>
                </a:solidFill>
                <a:latin typeface="SumeshwariMJ" pitchFamily="2" charset="0"/>
                <a:cs typeface="SumeshwariMJ" pitchFamily="2" charset="0"/>
              </a:rPr>
              <a:t>Ges</a:t>
            </a:r>
            <a:r>
              <a:rPr lang="en-US" sz="4100" dirty="0">
                <a:solidFill>
                  <a:srgbClr val="0070C0"/>
                </a:solidFill>
                <a:latin typeface="SumeshwariMJ" pitchFamily="2" charset="0"/>
                <a:cs typeface="SumeshwariMJ" pitchFamily="2" charset="0"/>
              </a:rPr>
              <a:t> </a:t>
            </a:r>
            <a:r>
              <a:rPr lang="en-US" sz="4100" dirty="0" err="1">
                <a:solidFill>
                  <a:srgbClr val="0070C0"/>
                </a:solidFill>
                <a:latin typeface="SumeshwariMJ" pitchFamily="2" charset="0"/>
                <a:cs typeface="SumeshwariMJ" pitchFamily="2" charset="0"/>
              </a:rPr>
              <a:t>K¨vcvwmwUf</a:t>
            </a:r>
            <a:r>
              <a:rPr lang="en-US" sz="4100" dirty="0">
                <a:solidFill>
                  <a:srgbClr val="0070C0"/>
                </a:solidFill>
                <a:latin typeface="SumeshwariMJ" pitchFamily="2" charset="0"/>
                <a:cs typeface="SumeshwariMJ" pitchFamily="2" charset="0"/>
              </a:rPr>
              <a:t> †</a:t>
            </a:r>
            <a:r>
              <a:rPr lang="en-US" sz="4100" dirty="0" err="1">
                <a:solidFill>
                  <a:srgbClr val="0070C0"/>
                </a:solidFill>
                <a:latin typeface="SumeshwariMJ" pitchFamily="2" charset="0"/>
                <a:cs typeface="SumeshwariMJ" pitchFamily="2" charset="0"/>
              </a:rPr>
              <a:t>jv‡Wi</a:t>
            </a:r>
            <a:r>
              <a:rPr lang="en-US" sz="4100" dirty="0">
                <a:solidFill>
                  <a:srgbClr val="0070C0"/>
                </a:solidFill>
                <a:latin typeface="SumeshwariMJ" pitchFamily="2" charset="0"/>
                <a:cs typeface="SumeshwariMJ" pitchFamily="2" charset="0"/>
              </a:rPr>
              <a:t> †</a:t>
            </a:r>
            <a:r>
              <a:rPr lang="en-US" sz="4100" dirty="0" err="1">
                <a:solidFill>
                  <a:srgbClr val="0070C0"/>
                </a:solidFill>
                <a:latin typeface="SumeshwariMJ" pitchFamily="2" charset="0"/>
                <a:cs typeface="SumeshwariMJ" pitchFamily="2" charset="0"/>
              </a:rPr>
              <a:t>ÿ‡Î</a:t>
            </a:r>
            <a:r>
              <a:rPr lang="en-US" sz="4100" dirty="0">
                <a:solidFill>
                  <a:srgbClr val="0070C0"/>
                </a:solidFill>
                <a:latin typeface="SumeshwariMJ" pitchFamily="2" charset="0"/>
                <a:cs typeface="SumeshwariMJ" pitchFamily="2" charset="0"/>
              </a:rPr>
              <a:t> †</a:t>
            </a:r>
            <a:r>
              <a:rPr lang="en-US" sz="4100" dirty="0" err="1">
                <a:solidFill>
                  <a:srgbClr val="0070C0"/>
                </a:solidFill>
                <a:latin typeface="SumeshwariMJ" pitchFamily="2" charset="0"/>
                <a:cs typeface="SumeshwariMJ" pitchFamily="2" charset="0"/>
              </a:rPr>
              <a:t>bv</a:t>
            </a:r>
            <a:r>
              <a:rPr lang="en-US" sz="4100" dirty="0">
                <a:solidFill>
                  <a:srgbClr val="0070C0"/>
                </a:solidFill>
                <a:latin typeface="SumeshwariMJ" pitchFamily="2" charset="0"/>
                <a:cs typeface="SumeshwariMJ" pitchFamily="2" charset="0"/>
              </a:rPr>
              <a:t>-‡</a:t>
            </a:r>
            <a:r>
              <a:rPr lang="en-US" sz="4100" dirty="0" err="1">
                <a:solidFill>
                  <a:srgbClr val="0070C0"/>
                </a:solidFill>
                <a:latin typeface="SumeshwariMJ" pitchFamily="2" charset="0"/>
                <a:cs typeface="SumeshwariMJ" pitchFamily="2" charset="0"/>
              </a:rPr>
              <a:t>jvW</a:t>
            </a:r>
            <a:r>
              <a:rPr lang="en-US" sz="4100" dirty="0">
                <a:solidFill>
                  <a:srgbClr val="0070C0"/>
                </a:solidFill>
                <a:latin typeface="SumeshwariMJ" pitchFamily="2" charset="0"/>
                <a:cs typeface="SumeshwariMJ" pitchFamily="2" charset="0"/>
              </a:rPr>
              <a:t> </a:t>
            </a:r>
            <a:r>
              <a:rPr lang="en-US" sz="4100" dirty="0" err="1">
                <a:solidFill>
                  <a:srgbClr val="0070C0"/>
                </a:solidFill>
                <a:latin typeface="SumeshwariMJ" pitchFamily="2" charset="0"/>
                <a:cs typeface="SumeshwariMJ" pitchFamily="2" charset="0"/>
              </a:rPr>
              <a:t>Uvwg©bvj</a:t>
            </a:r>
            <a:r>
              <a:rPr lang="en-US" sz="4100" dirty="0">
                <a:solidFill>
                  <a:srgbClr val="0070C0"/>
                </a:solidFill>
                <a:latin typeface="SumeshwariMJ" pitchFamily="2" charset="0"/>
                <a:cs typeface="SumeshwariMJ" pitchFamily="2" charset="0"/>
              </a:rPr>
              <a:t> †</a:t>
            </a:r>
            <a:r>
              <a:rPr lang="en-US" sz="4100" dirty="0" err="1">
                <a:solidFill>
                  <a:srgbClr val="0070C0"/>
                </a:solidFill>
                <a:latin typeface="SumeshwariMJ" pitchFamily="2" charset="0"/>
                <a:cs typeface="SumeshwariMJ" pitchFamily="2" charset="0"/>
              </a:rPr>
              <a:t>fv‡ë‡Ri</a:t>
            </a:r>
            <a:r>
              <a:rPr lang="en-US" sz="4100" dirty="0">
                <a:solidFill>
                  <a:srgbClr val="0070C0"/>
                </a:solidFill>
                <a:latin typeface="SumeshwariMJ" pitchFamily="2" charset="0"/>
                <a:cs typeface="SumeshwariMJ" pitchFamily="2" charset="0"/>
              </a:rPr>
              <a:t> </a:t>
            </a:r>
            <a:r>
              <a:rPr lang="en-US" sz="4100" dirty="0" err="1">
                <a:solidFill>
                  <a:srgbClr val="0070C0"/>
                </a:solidFill>
                <a:latin typeface="SumeshwariMJ" pitchFamily="2" charset="0"/>
                <a:cs typeface="SumeshwariMJ" pitchFamily="2" charset="0"/>
              </a:rPr>
              <a:t>Zyjbvq</a:t>
            </a:r>
            <a:r>
              <a:rPr lang="en-US" sz="4100" dirty="0">
                <a:solidFill>
                  <a:srgbClr val="0070C0"/>
                </a:solidFill>
                <a:latin typeface="SumeshwariMJ" pitchFamily="2" charset="0"/>
                <a:cs typeface="SumeshwariMJ" pitchFamily="2" charset="0"/>
              </a:rPr>
              <a:t> </a:t>
            </a:r>
            <a:r>
              <a:rPr lang="en-US" sz="4100" dirty="0" err="1">
                <a:solidFill>
                  <a:srgbClr val="0070C0"/>
                </a:solidFill>
                <a:latin typeface="SumeshwariMJ" pitchFamily="2" charset="0"/>
                <a:cs typeface="SumeshwariMJ" pitchFamily="2" charset="0"/>
              </a:rPr>
              <a:t>dzj‡jvW</a:t>
            </a:r>
            <a:r>
              <a:rPr lang="en-US" sz="4100" dirty="0">
                <a:solidFill>
                  <a:srgbClr val="0070C0"/>
                </a:solidFill>
                <a:latin typeface="SumeshwariMJ" pitchFamily="2" charset="0"/>
                <a:cs typeface="SumeshwariMJ" pitchFamily="2" charset="0"/>
              </a:rPr>
              <a:t> </a:t>
            </a:r>
            <a:r>
              <a:rPr lang="en-US" sz="4100" dirty="0" err="1">
                <a:solidFill>
                  <a:srgbClr val="0070C0"/>
                </a:solidFill>
                <a:latin typeface="SumeshwariMJ" pitchFamily="2" charset="0"/>
                <a:cs typeface="SumeshwariMJ" pitchFamily="2" charset="0"/>
              </a:rPr>
              <a:t>Uvwg©bvj</a:t>
            </a:r>
            <a:r>
              <a:rPr lang="en-US" sz="4100" dirty="0">
                <a:solidFill>
                  <a:srgbClr val="0070C0"/>
                </a:solidFill>
                <a:latin typeface="SumeshwariMJ" pitchFamily="2" charset="0"/>
                <a:cs typeface="SumeshwariMJ" pitchFamily="2" charset="0"/>
              </a:rPr>
              <a:t> †</a:t>
            </a:r>
            <a:r>
              <a:rPr lang="en-US" sz="4100" dirty="0" err="1">
                <a:solidFill>
                  <a:srgbClr val="0070C0"/>
                </a:solidFill>
                <a:latin typeface="SumeshwariMJ" pitchFamily="2" charset="0"/>
                <a:cs typeface="SumeshwariMJ" pitchFamily="2" charset="0"/>
              </a:rPr>
              <a:t>fv‡ëR</a:t>
            </a:r>
            <a:r>
              <a:rPr lang="en-US" sz="4100" dirty="0">
                <a:solidFill>
                  <a:srgbClr val="0070C0"/>
                </a:solidFill>
                <a:latin typeface="SumeshwariMJ" pitchFamily="2" charset="0"/>
                <a:cs typeface="SumeshwariMJ" pitchFamily="2" charset="0"/>
              </a:rPr>
              <a:t> †</a:t>
            </a:r>
            <a:r>
              <a:rPr lang="en-US" sz="4100" dirty="0" err="1">
                <a:solidFill>
                  <a:srgbClr val="0070C0"/>
                </a:solidFill>
                <a:latin typeface="SumeshwariMJ" pitchFamily="2" charset="0"/>
                <a:cs typeface="SumeshwariMJ" pitchFamily="2" charset="0"/>
              </a:rPr>
              <a:t>ewk</a:t>
            </a:r>
            <a:r>
              <a:rPr lang="en-US" sz="4100" dirty="0">
                <a:solidFill>
                  <a:srgbClr val="0070C0"/>
                </a:solidFill>
                <a:latin typeface="SumeshwariMJ" pitchFamily="2" charset="0"/>
                <a:cs typeface="SumeshwariMJ" pitchFamily="2" charset="0"/>
              </a:rPr>
              <a:t> </a:t>
            </a:r>
            <a:r>
              <a:rPr lang="en-US" sz="4100" dirty="0" err="1">
                <a:solidFill>
                  <a:srgbClr val="0070C0"/>
                </a:solidFill>
                <a:latin typeface="SumeshwariMJ" pitchFamily="2" charset="0"/>
                <a:cs typeface="SumeshwariMJ" pitchFamily="2" charset="0"/>
              </a:rPr>
              <a:t>nq</a:t>
            </a:r>
            <a:r>
              <a:rPr lang="en-US" sz="4100" dirty="0">
                <a:solidFill>
                  <a:srgbClr val="0070C0"/>
                </a:solidFill>
                <a:latin typeface="SumeshwariMJ" pitchFamily="2" charset="0"/>
                <a:cs typeface="SumeshwariMJ" pitchFamily="2" charset="0"/>
              </a:rPr>
              <a:t> </a:t>
            </a:r>
            <a:r>
              <a:rPr lang="en-US" sz="4100" dirty="0" err="1">
                <a:solidFill>
                  <a:srgbClr val="0070C0"/>
                </a:solidFill>
                <a:latin typeface="SumeshwariMJ" pitchFamily="2" charset="0"/>
                <a:cs typeface="SumeshwariMJ" pitchFamily="2" charset="0"/>
              </a:rPr>
              <a:t>weavq</a:t>
            </a:r>
            <a:r>
              <a:rPr lang="en-US" sz="4100" dirty="0">
                <a:solidFill>
                  <a:srgbClr val="0070C0"/>
                </a:solidFill>
                <a:latin typeface="SumeshwariMJ" pitchFamily="2" charset="0"/>
                <a:cs typeface="SumeshwariMJ" pitchFamily="2" charset="0"/>
              </a:rPr>
              <a:t> </a:t>
            </a:r>
            <a:r>
              <a:rPr lang="en-US" sz="4100" dirty="0" err="1">
                <a:solidFill>
                  <a:srgbClr val="0070C0"/>
                </a:solidFill>
                <a:latin typeface="SumeshwariMJ" pitchFamily="2" charset="0"/>
                <a:cs typeface="SumeshwariMJ" pitchFamily="2" charset="0"/>
              </a:rPr>
              <a:t>G‡ÿ‡Î</a:t>
            </a:r>
            <a:r>
              <a:rPr lang="en-US" sz="4100" dirty="0">
                <a:solidFill>
                  <a:srgbClr val="0070C0"/>
                </a:solidFill>
                <a:latin typeface="SumeshwariMJ" pitchFamily="2" charset="0"/>
                <a:cs typeface="SumeshwariMJ" pitchFamily="2" charset="0"/>
              </a:rPr>
              <a:t> †</a:t>
            </a:r>
            <a:r>
              <a:rPr lang="en-US" sz="4100" dirty="0" err="1">
                <a:solidFill>
                  <a:srgbClr val="0070C0"/>
                </a:solidFill>
                <a:latin typeface="SumeshwariMJ" pitchFamily="2" charset="0"/>
                <a:cs typeface="SumeshwariMJ" pitchFamily="2" charset="0"/>
              </a:rPr>
              <a:t>fv‡ëR</a:t>
            </a:r>
            <a:r>
              <a:rPr lang="en-US" sz="4100" dirty="0">
                <a:solidFill>
                  <a:srgbClr val="0070C0"/>
                </a:solidFill>
                <a:latin typeface="SumeshwariMJ" pitchFamily="2" charset="0"/>
                <a:cs typeface="SumeshwariMJ" pitchFamily="2" charset="0"/>
              </a:rPr>
              <a:t> †i¸‡</a:t>
            </a:r>
            <a:r>
              <a:rPr lang="en-US" sz="4100" dirty="0" err="1">
                <a:solidFill>
                  <a:srgbClr val="0070C0"/>
                </a:solidFill>
                <a:latin typeface="SumeshwariMJ" pitchFamily="2" charset="0"/>
                <a:cs typeface="SumeshwariMJ" pitchFamily="2" charset="0"/>
              </a:rPr>
              <a:t>jkb</a:t>
            </a:r>
            <a:r>
              <a:rPr lang="en-US" sz="4100" dirty="0">
                <a:solidFill>
                  <a:srgbClr val="0070C0"/>
                </a:solidFill>
                <a:latin typeface="SumeshwariMJ" pitchFamily="2" charset="0"/>
                <a:cs typeface="SumeshwariMJ" pitchFamily="2" charset="0"/>
              </a:rPr>
              <a:t> †</a:t>
            </a:r>
            <a:r>
              <a:rPr lang="en-US" sz="4100" dirty="0" err="1">
                <a:solidFill>
                  <a:srgbClr val="0070C0"/>
                </a:solidFill>
                <a:latin typeface="SumeshwariMJ" pitchFamily="2" charset="0"/>
                <a:cs typeface="SumeshwariMJ" pitchFamily="2" charset="0"/>
              </a:rPr>
              <a:t>b‡MwUf</a:t>
            </a:r>
            <a:r>
              <a:rPr lang="en-US" sz="4100" dirty="0">
                <a:solidFill>
                  <a:srgbClr val="0070C0"/>
                </a:solidFill>
                <a:latin typeface="SumeshwariMJ" pitchFamily="2" charset="0"/>
                <a:cs typeface="SumeshwariMJ" pitchFamily="2" charset="0"/>
              </a:rPr>
              <a:t> </a:t>
            </a:r>
            <a:r>
              <a:rPr lang="en-US" sz="4100" dirty="0" err="1">
                <a:solidFill>
                  <a:srgbClr val="0070C0"/>
                </a:solidFill>
                <a:latin typeface="SumeshwariMJ" pitchFamily="2" charset="0"/>
                <a:cs typeface="SumeshwariMJ" pitchFamily="2" charset="0"/>
              </a:rPr>
              <a:t>nq</a:t>
            </a:r>
            <a:r>
              <a:rPr lang="en-US" sz="4100" dirty="0">
                <a:solidFill>
                  <a:srgbClr val="0070C0"/>
                </a:solidFill>
                <a:latin typeface="SumeshwariMJ" pitchFamily="2" charset="0"/>
                <a:cs typeface="SumeshwariMJ" pitchFamily="2" charset="0"/>
              </a:rPr>
              <a:t> |</a:t>
            </a:r>
          </a:p>
          <a:p>
            <a:endParaRPr lang="en-US" sz="4100" dirty="0">
              <a:solidFill>
                <a:srgbClr val="0070C0"/>
              </a:solidFill>
              <a:latin typeface="SumeshwariMJ" pitchFamily="2" charset="0"/>
              <a:cs typeface="SumeshwariMJ" pitchFamily="2" charset="0"/>
            </a:endParaRPr>
          </a:p>
          <a:p>
            <a:pPr lvl="0"/>
            <a:endParaRPr lang="en-US" sz="4100" dirty="0">
              <a:solidFill>
                <a:srgbClr val="0070C0"/>
              </a:solidFill>
              <a:latin typeface="SumeshwariMJ" pitchFamily="2" charset="0"/>
              <a:cs typeface="SumeshwariMJ" pitchFamily="2" charset="0"/>
            </a:endParaRPr>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37814" y="24366"/>
            <a:ext cx="971686" cy="1181265"/>
          </a:xfrm>
          <a:prstGeom prst="rect">
            <a:avLst/>
          </a:prstGeom>
        </p:spPr>
      </p:pic>
      <p:sp>
        <p:nvSpPr>
          <p:cNvPr id="8" name="Rounded Rectangle 7"/>
          <p:cNvSpPr/>
          <p:nvPr/>
        </p:nvSpPr>
        <p:spPr>
          <a:xfrm>
            <a:off x="3048000" y="6477000"/>
            <a:ext cx="3581400" cy="381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r>
              <a:rPr lang="en-US" sz="1600" dirty="0"/>
              <a:t>JESSORE POLYTECHNIC INSTITUTE</a:t>
            </a:r>
          </a:p>
          <a:p>
            <a:pPr algn="ctr"/>
            <a:endParaRPr lang="en-US" sz="1600" dirty="0"/>
          </a:p>
        </p:txBody>
      </p:sp>
    </p:spTree>
    <p:extLst>
      <p:ext uri="{BB962C8B-B14F-4D97-AF65-F5344CB8AC3E}">
        <p14:creationId xmlns:p14="http://schemas.microsoft.com/office/powerpoint/2010/main" val="416170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additive="base">
                                        <p:cTn id="3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 calcmode="lin" valueType="num">
                                      <p:cBhvr additive="base">
                                        <p:cTn id="3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5" end="5"/>
                                            </p:txEl>
                                          </p:spTgt>
                                        </p:tgtEl>
                                        <p:attrNameLst>
                                          <p:attrName>style.visibility</p:attrName>
                                        </p:attrNameLst>
                                      </p:cBhvr>
                                      <p:to>
                                        <p:strVal val="visible"/>
                                      </p:to>
                                    </p:set>
                                    <p:anim calcmode="lin" valueType="num">
                                      <p:cBhvr additive="base">
                                        <p:cTn id="4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5486400"/>
            <a:ext cx="4191000" cy="762000"/>
          </a:xfrm>
        </p:spPr>
        <p:txBody>
          <a:bodyPr/>
          <a:lstStyle/>
          <a:p>
            <a:r>
              <a:rPr lang="en-US" dirty="0"/>
              <a:t>.</a:t>
            </a:r>
          </a:p>
        </p:txBody>
      </p:sp>
      <p:sp>
        <p:nvSpPr>
          <p:cNvPr id="4" name="Content Placeholder 3"/>
          <p:cNvSpPr>
            <a:spLocks noGrp="1"/>
          </p:cNvSpPr>
          <p:nvPr>
            <p:ph idx="1"/>
          </p:nvPr>
        </p:nvSpPr>
        <p:spPr>
          <a:xfrm>
            <a:off x="0" y="990600"/>
            <a:ext cx="9109500" cy="5486400"/>
          </a:xfrm>
        </p:spPr>
        <p:txBody>
          <a:bodyPr>
            <a:normAutofit/>
          </a:bodyPr>
          <a:lstStyle/>
          <a:p>
            <a:pPr lvl="0"/>
            <a:r>
              <a:rPr lang="en-US" sz="3900" dirty="0" smtClean="0">
                <a:latin typeface="SumeshwariMJ" pitchFamily="2" charset="0"/>
                <a:cs typeface="SumeshwariMJ" pitchFamily="2" charset="0"/>
              </a:rPr>
              <a:t>5.6 </a:t>
            </a:r>
            <a:r>
              <a:rPr lang="en-US" sz="3900" dirty="0">
                <a:latin typeface="SumeshwariMJ" pitchFamily="2" charset="0"/>
                <a:cs typeface="SumeshwariMJ" pitchFamily="2" charset="0"/>
              </a:rPr>
              <a:t>:</a:t>
            </a:r>
            <a:r>
              <a:rPr lang="en-US" sz="5200" dirty="0">
                <a:latin typeface="SumeshwariMJ" pitchFamily="2" charset="0"/>
                <a:cs typeface="SumeshwariMJ" pitchFamily="2" charset="0"/>
              </a:rPr>
              <a:t> </a:t>
            </a:r>
            <a:r>
              <a:rPr lang="en-US" sz="3600" dirty="0">
                <a:latin typeface="SumeshwariMJ" pitchFamily="2" charset="0"/>
                <a:cs typeface="SumeshwariMJ" pitchFamily="2" charset="0"/>
              </a:rPr>
              <a:t>‡</a:t>
            </a:r>
            <a:r>
              <a:rPr lang="en-US" sz="3600" dirty="0" err="1">
                <a:latin typeface="SumeshwariMJ" pitchFamily="2" charset="0"/>
                <a:cs typeface="SumeshwariMJ" pitchFamily="2" charset="0"/>
              </a:rPr>
              <a:t>fv‡ëR</a:t>
            </a:r>
            <a:r>
              <a:rPr lang="en-US" sz="3600" dirty="0">
                <a:latin typeface="SumeshwariMJ" pitchFamily="2" charset="0"/>
                <a:cs typeface="SumeshwariMJ" pitchFamily="2" charset="0"/>
              </a:rPr>
              <a:t> †i¸‡</a:t>
            </a:r>
            <a:r>
              <a:rPr lang="en-US" sz="3600" dirty="0" err="1">
                <a:latin typeface="SumeshwariMJ" pitchFamily="2" charset="0"/>
                <a:cs typeface="SumeshwariMJ" pitchFamily="2" charset="0"/>
              </a:rPr>
              <a:t>j‡k‡bi</a:t>
            </a:r>
            <a:r>
              <a:rPr lang="en-US" sz="3600" dirty="0">
                <a:latin typeface="SumeshwariMJ" pitchFamily="2" charset="0"/>
                <a:cs typeface="SumeshwariMJ" pitchFamily="2" charset="0"/>
              </a:rPr>
              <a:t> </a:t>
            </a:r>
            <a:r>
              <a:rPr lang="en-US" sz="3600" dirty="0" err="1">
                <a:latin typeface="SumeshwariMJ" pitchFamily="2" charset="0"/>
                <a:cs typeface="SumeshwariMJ" pitchFamily="2" charset="0"/>
              </a:rPr>
              <a:t>mgxKiY</a:t>
            </a:r>
            <a:r>
              <a:rPr lang="en-US" sz="3600" dirty="0">
                <a:latin typeface="SumeshwariMJ" pitchFamily="2" charset="0"/>
                <a:cs typeface="SumeshwariMJ" pitchFamily="2" charset="0"/>
              </a:rPr>
              <a:t> </a:t>
            </a:r>
            <a:r>
              <a:rPr lang="en-US" sz="4800" dirty="0">
                <a:latin typeface="SumeshwariMJ" pitchFamily="2" charset="0"/>
                <a:cs typeface="SumeshwariMJ" pitchFamily="2" charset="0"/>
              </a:rPr>
              <a:t>:-</a:t>
            </a:r>
            <a:endParaRPr lang="en-US" sz="5200" dirty="0">
              <a:latin typeface="SumeshwariMJ" pitchFamily="2" charset="0"/>
              <a:cs typeface="SumeshwariMJ" pitchFamily="2" charset="0"/>
            </a:endParaRPr>
          </a:p>
          <a:p>
            <a:pPr lvl="0"/>
            <a:r>
              <a:rPr lang="en-US" sz="3600" dirty="0">
                <a:latin typeface="SumeshwariMJ" pitchFamily="2" charset="0"/>
                <a:cs typeface="SumeshwariMJ" pitchFamily="2" charset="0"/>
              </a:rPr>
              <a:t>‡</a:t>
            </a:r>
            <a:r>
              <a:rPr lang="en-US" sz="3600" dirty="0" err="1">
                <a:latin typeface="SumeshwariMJ" pitchFamily="2" charset="0"/>
                <a:cs typeface="SumeshwariMJ" pitchFamily="2" charset="0"/>
              </a:rPr>
              <a:t>fv‡ëR</a:t>
            </a:r>
            <a:r>
              <a:rPr lang="en-US" sz="3600" dirty="0">
                <a:latin typeface="SumeshwariMJ" pitchFamily="2" charset="0"/>
                <a:cs typeface="SumeshwariMJ" pitchFamily="2" charset="0"/>
              </a:rPr>
              <a:t> †i¸‡</a:t>
            </a:r>
            <a:r>
              <a:rPr lang="en-US" sz="3600" dirty="0" err="1">
                <a:latin typeface="SumeshwariMJ" pitchFamily="2" charset="0"/>
                <a:cs typeface="SumeshwariMJ" pitchFamily="2" charset="0"/>
              </a:rPr>
              <a:t>j‡kb</a:t>
            </a:r>
            <a:r>
              <a:rPr lang="en-US" sz="3600" dirty="0">
                <a:latin typeface="SumeshwariMJ" pitchFamily="2" charset="0"/>
                <a:cs typeface="SumeshwariMJ" pitchFamily="2" charset="0"/>
              </a:rPr>
              <a:t> </a:t>
            </a:r>
            <a:r>
              <a:rPr lang="en-US" sz="3600" dirty="0" err="1">
                <a:latin typeface="SumeshwariMJ" pitchFamily="2" charset="0"/>
                <a:cs typeface="SumeshwariMJ" pitchFamily="2" charset="0"/>
              </a:rPr>
              <a:t>Gi</a:t>
            </a:r>
            <a:r>
              <a:rPr lang="en-US" sz="3600" dirty="0">
                <a:latin typeface="SumeshwariMJ" pitchFamily="2" charset="0"/>
                <a:cs typeface="SumeshwariMJ" pitchFamily="2" charset="0"/>
              </a:rPr>
              <a:t> †</a:t>
            </a:r>
            <a:r>
              <a:rPr lang="en-US" sz="3600" dirty="0" err="1">
                <a:latin typeface="SumeshwariMJ" pitchFamily="2" charset="0"/>
                <a:cs typeface="SumeshwariMJ" pitchFamily="2" charset="0"/>
              </a:rPr>
              <a:t>bv</a:t>
            </a:r>
            <a:r>
              <a:rPr lang="en-US" sz="3600" dirty="0">
                <a:latin typeface="SumeshwariMJ" pitchFamily="2" charset="0"/>
                <a:cs typeface="SumeshwariMJ" pitchFamily="2" charset="0"/>
              </a:rPr>
              <a:t>-‡</a:t>
            </a:r>
            <a:r>
              <a:rPr lang="en-US" sz="3600" dirty="0" err="1">
                <a:latin typeface="SumeshwariMJ" pitchFamily="2" charset="0"/>
                <a:cs typeface="SumeshwariMJ" pitchFamily="2" charset="0"/>
              </a:rPr>
              <a:t>jvW</a:t>
            </a:r>
            <a:r>
              <a:rPr lang="en-US" sz="3600" dirty="0">
                <a:latin typeface="SumeshwariMJ" pitchFamily="2" charset="0"/>
                <a:cs typeface="SumeshwariMJ" pitchFamily="2" charset="0"/>
              </a:rPr>
              <a:t> †</a:t>
            </a:r>
            <a:r>
              <a:rPr lang="en-US" sz="3600" dirty="0" err="1">
                <a:latin typeface="SumeshwariMJ" pitchFamily="2" charset="0"/>
                <a:cs typeface="SumeshwariMJ" pitchFamily="2" charset="0"/>
              </a:rPr>
              <a:t>fv‡ëR</a:t>
            </a:r>
            <a:r>
              <a:rPr lang="en-US" sz="3600" dirty="0">
                <a:latin typeface="SumeshwariMJ" pitchFamily="2" charset="0"/>
                <a:cs typeface="SumeshwariMJ" pitchFamily="2" charset="0"/>
              </a:rPr>
              <a:t> </a:t>
            </a:r>
            <a:r>
              <a:rPr lang="en-US" sz="3600" dirty="0" err="1">
                <a:latin typeface="SumeshwariMJ" pitchFamily="2" charset="0"/>
                <a:cs typeface="SumeshwariMJ" pitchFamily="2" charset="0"/>
              </a:rPr>
              <a:t>mvaviYZ</a:t>
            </a:r>
            <a:r>
              <a:rPr lang="en-US" sz="3600" dirty="0">
                <a:latin typeface="SumeshwariMJ" pitchFamily="2" charset="0"/>
                <a:cs typeface="SumeshwariMJ" pitchFamily="2" charset="0"/>
              </a:rPr>
              <a:t> </a:t>
            </a:r>
            <a:r>
              <a:rPr lang="en-US" sz="3600" dirty="0" err="1">
                <a:latin typeface="SumeshwariMJ" pitchFamily="2" charset="0"/>
                <a:cs typeface="SumeshwariMJ" pitchFamily="2" charset="0"/>
              </a:rPr>
              <a:t>wZbwU</a:t>
            </a:r>
            <a:r>
              <a:rPr lang="en-US" sz="3600" dirty="0">
                <a:latin typeface="SumeshwariMJ" pitchFamily="2" charset="0"/>
                <a:cs typeface="SumeshwariMJ" pitchFamily="2" charset="0"/>
              </a:rPr>
              <a:t> </a:t>
            </a:r>
            <a:r>
              <a:rPr lang="en-US" sz="3600" dirty="0" err="1">
                <a:latin typeface="SumeshwariMJ" pitchFamily="2" charset="0"/>
                <a:cs typeface="SumeshwariMJ" pitchFamily="2" charset="0"/>
              </a:rPr>
              <a:t>wee‡li</a:t>
            </a:r>
            <a:r>
              <a:rPr lang="en-US" sz="3600" dirty="0">
                <a:latin typeface="SumeshwariMJ" pitchFamily="2" charset="0"/>
                <a:cs typeface="SumeshwariMJ" pitchFamily="2" charset="0"/>
              </a:rPr>
              <a:t> </a:t>
            </a:r>
            <a:r>
              <a:rPr lang="en-US" sz="3600" dirty="0" err="1">
                <a:latin typeface="SumeshwariMJ" pitchFamily="2" charset="0"/>
                <a:cs typeface="SumeshwariMJ" pitchFamily="2" charset="0"/>
              </a:rPr>
              <a:t>Dci</a:t>
            </a:r>
            <a:r>
              <a:rPr lang="en-US" sz="3600" dirty="0">
                <a:latin typeface="SumeshwariMJ" pitchFamily="2" charset="0"/>
                <a:cs typeface="SumeshwariMJ" pitchFamily="2" charset="0"/>
              </a:rPr>
              <a:t> </a:t>
            </a:r>
            <a:r>
              <a:rPr lang="en-US" sz="3600" dirty="0" err="1">
                <a:latin typeface="SumeshwariMJ" pitchFamily="2" charset="0"/>
                <a:cs typeface="SumeshwariMJ" pitchFamily="2" charset="0"/>
              </a:rPr>
              <a:t>wbf©i</a:t>
            </a:r>
            <a:r>
              <a:rPr lang="en-US" sz="3600" dirty="0">
                <a:latin typeface="SumeshwariMJ" pitchFamily="2" charset="0"/>
                <a:cs typeface="SumeshwariMJ" pitchFamily="2" charset="0"/>
              </a:rPr>
              <a:t> </a:t>
            </a:r>
            <a:r>
              <a:rPr lang="en-US" sz="3600" dirty="0" err="1">
                <a:latin typeface="SumeshwariMJ" pitchFamily="2" charset="0"/>
                <a:cs typeface="SumeshwariMJ" pitchFamily="2" charset="0"/>
              </a:rPr>
              <a:t>K‡i</a:t>
            </a:r>
            <a:r>
              <a:rPr lang="en-US" sz="3600" dirty="0">
                <a:latin typeface="SumeshwariMJ" pitchFamily="2" charset="0"/>
                <a:cs typeface="SumeshwariMJ" pitchFamily="2" charset="0"/>
              </a:rPr>
              <a:t> | </a:t>
            </a:r>
            <a:r>
              <a:rPr lang="en-US" sz="3600" dirty="0" err="1">
                <a:latin typeface="SumeshwariMJ" pitchFamily="2" charset="0"/>
                <a:cs typeface="SumeshwariMJ" pitchFamily="2" charset="0"/>
              </a:rPr>
              <a:t>h_v</a:t>
            </a:r>
            <a:r>
              <a:rPr lang="en-US" sz="3600" dirty="0">
                <a:latin typeface="SumeshwariMJ" pitchFamily="2" charset="0"/>
                <a:cs typeface="SumeshwariMJ" pitchFamily="2" charset="0"/>
              </a:rPr>
              <a:t> : </a:t>
            </a:r>
            <a:r>
              <a:rPr lang="en-US" sz="3600" dirty="0" err="1">
                <a:latin typeface="SumeshwariMJ" pitchFamily="2" charset="0"/>
                <a:cs typeface="SumeshwariMJ" pitchFamily="2" charset="0"/>
              </a:rPr>
              <a:t>Aek¨B</a:t>
            </a:r>
            <a:r>
              <a:rPr lang="en-US" sz="3600" dirty="0">
                <a:latin typeface="SumeshwariMJ" pitchFamily="2" charset="0"/>
                <a:cs typeface="SumeshwariMJ" pitchFamily="2" charset="0"/>
              </a:rPr>
              <a:t> †</a:t>
            </a:r>
            <a:r>
              <a:rPr lang="en-US" sz="3600" dirty="0" err="1">
                <a:latin typeface="SumeshwariMJ" pitchFamily="2" charset="0"/>
                <a:cs typeface="SumeshwariMJ" pitchFamily="2" charset="0"/>
              </a:rPr>
              <a:t>jv‡Wi</a:t>
            </a:r>
            <a:r>
              <a:rPr lang="en-US" sz="3600" dirty="0">
                <a:latin typeface="SumeshwariMJ" pitchFamily="2" charset="0"/>
                <a:cs typeface="SumeshwariMJ" pitchFamily="2" charset="0"/>
              </a:rPr>
              <a:t> </a:t>
            </a:r>
            <a:r>
              <a:rPr lang="en-US" sz="3600" dirty="0" err="1">
                <a:latin typeface="SumeshwariMJ" pitchFamily="2" charset="0"/>
                <a:cs typeface="SumeshwariMJ" pitchFamily="2" charset="0"/>
              </a:rPr>
              <a:t>Dci</a:t>
            </a:r>
            <a:r>
              <a:rPr lang="en-US" sz="3600" dirty="0">
                <a:latin typeface="SumeshwariMJ" pitchFamily="2" charset="0"/>
                <a:cs typeface="SumeshwariMJ" pitchFamily="2" charset="0"/>
              </a:rPr>
              <a:t> </a:t>
            </a:r>
            <a:r>
              <a:rPr lang="en-US" sz="3600" dirty="0" err="1">
                <a:latin typeface="SumeshwariMJ" pitchFamily="2" charset="0"/>
                <a:cs typeface="SumeshwariMJ" pitchFamily="2" charset="0"/>
              </a:rPr>
              <a:t>wbf©i</a:t>
            </a:r>
            <a:r>
              <a:rPr lang="en-US" sz="3600" dirty="0">
                <a:latin typeface="SumeshwariMJ" pitchFamily="2" charset="0"/>
                <a:cs typeface="SumeshwariMJ" pitchFamily="2" charset="0"/>
              </a:rPr>
              <a:t> </a:t>
            </a:r>
            <a:r>
              <a:rPr lang="en-US" sz="3600" dirty="0" err="1">
                <a:latin typeface="SumeshwariMJ" pitchFamily="2" charset="0"/>
                <a:cs typeface="SumeshwariMJ" pitchFamily="2" charset="0"/>
              </a:rPr>
              <a:t>K‡i</a:t>
            </a:r>
            <a:r>
              <a:rPr lang="en-US" sz="3600" dirty="0">
                <a:latin typeface="SumeshwariMJ" pitchFamily="2" charset="0"/>
                <a:cs typeface="SumeshwariMJ" pitchFamily="2" charset="0"/>
              </a:rPr>
              <a:t> |</a:t>
            </a:r>
          </a:p>
          <a:p>
            <a:pPr lvl="0"/>
            <a:r>
              <a:rPr lang="en-US" sz="4000" dirty="0">
                <a:solidFill>
                  <a:srgbClr val="0070C0"/>
                </a:solidFill>
                <a:latin typeface="SumeshwariMJ" pitchFamily="2" charset="0"/>
                <a:cs typeface="SumeshwariMJ" pitchFamily="2" charset="0"/>
              </a:rPr>
              <a:t>(</a:t>
            </a:r>
            <a:r>
              <a:rPr lang="en-US" sz="4000" dirty="0">
                <a:latin typeface="SumeshwariMJ" pitchFamily="2" charset="0"/>
                <a:cs typeface="SumeshwariMJ" pitchFamily="2" charset="0"/>
              </a:rPr>
              <a:t>1) †</a:t>
            </a:r>
            <a:r>
              <a:rPr lang="en-US" sz="4000" dirty="0" err="1">
                <a:latin typeface="SumeshwariMJ" pitchFamily="2" charset="0"/>
                <a:cs typeface="SumeshwariMJ" pitchFamily="2" charset="0"/>
              </a:rPr>
              <a:t>iwRw÷f</a:t>
            </a:r>
            <a:r>
              <a:rPr lang="en-US" sz="4000" dirty="0">
                <a:latin typeface="SumeshwariMJ" pitchFamily="2" charset="0"/>
                <a:cs typeface="SumeshwariMJ" pitchFamily="2" charset="0"/>
              </a:rPr>
              <a:t> †</a:t>
            </a:r>
            <a:r>
              <a:rPr lang="en-US" sz="4000" dirty="0" err="1">
                <a:latin typeface="SumeshwariMJ" pitchFamily="2" charset="0"/>
                <a:cs typeface="SumeshwariMJ" pitchFamily="2" charset="0"/>
              </a:rPr>
              <a:t>jv‡W</a:t>
            </a:r>
            <a:r>
              <a:rPr lang="en-US" sz="4000" dirty="0">
                <a:latin typeface="SumeshwariMJ" pitchFamily="2" charset="0"/>
                <a:cs typeface="SumeshwariMJ" pitchFamily="2" charset="0"/>
              </a:rPr>
              <a:t> </a:t>
            </a:r>
            <a:r>
              <a:rPr lang="en-US" sz="4000" dirty="0" err="1">
                <a:latin typeface="SumeshwariMJ" pitchFamily="2" charset="0"/>
                <a:cs typeface="SumeshwariMJ" pitchFamily="2" charset="0"/>
              </a:rPr>
              <a:t>A_v</a:t>
            </a:r>
            <a:r>
              <a:rPr lang="en-US" sz="4000" dirty="0">
                <a:latin typeface="SumeshwariMJ" pitchFamily="2" charset="0"/>
                <a:cs typeface="SumeshwariMJ" pitchFamily="2" charset="0"/>
              </a:rPr>
              <a:t>© </a:t>
            </a:r>
            <a:r>
              <a:rPr lang="en-US" sz="4000" dirty="0" err="1">
                <a:latin typeface="SumeshwariMJ" pitchFamily="2" charset="0"/>
                <a:cs typeface="SumeshwariMJ" pitchFamily="2" charset="0"/>
              </a:rPr>
              <a:t>BDwbwU</a:t>
            </a:r>
            <a:r>
              <a:rPr lang="en-US" sz="4000" dirty="0">
                <a:latin typeface="SumeshwariMJ" pitchFamily="2" charset="0"/>
                <a:cs typeface="SumeshwariMJ" pitchFamily="2" charset="0"/>
              </a:rPr>
              <a:t> </a:t>
            </a:r>
            <a:r>
              <a:rPr lang="en-US" sz="4000" dirty="0" err="1">
                <a:latin typeface="SumeshwariMJ" pitchFamily="2" charset="0"/>
                <a:cs typeface="SumeshwariMJ" pitchFamily="2" charset="0"/>
              </a:rPr>
              <a:t>cvIqvi</a:t>
            </a:r>
            <a:r>
              <a:rPr lang="en-US" sz="4000" dirty="0">
                <a:latin typeface="SumeshwariMJ" pitchFamily="2" charset="0"/>
                <a:cs typeface="SumeshwariMJ" pitchFamily="2" charset="0"/>
              </a:rPr>
              <a:t> </a:t>
            </a:r>
            <a:r>
              <a:rPr lang="en-US" sz="4000" dirty="0" err="1">
                <a:latin typeface="SumeshwariMJ" pitchFamily="2" charset="0"/>
                <a:cs typeface="SumeshwariMJ" pitchFamily="2" charset="0"/>
              </a:rPr>
              <a:t>d¨v±i</a:t>
            </a:r>
            <a:endParaRPr lang="en-US" sz="4000" dirty="0">
              <a:latin typeface="SumeshwariMJ" pitchFamily="2" charset="0"/>
              <a:cs typeface="SumeshwariMJ" pitchFamily="2" charset="0"/>
            </a:endParaRPr>
          </a:p>
          <a:p>
            <a:pPr lvl="0"/>
            <a:r>
              <a:rPr lang="en-US" sz="4000" dirty="0">
                <a:latin typeface="SumeshwariMJ" pitchFamily="2" charset="0"/>
                <a:cs typeface="SumeshwariMJ" pitchFamily="2" charset="0"/>
              </a:rPr>
              <a:t>(2) </a:t>
            </a:r>
            <a:r>
              <a:rPr lang="en-US" sz="4000" dirty="0" err="1">
                <a:latin typeface="SumeshwariMJ" pitchFamily="2" charset="0"/>
                <a:cs typeface="SumeshwariMJ" pitchFamily="2" charset="0"/>
              </a:rPr>
              <a:t>BÛvKwUf</a:t>
            </a:r>
            <a:r>
              <a:rPr lang="en-US" sz="4000" dirty="0">
                <a:latin typeface="SumeshwariMJ" pitchFamily="2" charset="0"/>
                <a:cs typeface="SumeshwariMJ" pitchFamily="2" charset="0"/>
              </a:rPr>
              <a:t> †</a:t>
            </a:r>
            <a:r>
              <a:rPr lang="en-US" sz="4000" dirty="0" err="1">
                <a:latin typeface="SumeshwariMJ" pitchFamily="2" charset="0"/>
                <a:cs typeface="SumeshwariMJ" pitchFamily="2" charset="0"/>
              </a:rPr>
              <a:t>jv‡W</a:t>
            </a:r>
            <a:r>
              <a:rPr lang="en-US" sz="4000" dirty="0">
                <a:latin typeface="SumeshwariMJ" pitchFamily="2" charset="0"/>
                <a:cs typeface="SumeshwariMJ" pitchFamily="2" charset="0"/>
              </a:rPr>
              <a:t> </a:t>
            </a:r>
            <a:r>
              <a:rPr lang="en-US" sz="4000" dirty="0" err="1">
                <a:latin typeface="SumeshwariMJ" pitchFamily="2" charset="0"/>
                <a:cs typeface="SumeshwariMJ" pitchFamily="2" charset="0"/>
              </a:rPr>
              <a:t>A_v</a:t>
            </a:r>
            <a:r>
              <a:rPr lang="en-US" sz="4000" dirty="0">
                <a:latin typeface="SumeshwariMJ" pitchFamily="2" charset="0"/>
                <a:cs typeface="SumeshwariMJ" pitchFamily="2" charset="0"/>
              </a:rPr>
              <a:t>© </a:t>
            </a:r>
            <a:r>
              <a:rPr lang="en-US" sz="4000" dirty="0" err="1">
                <a:latin typeface="SumeshwariMJ" pitchFamily="2" charset="0"/>
                <a:cs typeface="SumeshwariMJ" pitchFamily="2" charset="0"/>
              </a:rPr>
              <a:t>j¨vwMs</a:t>
            </a:r>
            <a:r>
              <a:rPr lang="en-US" sz="4000" dirty="0">
                <a:latin typeface="SumeshwariMJ" pitchFamily="2" charset="0"/>
                <a:cs typeface="SumeshwariMJ" pitchFamily="2" charset="0"/>
              </a:rPr>
              <a:t> </a:t>
            </a:r>
            <a:r>
              <a:rPr lang="en-US" sz="4000" dirty="0" err="1">
                <a:latin typeface="SumeshwariMJ" pitchFamily="2" charset="0"/>
                <a:cs typeface="SumeshwariMJ" pitchFamily="2" charset="0"/>
              </a:rPr>
              <a:t>cvIqvi</a:t>
            </a:r>
            <a:r>
              <a:rPr lang="en-US" sz="4000" dirty="0">
                <a:latin typeface="SumeshwariMJ" pitchFamily="2" charset="0"/>
                <a:cs typeface="SumeshwariMJ" pitchFamily="2" charset="0"/>
              </a:rPr>
              <a:t> </a:t>
            </a:r>
            <a:r>
              <a:rPr lang="en-US" sz="4000" dirty="0" err="1">
                <a:latin typeface="SumeshwariMJ" pitchFamily="2" charset="0"/>
                <a:cs typeface="SumeshwariMJ" pitchFamily="2" charset="0"/>
              </a:rPr>
              <a:t>d¨v±i</a:t>
            </a:r>
            <a:endParaRPr lang="en-US" sz="4000" dirty="0">
              <a:latin typeface="SumeshwariMJ" pitchFamily="2" charset="0"/>
              <a:cs typeface="SumeshwariMJ" pitchFamily="2" charset="0"/>
            </a:endParaRPr>
          </a:p>
          <a:p>
            <a:r>
              <a:rPr lang="en-US" sz="4000" dirty="0">
                <a:latin typeface="SumeshwariMJ" pitchFamily="2" charset="0"/>
                <a:cs typeface="SumeshwariMJ" pitchFamily="2" charset="0"/>
              </a:rPr>
              <a:t>(3) </a:t>
            </a:r>
            <a:r>
              <a:rPr lang="en-US" sz="4000" dirty="0" err="1">
                <a:latin typeface="SumeshwariMJ" pitchFamily="2" charset="0"/>
                <a:cs typeface="SumeshwariMJ" pitchFamily="2" charset="0"/>
              </a:rPr>
              <a:t>K¨vcvwmwUf</a:t>
            </a:r>
            <a:r>
              <a:rPr lang="en-US" sz="4000" dirty="0">
                <a:latin typeface="SumeshwariMJ" pitchFamily="2" charset="0"/>
                <a:cs typeface="SumeshwariMJ" pitchFamily="2" charset="0"/>
              </a:rPr>
              <a:t> †</a:t>
            </a:r>
            <a:r>
              <a:rPr lang="en-US" sz="4000" dirty="0" err="1">
                <a:latin typeface="SumeshwariMJ" pitchFamily="2" charset="0"/>
                <a:cs typeface="SumeshwariMJ" pitchFamily="2" charset="0"/>
              </a:rPr>
              <a:t>jv‡W</a:t>
            </a:r>
            <a:r>
              <a:rPr lang="en-US" sz="4000" dirty="0">
                <a:latin typeface="SumeshwariMJ" pitchFamily="2" charset="0"/>
                <a:cs typeface="SumeshwariMJ" pitchFamily="2" charset="0"/>
              </a:rPr>
              <a:t> </a:t>
            </a:r>
            <a:r>
              <a:rPr lang="en-US" sz="4000" dirty="0" err="1">
                <a:latin typeface="SumeshwariMJ" pitchFamily="2" charset="0"/>
                <a:cs typeface="SumeshwariMJ" pitchFamily="2" charset="0"/>
              </a:rPr>
              <a:t>A_v</a:t>
            </a:r>
            <a:r>
              <a:rPr lang="en-US" sz="4000" dirty="0">
                <a:latin typeface="SumeshwariMJ" pitchFamily="2" charset="0"/>
                <a:cs typeface="SumeshwariMJ" pitchFamily="2" charset="0"/>
              </a:rPr>
              <a:t>© </a:t>
            </a:r>
            <a:r>
              <a:rPr lang="en-US" sz="4000" dirty="0" err="1">
                <a:latin typeface="SumeshwariMJ" pitchFamily="2" charset="0"/>
                <a:cs typeface="SumeshwariMJ" pitchFamily="2" charset="0"/>
              </a:rPr>
              <a:t>wjwWs</a:t>
            </a:r>
            <a:r>
              <a:rPr lang="en-US" sz="4000" dirty="0">
                <a:latin typeface="SumeshwariMJ" pitchFamily="2" charset="0"/>
                <a:cs typeface="SumeshwariMJ" pitchFamily="2" charset="0"/>
              </a:rPr>
              <a:t> </a:t>
            </a:r>
            <a:r>
              <a:rPr lang="en-US" sz="4000" dirty="0" err="1">
                <a:latin typeface="SumeshwariMJ" pitchFamily="2" charset="0"/>
                <a:cs typeface="SumeshwariMJ" pitchFamily="2" charset="0"/>
              </a:rPr>
              <a:t>cvIqvi</a:t>
            </a:r>
            <a:r>
              <a:rPr lang="en-US" sz="4000" dirty="0">
                <a:latin typeface="SumeshwariMJ" pitchFamily="2" charset="0"/>
                <a:cs typeface="SumeshwariMJ" pitchFamily="2" charset="0"/>
              </a:rPr>
              <a:t> </a:t>
            </a:r>
            <a:r>
              <a:rPr lang="en-US" sz="4000" dirty="0" err="1">
                <a:latin typeface="SumeshwariMJ" pitchFamily="2" charset="0"/>
                <a:cs typeface="SumeshwariMJ" pitchFamily="2" charset="0"/>
              </a:rPr>
              <a:t>d¨v±i</a:t>
            </a:r>
            <a:endParaRPr lang="en-US" sz="4000" dirty="0">
              <a:latin typeface="SumeshwariMJ" pitchFamily="2" charset="0"/>
              <a:cs typeface="SumeshwariMJ" pitchFamily="2" charset="0"/>
            </a:endParaRPr>
          </a:p>
          <a:p>
            <a:pPr lvl="0"/>
            <a:endParaRPr lang="en-US" sz="4100" dirty="0">
              <a:latin typeface="SumeshwariMJ" pitchFamily="2" charset="0"/>
              <a:cs typeface="SumeshwariMJ" pitchFamily="2" charset="0"/>
            </a:endParaRPr>
          </a:p>
          <a:p>
            <a:pPr lvl="0"/>
            <a:endParaRPr lang="en-US" sz="4100" dirty="0">
              <a:solidFill>
                <a:srgbClr val="0070C0"/>
              </a:solidFill>
              <a:latin typeface="SumeshwariMJ" pitchFamily="2" charset="0"/>
              <a:cs typeface="SumeshwariMJ" pitchFamily="2" charset="0"/>
            </a:endParaRPr>
          </a:p>
          <a:p>
            <a:endParaRPr lang="en-US" sz="4100" dirty="0">
              <a:solidFill>
                <a:srgbClr val="0070C0"/>
              </a:solidFill>
              <a:latin typeface="SumeshwariMJ" pitchFamily="2" charset="0"/>
              <a:cs typeface="SumeshwariMJ" pitchFamily="2" charset="0"/>
            </a:endParaRPr>
          </a:p>
          <a:p>
            <a:pPr lvl="0"/>
            <a:endParaRPr lang="en-US" sz="4100" dirty="0">
              <a:solidFill>
                <a:srgbClr val="0070C0"/>
              </a:solidFill>
              <a:latin typeface="SumeshwariMJ" pitchFamily="2" charset="0"/>
              <a:cs typeface="SumeshwariMJ" pitchFamily="2" charset="0"/>
            </a:endParaRPr>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37814" y="24366"/>
            <a:ext cx="971686" cy="1181265"/>
          </a:xfrm>
          <a:prstGeom prst="rect">
            <a:avLst/>
          </a:prstGeom>
        </p:spPr>
      </p:pic>
      <p:sp>
        <p:nvSpPr>
          <p:cNvPr id="8" name="Rounded Rectangle 7"/>
          <p:cNvSpPr/>
          <p:nvPr/>
        </p:nvSpPr>
        <p:spPr>
          <a:xfrm>
            <a:off x="3048000" y="6477000"/>
            <a:ext cx="3581400" cy="381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r>
              <a:rPr lang="en-US" sz="1600" dirty="0"/>
              <a:t>JESSORE POLYTECHNIC INSTITUTE</a:t>
            </a:r>
          </a:p>
          <a:p>
            <a:pPr algn="ctr"/>
            <a:endParaRPr lang="en-US" sz="1600" dirty="0"/>
          </a:p>
        </p:txBody>
      </p:sp>
    </p:spTree>
    <p:extLst>
      <p:ext uri="{BB962C8B-B14F-4D97-AF65-F5344CB8AC3E}">
        <p14:creationId xmlns:p14="http://schemas.microsoft.com/office/powerpoint/2010/main" val="676493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5486400"/>
            <a:ext cx="4191000" cy="762000"/>
          </a:xfrm>
        </p:spPr>
        <p:txBody>
          <a:bodyPr/>
          <a:lstStyle/>
          <a:p>
            <a:r>
              <a:rPr lang="en-US" dirty="0"/>
              <a:t>.</a:t>
            </a:r>
          </a:p>
        </p:txBody>
      </p:sp>
      <p:sp>
        <p:nvSpPr>
          <p:cNvPr id="4" name="Content Placeholder 3"/>
          <p:cNvSpPr>
            <a:spLocks noGrp="1"/>
          </p:cNvSpPr>
          <p:nvPr>
            <p:ph idx="1"/>
          </p:nvPr>
        </p:nvSpPr>
        <p:spPr>
          <a:xfrm>
            <a:off x="0" y="990600"/>
            <a:ext cx="9109500" cy="5486400"/>
          </a:xfrm>
        </p:spPr>
        <p:txBody>
          <a:bodyPr>
            <a:normAutofit/>
          </a:bodyPr>
          <a:lstStyle/>
          <a:p>
            <a:pPr lvl="0"/>
            <a:r>
              <a:rPr lang="en-US" sz="3900" dirty="0" smtClean="0">
                <a:latin typeface="SumeshwariMJ" pitchFamily="2" charset="0"/>
                <a:cs typeface="SumeshwariMJ" pitchFamily="2" charset="0"/>
              </a:rPr>
              <a:t> </a:t>
            </a:r>
            <a:r>
              <a:rPr lang="en-US" sz="3900" dirty="0">
                <a:latin typeface="SumeshwariMJ" pitchFamily="2" charset="0"/>
                <a:cs typeface="SumeshwariMJ" pitchFamily="2" charset="0"/>
              </a:rPr>
              <a:t>:</a:t>
            </a:r>
            <a:r>
              <a:rPr lang="en-US" sz="5200" dirty="0">
                <a:latin typeface="SumeshwariMJ" pitchFamily="2" charset="0"/>
                <a:cs typeface="SumeshwariMJ" pitchFamily="2" charset="0"/>
              </a:rPr>
              <a:t> </a:t>
            </a:r>
            <a:r>
              <a:rPr lang="en-US" sz="4800" dirty="0">
                <a:latin typeface="SumeshwariMJ" pitchFamily="2" charset="0"/>
                <a:cs typeface="SumeshwariMJ" pitchFamily="2" charset="0"/>
              </a:rPr>
              <a:t>‡</a:t>
            </a:r>
            <a:r>
              <a:rPr lang="en-US" sz="4800" dirty="0" err="1">
                <a:latin typeface="SumeshwariMJ" pitchFamily="2" charset="0"/>
                <a:cs typeface="SumeshwariMJ" pitchFamily="2" charset="0"/>
              </a:rPr>
              <a:t>fv‡ëR</a:t>
            </a:r>
            <a:r>
              <a:rPr lang="en-US" sz="4800" dirty="0">
                <a:latin typeface="SumeshwariMJ" pitchFamily="2" charset="0"/>
                <a:cs typeface="SumeshwariMJ" pitchFamily="2" charset="0"/>
              </a:rPr>
              <a:t> †i¸‡</a:t>
            </a:r>
            <a:r>
              <a:rPr lang="en-US" sz="4800" dirty="0" err="1">
                <a:latin typeface="SumeshwariMJ" pitchFamily="2" charset="0"/>
                <a:cs typeface="SumeshwariMJ" pitchFamily="2" charset="0"/>
              </a:rPr>
              <a:t>j‡k‡bi</a:t>
            </a:r>
            <a:r>
              <a:rPr lang="en-US" sz="4800" dirty="0">
                <a:latin typeface="SumeshwariMJ" pitchFamily="2" charset="0"/>
                <a:cs typeface="SumeshwariMJ" pitchFamily="2" charset="0"/>
              </a:rPr>
              <a:t> </a:t>
            </a:r>
            <a:r>
              <a:rPr lang="en-US" sz="4800" dirty="0" err="1">
                <a:latin typeface="SumeshwariMJ" pitchFamily="2" charset="0"/>
                <a:cs typeface="SumeshwariMJ" pitchFamily="2" charset="0"/>
              </a:rPr>
              <a:t>mgxKiY</a:t>
            </a:r>
            <a:r>
              <a:rPr lang="en-US" sz="4800" dirty="0">
                <a:latin typeface="SumeshwariMJ" pitchFamily="2" charset="0"/>
                <a:cs typeface="SumeshwariMJ" pitchFamily="2" charset="0"/>
              </a:rPr>
              <a:t> :-</a:t>
            </a:r>
            <a:endParaRPr lang="en-US" sz="5200" dirty="0">
              <a:latin typeface="SumeshwariMJ" pitchFamily="2" charset="0"/>
              <a:cs typeface="SumeshwariMJ" pitchFamily="2" charset="0"/>
            </a:endParaRPr>
          </a:p>
          <a:p>
            <a:pPr marL="0" lvl="0" indent="0">
              <a:buNone/>
            </a:pPr>
            <a:endParaRPr lang="en-US" sz="3900" dirty="0">
              <a:latin typeface="SumeshwariMJ" pitchFamily="2" charset="0"/>
              <a:cs typeface="SumeshwariMJ" pitchFamily="2" charset="0"/>
            </a:endParaRPr>
          </a:p>
          <a:p>
            <a:pPr lvl="0"/>
            <a:r>
              <a:rPr lang="en-US" sz="4100" dirty="0">
                <a:solidFill>
                  <a:srgbClr val="0070C0"/>
                </a:solidFill>
                <a:latin typeface="SumeshwariMJ" pitchFamily="2" charset="0"/>
                <a:cs typeface="SumeshwariMJ" pitchFamily="2" charset="0"/>
              </a:rPr>
              <a:t>(</a:t>
            </a:r>
            <a:r>
              <a:rPr lang="en-US" sz="4100" dirty="0">
                <a:latin typeface="SumeshwariMJ" pitchFamily="2" charset="0"/>
                <a:cs typeface="SumeshwariMJ" pitchFamily="2" charset="0"/>
              </a:rPr>
              <a:t>1) †</a:t>
            </a:r>
            <a:r>
              <a:rPr lang="en-US" sz="4100" dirty="0" err="1">
                <a:latin typeface="SumeshwariMJ" pitchFamily="2" charset="0"/>
                <a:cs typeface="SumeshwariMJ" pitchFamily="2" charset="0"/>
              </a:rPr>
              <a:t>iwRw÷f</a:t>
            </a:r>
            <a:r>
              <a:rPr lang="en-US" sz="4100" dirty="0">
                <a:latin typeface="SumeshwariMJ" pitchFamily="2" charset="0"/>
                <a:cs typeface="SumeshwariMJ" pitchFamily="2" charset="0"/>
              </a:rPr>
              <a:t> †</a:t>
            </a:r>
            <a:r>
              <a:rPr lang="en-US" sz="4100" dirty="0" err="1">
                <a:latin typeface="SumeshwariMJ" pitchFamily="2" charset="0"/>
                <a:cs typeface="SumeshwariMJ" pitchFamily="2" charset="0"/>
              </a:rPr>
              <a:t>jv‡W</a:t>
            </a:r>
            <a:r>
              <a:rPr lang="en-US" sz="4100" dirty="0">
                <a:latin typeface="SumeshwariMJ" pitchFamily="2" charset="0"/>
                <a:cs typeface="SumeshwariMJ" pitchFamily="2" charset="0"/>
              </a:rPr>
              <a:t> </a:t>
            </a:r>
            <a:r>
              <a:rPr lang="en-US" sz="4100" dirty="0" err="1">
                <a:latin typeface="SumeshwariMJ" pitchFamily="2" charset="0"/>
                <a:cs typeface="SumeshwariMJ" pitchFamily="2" charset="0"/>
              </a:rPr>
              <a:t>A_v</a:t>
            </a:r>
            <a:r>
              <a:rPr lang="en-US" sz="4100" dirty="0">
                <a:latin typeface="SumeshwariMJ" pitchFamily="2" charset="0"/>
                <a:cs typeface="SumeshwariMJ" pitchFamily="2" charset="0"/>
              </a:rPr>
              <a:t>© </a:t>
            </a:r>
            <a:r>
              <a:rPr lang="en-US" sz="4100" dirty="0" err="1">
                <a:latin typeface="SumeshwariMJ" pitchFamily="2" charset="0"/>
                <a:cs typeface="SumeshwariMJ" pitchFamily="2" charset="0"/>
              </a:rPr>
              <a:t>BDwbwU</a:t>
            </a:r>
            <a:r>
              <a:rPr lang="en-US" sz="4100" dirty="0">
                <a:latin typeface="SumeshwariMJ" pitchFamily="2" charset="0"/>
                <a:cs typeface="SumeshwariMJ" pitchFamily="2" charset="0"/>
              </a:rPr>
              <a:t> </a:t>
            </a:r>
            <a:r>
              <a:rPr lang="en-US" sz="4100" dirty="0" err="1">
                <a:latin typeface="SumeshwariMJ" pitchFamily="2" charset="0"/>
                <a:cs typeface="SumeshwariMJ" pitchFamily="2" charset="0"/>
              </a:rPr>
              <a:t>cvIqvi</a:t>
            </a:r>
            <a:r>
              <a:rPr lang="en-US" sz="4100" dirty="0">
                <a:latin typeface="SumeshwariMJ" pitchFamily="2" charset="0"/>
                <a:cs typeface="SumeshwariMJ" pitchFamily="2" charset="0"/>
              </a:rPr>
              <a:t> </a:t>
            </a:r>
            <a:r>
              <a:rPr lang="en-US" sz="4100" dirty="0" err="1">
                <a:latin typeface="SumeshwariMJ" pitchFamily="2" charset="0"/>
                <a:cs typeface="SumeshwariMJ" pitchFamily="2" charset="0"/>
              </a:rPr>
              <a:t>d¨v±i</a:t>
            </a:r>
            <a:endParaRPr lang="en-US" sz="4100" dirty="0">
              <a:latin typeface="SumeshwariMJ" pitchFamily="2" charset="0"/>
              <a:cs typeface="SumeshwariMJ" pitchFamily="2" charset="0"/>
            </a:endParaRPr>
          </a:p>
          <a:p>
            <a:pPr lvl="0"/>
            <a:r>
              <a:rPr lang="en-US" sz="4100" dirty="0">
                <a:latin typeface="SumeshwariMJ" pitchFamily="2" charset="0"/>
                <a:cs typeface="SumeshwariMJ" pitchFamily="2" charset="0"/>
              </a:rPr>
              <a:t>(2)</a:t>
            </a:r>
          </a:p>
          <a:p>
            <a:r>
              <a:rPr lang="en-US" sz="4100" dirty="0">
                <a:latin typeface="SumeshwariMJ" pitchFamily="2" charset="0"/>
                <a:cs typeface="SumeshwariMJ" pitchFamily="2" charset="0"/>
              </a:rPr>
              <a:t>(3) </a:t>
            </a:r>
          </a:p>
          <a:p>
            <a:pPr lvl="0"/>
            <a:endParaRPr lang="en-US" sz="4100" dirty="0">
              <a:latin typeface="SumeshwariMJ" pitchFamily="2" charset="0"/>
              <a:cs typeface="SumeshwariMJ" pitchFamily="2" charset="0"/>
            </a:endParaRPr>
          </a:p>
          <a:p>
            <a:pPr lvl="0"/>
            <a:endParaRPr lang="en-US" sz="4100" dirty="0">
              <a:solidFill>
                <a:srgbClr val="0070C0"/>
              </a:solidFill>
              <a:latin typeface="SumeshwariMJ" pitchFamily="2" charset="0"/>
              <a:cs typeface="SumeshwariMJ" pitchFamily="2" charset="0"/>
            </a:endParaRPr>
          </a:p>
          <a:p>
            <a:endParaRPr lang="en-US" sz="4100" dirty="0">
              <a:solidFill>
                <a:srgbClr val="0070C0"/>
              </a:solidFill>
              <a:latin typeface="SumeshwariMJ" pitchFamily="2" charset="0"/>
              <a:cs typeface="SumeshwariMJ" pitchFamily="2" charset="0"/>
            </a:endParaRPr>
          </a:p>
          <a:p>
            <a:pPr lvl="0"/>
            <a:endParaRPr lang="en-US" sz="4100" dirty="0">
              <a:solidFill>
                <a:srgbClr val="0070C0"/>
              </a:solidFill>
              <a:latin typeface="SumeshwariMJ" pitchFamily="2" charset="0"/>
              <a:cs typeface="SumeshwariMJ" pitchFamily="2" charset="0"/>
            </a:endParaRPr>
          </a:p>
        </p:txBody>
      </p:sp>
      <p:sp>
        <p:nvSpPr>
          <p:cNvPr id="5" name="Rectangle 4"/>
          <p:cNvSpPr/>
          <p:nvPr/>
        </p:nvSpPr>
        <p:spPr>
          <a:xfrm>
            <a:off x="457200" y="1"/>
            <a:ext cx="7543800" cy="1015663"/>
          </a:xfrm>
          <a:prstGeom prst="rect">
            <a:avLst/>
          </a:prstGeom>
        </p:spPr>
        <p:txBody>
          <a:bodyPr wrap="square">
            <a:spAutoFit/>
          </a:bodyPr>
          <a:lstStyle/>
          <a:p>
            <a:pPr algn="ctr"/>
            <a:r>
              <a:rPr lang="bn-BD" sz="2400" dirty="0">
                <a:solidFill>
                  <a:prstClr val="white"/>
                </a:solidFill>
              </a:rPr>
              <a:t>এসি মেসিন-১বিষয় কোড-৬৭৬</a:t>
            </a:r>
            <a:r>
              <a:rPr lang="en-US" sz="2800" dirty="0">
                <a:solidFill>
                  <a:prstClr val="white"/>
                </a:solidFill>
                <a:latin typeface="SumeshwariMJ" pitchFamily="2" charset="0"/>
                <a:cs typeface="SumeshwariMJ" pitchFamily="2" charset="0"/>
              </a:rPr>
              <a:t>1 </a:t>
            </a:r>
            <a:r>
              <a:rPr lang="en-US" sz="2800" dirty="0" err="1">
                <a:solidFill>
                  <a:prstClr val="white"/>
                </a:solidFill>
                <a:latin typeface="SumeshwariMJ" pitchFamily="2" charset="0"/>
                <a:cs typeface="SumeshwariMJ" pitchFamily="2" charset="0"/>
              </a:rPr>
              <a:t>UªvÝdigvi</a:t>
            </a:r>
            <a:r>
              <a:rPr lang="en-US" sz="2800" dirty="0">
                <a:solidFill>
                  <a:prstClr val="white"/>
                </a:solidFill>
                <a:latin typeface="SumeshwariMJ" pitchFamily="2" charset="0"/>
                <a:cs typeface="SumeshwariMJ" pitchFamily="2" charset="0"/>
              </a:rPr>
              <a:t>  `kg</a:t>
            </a:r>
            <a:r>
              <a:rPr lang="en-US" sz="3200" dirty="0">
                <a:solidFill>
                  <a:prstClr val="white"/>
                </a:solidFill>
                <a:latin typeface="SumeshwariMJ" pitchFamily="2" charset="0"/>
                <a:cs typeface="SumeshwariMJ" pitchFamily="2" charset="0"/>
              </a:rPr>
              <a:t> </a:t>
            </a:r>
            <a:r>
              <a:rPr lang="en-US" sz="2800" dirty="0">
                <a:solidFill>
                  <a:prstClr val="white"/>
                </a:solidFill>
                <a:latin typeface="SumeshwariMJ" pitchFamily="2" charset="0"/>
                <a:cs typeface="SumeshwariMJ" pitchFamily="2" charset="0"/>
              </a:rPr>
              <a:t> </a:t>
            </a:r>
            <a:r>
              <a:rPr lang="en-US" sz="2800" dirty="0" err="1">
                <a:solidFill>
                  <a:prstClr val="white"/>
                </a:solidFill>
                <a:latin typeface="SumeshwariMJ" pitchFamily="2" charset="0"/>
                <a:cs typeface="SumeshwariMJ" pitchFamily="2" charset="0"/>
              </a:rPr>
              <a:t>Aa¨vq</a:t>
            </a:r>
            <a:r>
              <a:rPr lang="en-US" sz="2800" dirty="0">
                <a:solidFill>
                  <a:prstClr val="white"/>
                </a:solidFill>
              </a:rPr>
              <a:t/>
            </a:r>
            <a:br>
              <a:rPr lang="en-US" sz="2800" dirty="0">
                <a:solidFill>
                  <a:prstClr val="white"/>
                </a:solidFill>
              </a:rPr>
            </a:br>
            <a:r>
              <a:rPr lang="en-US" sz="2800" dirty="0">
                <a:solidFill>
                  <a:prstClr val="black"/>
                </a:solidFill>
              </a:rPr>
              <a:t>VOLAGGE REGULATION OF TRANSFORMER</a:t>
            </a:r>
            <a:endParaRPr lang="en-US" dirty="0">
              <a:solidFill>
                <a:srgbClr val="002060"/>
              </a:solidFill>
            </a:endParaRPr>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37814" y="24366"/>
            <a:ext cx="971686" cy="1181265"/>
          </a:xfrm>
          <a:prstGeom prst="rect">
            <a:avLst/>
          </a:prstGeom>
        </p:spPr>
      </p:pic>
      <p:sp>
        <p:nvSpPr>
          <p:cNvPr id="7" name="Rounded Rectangle 6"/>
          <p:cNvSpPr/>
          <p:nvPr/>
        </p:nvSpPr>
        <p:spPr>
          <a:xfrm>
            <a:off x="838200" y="63164"/>
            <a:ext cx="69342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BD" sz="2000" dirty="0"/>
              <a:t>এসি মেসিন-১বিষয় </a:t>
            </a:r>
            <a:r>
              <a:rPr lang="bn-BD" sz="2000" dirty="0" smtClean="0"/>
              <a:t>কোড-৬</a:t>
            </a:r>
            <a:r>
              <a:rPr lang="bn-BD" sz="2000" dirty="0">
                <a:solidFill>
                  <a:prstClr val="white"/>
                </a:solidFill>
              </a:rPr>
              <a:t>৬</a:t>
            </a:r>
            <a:r>
              <a:rPr lang="bn-BD" sz="2000" dirty="0" smtClean="0"/>
              <a:t>৭৬</a:t>
            </a:r>
            <a:r>
              <a:rPr lang="en-US" sz="2400" dirty="0">
                <a:latin typeface="SumeshwariMJ" pitchFamily="2" charset="0"/>
                <a:cs typeface="SumeshwariMJ" pitchFamily="2" charset="0"/>
              </a:rPr>
              <a:t>1 </a:t>
            </a:r>
            <a:r>
              <a:rPr lang="en-US" sz="2400" dirty="0" err="1">
                <a:latin typeface="SumeshwariMJ" pitchFamily="2" charset="0"/>
                <a:cs typeface="SumeshwariMJ" pitchFamily="2" charset="0"/>
              </a:rPr>
              <a:t>UªvÝdigvi</a:t>
            </a:r>
            <a:r>
              <a:rPr lang="en-US" sz="2400" dirty="0">
                <a:latin typeface="SumeshwariMJ" pitchFamily="2" charset="0"/>
                <a:cs typeface="SumeshwariMJ" pitchFamily="2" charset="0"/>
              </a:rPr>
              <a:t>  </a:t>
            </a:r>
            <a:r>
              <a:rPr lang="en-US" sz="2400" dirty="0" smtClean="0">
                <a:solidFill>
                  <a:schemeClr val="bg1"/>
                </a:solidFill>
                <a:latin typeface="SumeshwariMJ" pitchFamily="2" charset="0"/>
                <a:cs typeface="SumeshwariMJ" pitchFamily="2" charset="0"/>
              </a:rPr>
              <a:t> </a:t>
            </a:r>
            <a:r>
              <a:rPr lang="en-US" sz="2400" dirty="0" err="1">
                <a:solidFill>
                  <a:schemeClr val="bg1"/>
                </a:solidFill>
                <a:latin typeface="SumeshwariMJ" pitchFamily="2" charset="0"/>
                <a:cs typeface="SumeshwariMJ" pitchFamily="2" charset="0"/>
              </a:rPr>
              <a:t>Aa¨vq</a:t>
            </a:r>
            <a:r>
              <a:rPr lang="en-US" sz="2400" dirty="0">
                <a:solidFill>
                  <a:schemeClr val="bg1"/>
                </a:solidFill>
              </a:rPr>
              <a:t/>
            </a:r>
            <a:br>
              <a:rPr lang="en-US" sz="2400" dirty="0">
                <a:solidFill>
                  <a:schemeClr val="bg1"/>
                </a:solidFill>
              </a:rPr>
            </a:br>
            <a:r>
              <a:rPr lang="en-US" sz="2400" dirty="0">
                <a:solidFill>
                  <a:schemeClr val="bg2"/>
                </a:solidFill>
              </a:rPr>
              <a:t>VOLAGGE REGULATION OF TRANSFORMER</a:t>
            </a:r>
          </a:p>
        </p:txBody>
      </p:sp>
      <p:sp>
        <p:nvSpPr>
          <p:cNvPr id="8" name="Rounded Rectangle 7"/>
          <p:cNvSpPr/>
          <p:nvPr/>
        </p:nvSpPr>
        <p:spPr>
          <a:xfrm>
            <a:off x="3048000" y="6477000"/>
            <a:ext cx="3581400" cy="381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r>
              <a:rPr lang="en-US" sz="1600" dirty="0"/>
              <a:t>JESSORE POLYTECHNIC INSTITUTE</a:t>
            </a:r>
          </a:p>
          <a:p>
            <a:pPr algn="ctr"/>
            <a:endParaRPr lang="en-US" sz="1600" dirty="0"/>
          </a:p>
        </p:txBody>
      </p:sp>
    </p:spTree>
    <p:extLst>
      <p:ext uri="{BB962C8B-B14F-4D97-AF65-F5344CB8AC3E}">
        <p14:creationId xmlns:p14="http://schemas.microsoft.com/office/powerpoint/2010/main" val="847763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5486400"/>
            <a:ext cx="4191000" cy="762000"/>
          </a:xfrm>
        </p:spPr>
        <p:txBody>
          <a:bodyPr/>
          <a:lstStyle/>
          <a:p>
            <a:r>
              <a:rPr lang="en-US" dirty="0"/>
              <a:t>.</a:t>
            </a:r>
          </a:p>
        </p:txBody>
      </p:sp>
      <p:sp>
        <p:nvSpPr>
          <p:cNvPr id="4" name="Content Placeholder 3"/>
          <p:cNvSpPr>
            <a:spLocks noGrp="1"/>
          </p:cNvSpPr>
          <p:nvPr>
            <p:ph idx="1"/>
          </p:nvPr>
        </p:nvSpPr>
        <p:spPr>
          <a:xfrm>
            <a:off x="0" y="990600"/>
            <a:ext cx="9109500" cy="5486400"/>
          </a:xfrm>
        </p:spPr>
        <p:txBody>
          <a:bodyPr>
            <a:normAutofit/>
          </a:bodyPr>
          <a:lstStyle/>
          <a:p>
            <a:r>
              <a:rPr lang="en-US" sz="3900" dirty="0" smtClean="0">
                <a:latin typeface="SumeshwariMJ" pitchFamily="2" charset="0"/>
                <a:cs typeface="SumeshwariMJ" pitchFamily="2" charset="0"/>
              </a:rPr>
              <a:t>5.6 </a:t>
            </a:r>
            <a:r>
              <a:rPr lang="en-US" sz="2400" dirty="0">
                <a:latin typeface="SumeshwariMJ" pitchFamily="2" charset="0"/>
                <a:cs typeface="SumeshwariMJ" pitchFamily="2" charset="0"/>
              </a:rPr>
              <a:t>:</a:t>
            </a:r>
            <a:r>
              <a:rPr lang="en-US" sz="3600" dirty="0">
                <a:latin typeface="SumeshwariMJ" pitchFamily="2" charset="0"/>
                <a:cs typeface="SumeshwariMJ" pitchFamily="2" charset="0"/>
              </a:rPr>
              <a:t> </a:t>
            </a:r>
            <a:r>
              <a:rPr lang="en-US" sz="3600" b="1" dirty="0"/>
              <a:t>Explanation of Voltage Regulation of Transformer</a:t>
            </a:r>
            <a:endParaRPr lang="en-US" sz="4100" dirty="0">
              <a:latin typeface="SumeshwariMJ" pitchFamily="2" charset="0"/>
              <a:cs typeface="SumeshwariMJ" pitchFamily="2" charset="0"/>
            </a:endParaRPr>
          </a:p>
          <a:p>
            <a:pPr marL="0" marR="0" algn="just" fontAlgn="base">
              <a:lnSpc>
                <a:spcPct val="115000"/>
              </a:lnSpc>
              <a:spcBef>
                <a:spcPts val="0"/>
              </a:spcBef>
              <a:spcAft>
                <a:spcPts val="1000"/>
              </a:spcAft>
            </a:pPr>
            <a:r>
              <a:rPr lang="en-US" sz="2800" b="1" dirty="0">
                <a:solidFill>
                  <a:srgbClr val="1105FF"/>
                </a:solidFill>
                <a:latin typeface="Helvetica"/>
                <a:ea typeface="Times New Roman"/>
                <a:cs typeface="Times New Roman"/>
              </a:rPr>
              <a:t>Expression of Voltage Regulation of Transformer</a:t>
            </a:r>
            <a:endParaRPr lang="en-US" sz="2400" dirty="0">
              <a:ea typeface="Calibri"/>
              <a:cs typeface="Times New Roman"/>
            </a:endParaRPr>
          </a:p>
          <a:p>
            <a:pPr marL="0" lvl="0" indent="0">
              <a:buNone/>
            </a:pPr>
            <a:r>
              <a:rPr lang="en-US" dirty="0">
                <a:solidFill>
                  <a:srgbClr val="333333"/>
                </a:solidFill>
                <a:latin typeface="Helvetica"/>
                <a:ea typeface="Times New Roman"/>
              </a:rPr>
              <a:t>Expression of </a:t>
            </a:r>
            <a:r>
              <a:rPr lang="en-US" b="1" dirty="0">
                <a:solidFill>
                  <a:srgbClr val="333333"/>
                </a:solidFill>
                <a:latin typeface="Helvetica"/>
                <a:ea typeface="Times New Roman"/>
              </a:rPr>
              <a:t>Voltage Regulation of Transformer</a:t>
            </a:r>
            <a:r>
              <a:rPr lang="en-US" dirty="0">
                <a:solidFill>
                  <a:srgbClr val="333333"/>
                </a:solidFill>
                <a:latin typeface="Helvetica"/>
                <a:ea typeface="Times New Roman"/>
              </a:rPr>
              <a:t>, represented in percentage, is</a:t>
            </a:r>
            <a:endParaRPr lang="en-US" dirty="0">
              <a:solidFill>
                <a:srgbClr val="0070C0"/>
              </a:solidFill>
              <a:latin typeface="SumeshwariMJ" pitchFamily="2" charset="0"/>
              <a:cs typeface="SumeshwariMJ" pitchFamily="2" charset="0"/>
            </a:endParaRPr>
          </a:p>
          <a:p>
            <a:endParaRPr lang="en-US" sz="4100" dirty="0">
              <a:solidFill>
                <a:srgbClr val="0070C0"/>
              </a:solidFill>
              <a:latin typeface="SumeshwariMJ" pitchFamily="2" charset="0"/>
              <a:cs typeface="SumeshwariMJ" pitchFamily="2" charset="0"/>
            </a:endParaRPr>
          </a:p>
          <a:p>
            <a:pPr lvl="0"/>
            <a:endParaRPr lang="en-US" sz="4100" dirty="0">
              <a:solidFill>
                <a:srgbClr val="0070C0"/>
              </a:solidFill>
              <a:latin typeface="SumeshwariMJ" pitchFamily="2" charset="0"/>
              <a:cs typeface="SumeshwariMJ" pitchFamily="2" charset="0"/>
            </a:endParaRPr>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37814" y="24366"/>
            <a:ext cx="971686" cy="1181265"/>
          </a:xfrm>
          <a:prstGeom prst="rect">
            <a:avLst/>
          </a:prstGeom>
        </p:spPr>
      </p:pic>
      <p:sp>
        <p:nvSpPr>
          <p:cNvPr id="8" name="Rounded Rectangle 7"/>
          <p:cNvSpPr/>
          <p:nvPr/>
        </p:nvSpPr>
        <p:spPr>
          <a:xfrm>
            <a:off x="3048000" y="6477000"/>
            <a:ext cx="3581400" cy="381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r>
              <a:rPr lang="en-US" sz="1600" dirty="0"/>
              <a:t>JESSORE POLYTECHNIC INSTITUTE</a:t>
            </a:r>
          </a:p>
          <a:p>
            <a:pPr algn="ctr"/>
            <a:endParaRPr lang="en-US" sz="1600" dirty="0"/>
          </a:p>
        </p:txBody>
      </p:sp>
      <p:pic>
        <p:nvPicPr>
          <p:cNvPr id="9" name="Picture 8" descr="http://www.electrical4u.com/equations/vr3.gif"/>
          <p:cNvPicPr/>
          <p:nvPr/>
        </p:nvPicPr>
        <p:blipFill>
          <a:blip r:embed="rId3">
            <a:extLst>
              <a:ext uri="{28A0092B-C50C-407E-A947-70E740481C1C}">
                <a14:useLocalDpi xmlns:a14="http://schemas.microsoft.com/office/drawing/2010/main" val="0"/>
              </a:ext>
            </a:extLst>
          </a:blip>
          <a:srcRect/>
          <a:stretch>
            <a:fillRect/>
          </a:stretch>
        </p:blipFill>
        <p:spPr bwMode="auto">
          <a:xfrm>
            <a:off x="1447800" y="3810000"/>
            <a:ext cx="5715000" cy="1676400"/>
          </a:xfrm>
          <a:prstGeom prst="rect">
            <a:avLst/>
          </a:prstGeom>
          <a:noFill/>
          <a:ln>
            <a:noFill/>
          </a:ln>
        </p:spPr>
      </p:pic>
    </p:spTree>
    <p:extLst>
      <p:ext uri="{BB962C8B-B14F-4D97-AF65-F5344CB8AC3E}">
        <p14:creationId xmlns:p14="http://schemas.microsoft.com/office/powerpoint/2010/main" val="882558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5486400"/>
            <a:ext cx="4191000" cy="762000"/>
          </a:xfrm>
        </p:spPr>
        <p:txBody>
          <a:bodyPr/>
          <a:lstStyle/>
          <a:p>
            <a:r>
              <a:rPr lang="en-US" dirty="0"/>
              <a:t>.</a:t>
            </a:r>
          </a:p>
        </p:txBody>
      </p:sp>
      <p:sp>
        <p:nvSpPr>
          <p:cNvPr id="4" name="Content Placeholder 3"/>
          <p:cNvSpPr>
            <a:spLocks noGrp="1"/>
          </p:cNvSpPr>
          <p:nvPr>
            <p:ph idx="1"/>
          </p:nvPr>
        </p:nvSpPr>
        <p:spPr>
          <a:xfrm>
            <a:off x="0" y="990600"/>
            <a:ext cx="9109500" cy="5486400"/>
          </a:xfrm>
        </p:spPr>
        <p:txBody>
          <a:bodyPr>
            <a:normAutofit lnSpcReduction="10000"/>
          </a:bodyPr>
          <a:lstStyle/>
          <a:p>
            <a:pPr marL="0" marR="0" algn="just" fontAlgn="base">
              <a:lnSpc>
                <a:spcPct val="115000"/>
              </a:lnSpc>
              <a:spcBef>
                <a:spcPts val="0"/>
              </a:spcBef>
              <a:spcAft>
                <a:spcPts val="1000"/>
              </a:spcAft>
            </a:pPr>
            <a:r>
              <a:rPr lang="en-US" sz="2800" b="1" dirty="0">
                <a:solidFill>
                  <a:srgbClr val="1105FF"/>
                </a:solidFill>
                <a:latin typeface="Helvetica"/>
                <a:ea typeface="Times New Roman"/>
                <a:cs typeface="Times New Roman"/>
              </a:rPr>
              <a:t>Voltage Regulation of Transformer for Lagging Power Factor</a:t>
            </a:r>
          </a:p>
          <a:p>
            <a:pPr marL="0" marR="0" algn="just" fontAlgn="base">
              <a:lnSpc>
                <a:spcPct val="115000"/>
              </a:lnSpc>
              <a:spcBef>
                <a:spcPts val="0"/>
              </a:spcBef>
              <a:spcAft>
                <a:spcPts val="1000"/>
              </a:spcAft>
            </a:pPr>
            <a:r>
              <a:rPr lang="en-US" sz="2400" dirty="0">
                <a:solidFill>
                  <a:srgbClr val="333333"/>
                </a:solidFill>
                <a:latin typeface="Helvetica"/>
                <a:ea typeface="Times New Roman"/>
              </a:rPr>
              <a:t>Now we will derive the expression of voltage regulation in detail. Say lagging power factor of the load is cosθ</a:t>
            </a:r>
            <a:r>
              <a:rPr lang="en-US" sz="1800" baseline="-25000" dirty="0">
                <a:solidFill>
                  <a:srgbClr val="333333"/>
                </a:solidFill>
                <a:latin typeface="Helvetica"/>
                <a:ea typeface="Times New Roman"/>
              </a:rPr>
              <a:t>2</a:t>
            </a:r>
            <a:r>
              <a:rPr lang="en-US" sz="2400" dirty="0">
                <a:solidFill>
                  <a:srgbClr val="333333"/>
                </a:solidFill>
                <a:latin typeface="Helvetica"/>
                <a:ea typeface="Times New Roman"/>
              </a:rPr>
              <a:t>,</a:t>
            </a:r>
          </a:p>
          <a:p>
            <a:pPr marL="0" marR="0" indent="0" algn="just" fontAlgn="base">
              <a:lnSpc>
                <a:spcPct val="115000"/>
              </a:lnSpc>
              <a:spcBef>
                <a:spcPts val="0"/>
              </a:spcBef>
              <a:spcAft>
                <a:spcPts val="1000"/>
              </a:spcAft>
              <a:buNone/>
            </a:pPr>
            <a:r>
              <a:rPr lang="en-US" sz="2400" dirty="0">
                <a:solidFill>
                  <a:srgbClr val="333333"/>
                </a:solidFill>
                <a:latin typeface="Helvetica"/>
                <a:ea typeface="Times New Roman"/>
              </a:rPr>
              <a:t>  that means angle </a:t>
            </a:r>
          </a:p>
          <a:p>
            <a:pPr marL="0" marR="0" indent="0" algn="just" fontAlgn="base">
              <a:lnSpc>
                <a:spcPct val="115000"/>
              </a:lnSpc>
              <a:spcBef>
                <a:spcPts val="0"/>
              </a:spcBef>
              <a:spcAft>
                <a:spcPts val="1000"/>
              </a:spcAft>
              <a:buNone/>
            </a:pPr>
            <a:r>
              <a:rPr lang="en-US" sz="2400" dirty="0">
                <a:solidFill>
                  <a:srgbClr val="333333"/>
                </a:solidFill>
                <a:latin typeface="Helvetica"/>
                <a:ea typeface="Times New Roman"/>
              </a:rPr>
              <a:t>between secondary </a:t>
            </a:r>
          </a:p>
          <a:p>
            <a:pPr marL="0" marR="0" indent="0" algn="just" fontAlgn="base">
              <a:lnSpc>
                <a:spcPct val="115000"/>
              </a:lnSpc>
              <a:spcBef>
                <a:spcPts val="0"/>
              </a:spcBef>
              <a:spcAft>
                <a:spcPts val="1000"/>
              </a:spcAft>
              <a:buNone/>
            </a:pPr>
            <a:r>
              <a:rPr lang="en-US" sz="2400" dirty="0">
                <a:solidFill>
                  <a:srgbClr val="333333"/>
                </a:solidFill>
                <a:latin typeface="Helvetica"/>
                <a:ea typeface="Times New Roman"/>
              </a:rPr>
              <a:t>current and voltage</a:t>
            </a:r>
          </a:p>
          <a:p>
            <a:pPr marL="0" marR="0" indent="0" algn="just" fontAlgn="base">
              <a:lnSpc>
                <a:spcPct val="115000"/>
              </a:lnSpc>
              <a:spcBef>
                <a:spcPts val="0"/>
              </a:spcBef>
              <a:spcAft>
                <a:spcPts val="1000"/>
              </a:spcAft>
              <a:buNone/>
            </a:pPr>
            <a:r>
              <a:rPr lang="en-US" sz="2400" dirty="0">
                <a:solidFill>
                  <a:srgbClr val="333333"/>
                </a:solidFill>
                <a:latin typeface="Helvetica"/>
                <a:ea typeface="Times New Roman"/>
              </a:rPr>
              <a:t> is θ</a:t>
            </a:r>
            <a:r>
              <a:rPr lang="en-US" sz="1800" baseline="-25000" dirty="0">
                <a:solidFill>
                  <a:srgbClr val="333333"/>
                </a:solidFill>
                <a:latin typeface="Helvetica"/>
                <a:ea typeface="Times New Roman"/>
              </a:rPr>
              <a:t>2</a:t>
            </a:r>
            <a:endParaRPr lang="en-US" sz="2400" dirty="0">
              <a:ea typeface="Calibri"/>
              <a:cs typeface="Times New Roman"/>
            </a:endParaRPr>
          </a:p>
          <a:p>
            <a:r>
              <a:rPr lang="en-US" sz="2800" dirty="0"/>
              <a:t>Here, from </a:t>
            </a:r>
          </a:p>
          <a:p>
            <a:pPr marL="0" indent="0">
              <a:buNone/>
            </a:pPr>
            <a:r>
              <a:rPr lang="en-US" sz="2800" dirty="0"/>
              <a:t>the </a:t>
            </a:r>
            <a:r>
              <a:rPr lang="en-US" sz="2800" dirty="0" err="1"/>
              <a:t>abov</a:t>
            </a:r>
            <a:r>
              <a:rPr lang="en-US" sz="2800" dirty="0"/>
              <a:t> </a:t>
            </a:r>
            <a:r>
              <a:rPr lang="en-US" dirty="0"/>
              <a:t>e diagram</a:t>
            </a:r>
            <a:r>
              <a:rPr lang="en-US" sz="4400" dirty="0"/>
              <a:t>,</a:t>
            </a:r>
            <a:endParaRPr lang="en-US" sz="4100" dirty="0">
              <a:solidFill>
                <a:srgbClr val="0070C0"/>
              </a:solidFill>
              <a:latin typeface="SumeshwariMJ" pitchFamily="2" charset="0"/>
              <a:cs typeface="SumeshwariMJ" pitchFamily="2" charset="0"/>
            </a:endParaRPr>
          </a:p>
          <a:p>
            <a:pPr lvl="0"/>
            <a:endParaRPr lang="en-US" sz="4100" dirty="0">
              <a:solidFill>
                <a:srgbClr val="0070C0"/>
              </a:solidFill>
              <a:latin typeface="SumeshwariMJ" pitchFamily="2" charset="0"/>
              <a:cs typeface="SumeshwariMJ" pitchFamily="2" charset="0"/>
            </a:endParaRPr>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37814" y="24366"/>
            <a:ext cx="971686" cy="1181265"/>
          </a:xfrm>
          <a:prstGeom prst="rect">
            <a:avLst/>
          </a:prstGeom>
        </p:spPr>
      </p:pic>
      <p:sp>
        <p:nvSpPr>
          <p:cNvPr id="8" name="Rounded Rectangle 7"/>
          <p:cNvSpPr/>
          <p:nvPr/>
        </p:nvSpPr>
        <p:spPr>
          <a:xfrm>
            <a:off x="3048000" y="6477000"/>
            <a:ext cx="3581400" cy="381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r>
              <a:rPr lang="en-US" sz="1600" dirty="0"/>
              <a:t>JESSORE POLYTECHNIC INSTITUTE</a:t>
            </a:r>
          </a:p>
          <a:p>
            <a:pPr algn="ctr"/>
            <a:endParaRPr lang="en-US" sz="1600" dirty="0"/>
          </a:p>
        </p:txBody>
      </p:sp>
      <p:pic>
        <p:nvPicPr>
          <p:cNvPr id="10" name="Picture 9" descr="voltage regulation at lagging power factor"/>
          <p:cNvPicPr/>
          <p:nvPr/>
        </p:nvPicPr>
        <p:blipFill>
          <a:blip r:embed="rId3">
            <a:extLst>
              <a:ext uri="{28A0092B-C50C-407E-A947-70E740481C1C}">
                <a14:useLocalDpi xmlns:a14="http://schemas.microsoft.com/office/drawing/2010/main" val="0"/>
              </a:ext>
            </a:extLst>
          </a:blip>
          <a:srcRect/>
          <a:stretch>
            <a:fillRect/>
          </a:stretch>
        </p:blipFill>
        <p:spPr bwMode="auto">
          <a:xfrm>
            <a:off x="3214255" y="3196937"/>
            <a:ext cx="5943600" cy="3442854"/>
          </a:xfrm>
          <a:prstGeom prst="rect">
            <a:avLst/>
          </a:prstGeom>
          <a:noFill/>
          <a:ln>
            <a:noFill/>
          </a:ln>
        </p:spPr>
      </p:pic>
    </p:spTree>
    <p:extLst>
      <p:ext uri="{BB962C8B-B14F-4D97-AF65-F5344CB8AC3E}">
        <p14:creationId xmlns:p14="http://schemas.microsoft.com/office/powerpoint/2010/main" val="705450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 calcmode="lin" valueType="num">
                                      <p:cBhvr additive="base">
                                        <p:cTn id="4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5486400"/>
            <a:ext cx="4191000" cy="762000"/>
          </a:xfrm>
        </p:spPr>
        <p:txBody>
          <a:bodyPr/>
          <a:lstStyle/>
          <a:p>
            <a:r>
              <a:rPr lang="en-US" dirty="0"/>
              <a:t>.</a:t>
            </a:r>
          </a:p>
        </p:txBody>
      </p:sp>
      <p:sp>
        <p:nvSpPr>
          <p:cNvPr id="4" name="Content Placeholder 3"/>
          <p:cNvSpPr>
            <a:spLocks noGrp="1"/>
          </p:cNvSpPr>
          <p:nvPr>
            <p:ph idx="1"/>
          </p:nvPr>
        </p:nvSpPr>
        <p:spPr>
          <a:xfrm>
            <a:off x="0" y="990600"/>
            <a:ext cx="9109500" cy="5486400"/>
          </a:xfrm>
        </p:spPr>
        <p:txBody>
          <a:bodyPr>
            <a:normAutofit/>
          </a:bodyPr>
          <a:lstStyle/>
          <a:p>
            <a:pPr marL="0" marR="0" algn="just" fontAlgn="base">
              <a:lnSpc>
                <a:spcPct val="115000"/>
              </a:lnSpc>
              <a:spcBef>
                <a:spcPts val="0"/>
              </a:spcBef>
              <a:spcAft>
                <a:spcPts val="1000"/>
              </a:spcAft>
            </a:pPr>
            <a:r>
              <a:rPr lang="en-US" sz="2000" b="1" dirty="0">
                <a:solidFill>
                  <a:srgbClr val="1105FF"/>
                </a:solidFill>
                <a:latin typeface="Helvetica"/>
                <a:ea typeface="Times New Roman"/>
                <a:cs typeface="Times New Roman"/>
              </a:rPr>
              <a:t>Voltage Regulation of Transformer for Lagging Power Factor</a:t>
            </a:r>
          </a:p>
          <a:p>
            <a:endParaRPr lang="en-US" sz="4100" dirty="0">
              <a:solidFill>
                <a:srgbClr val="0070C0"/>
              </a:solidFill>
              <a:latin typeface="SumeshwariMJ" pitchFamily="2" charset="0"/>
              <a:cs typeface="SumeshwariMJ" pitchFamily="2" charset="0"/>
            </a:endParaRPr>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37814" y="24366"/>
            <a:ext cx="971686" cy="1181265"/>
          </a:xfrm>
          <a:prstGeom prst="rect">
            <a:avLst/>
          </a:prstGeom>
        </p:spPr>
      </p:pic>
      <p:sp>
        <p:nvSpPr>
          <p:cNvPr id="8" name="Rounded Rectangle 7"/>
          <p:cNvSpPr/>
          <p:nvPr/>
        </p:nvSpPr>
        <p:spPr>
          <a:xfrm>
            <a:off x="3048000" y="6477000"/>
            <a:ext cx="3581400" cy="381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r>
              <a:rPr lang="en-US" sz="1600" dirty="0"/>
              <a:t>JESSORE POLYTECHNIC INSTITUTE</a:t>
            </a:r>
          </a:p>
          <a:p>
            <a:pPr algn="ctr"/>
            <a:endParaRPr lang="en-US" sz="1600" dirty="0"/>
          </a:p>
        </p:txBody>
      </p:sp>
      <p:pic>
        <p:nvPicPr>
          <p:cNvPr id="10" name="Picture 9" descr="voltage regulation at lagging power factor"/>
          <p:cNvPicPr/>
          <p:nvPr/>
        </p:nvPicPr>
        <p:blipFill>
          <a:blip r:embed="rId3">
            <a:extLst>
              <a:ext uri="{28A0092B-C50C-407E-A947-70E740481C1C}">
                <a14:useLocalDpi xmlns:a14="http://schemas.microsoft.com/office/drawing/2010/main" val="0"/>
              </a:ext>
            </a:extLst>
          </a:blip>
          <a:srcRect/>
          <a:stretch>
            <a:fillRect/>
          </a:stretch>
        </p:blipFill>
        <p:spPr bwMode="auto">
          <a:xfrm>
            <a:off x="6239127" y="1447800"/>
            <a:ext cx="2904873" cy="2008909"/>
          </a:xfrm>
          <a:prstGeom prst="rect">
            <a:avLst/>
          </a:prstGeom>
          <a:noFill/>
          <a:ln>
            <a:noFill/>
          </a:ln>
        </p:spPr>
      </p:pic>
      <p:sp>
        <p:nvSpPr>
          <p:cNvPr id="3" name="Rectangle 2"/>
          <p:cNvSpPr/>
          <p:nvPr/>
        </p:nvSpPr>
        <p:spPr>
          <a:xfrm>
            <a:off x="6239127" y="2507673"/>
            <a:ext cx="3377463" cy="1538883"/>
          </a:xfrm>
          <a:prstGeom prst="rect">
            <a:avLst/>
          </a:prstGeom>
        </p:spPr>
        <p:txBody>
          <a:bodyPr wrap="none">
            <a:spAutoFit/>
          </a:bodyPr>
          <a:lstStyle/>
          <a:p>
            <a:endParaRPr lang="en-US" dirty="0"/>
          </a:p>
          <a:p>
            <a:endParaRPr lang="en-US" dirty="0"/>
          </a:p>
          <a:p>
            <a:endParaRPr lang="en-US" dirty="0"/>
          </a:p>
          <a:p>
            <a:endParaRPr lang="en-US" sz="2000" dirty="0"/>
          </a:p>
          <a:p>
            <a:r>
              <a:rPr lang="en-US" sz="2000" dirty="0"/>
              <a:t>Here, from the above diagram</a:t>
            </a:r>
            <a:r>
              <a:rPr lang="en-US" dirty="0"/>
              <a:t>,</a:t>
            </a:r>
          </a:p>
        </p:txBody>
      </p:sp>
      <p:pic>
        <p:nvPicPr>
          <p:cNvPr id="11" name="Picture 10" descr="http://www.electrical4u.com/transformer-equation/vrt-01-13-05-14.gif"/>
          <p:cNvPicPr/>
          <p:nvPr/>
        </p:nvPicPr>
        <p:blipFill>
          <a:blip r:embed="rId4">
            <a:extLst>
              <a:ext uri="{28A0092B-C50C-407E-A947-70E740481C1C}">
                <a14:useLocalDpi xmlns:a14="http://schemas.microsoft.com/office/drawing/2010/main" val="0"/>
              </a:ext>
            </a:extLst>
          </a:blip>
          <a:srcRect/>
          <a:stretch>
            <a:fillRect/>
          </a:stretch>
        </p:blipFill>
        <p:spPr bwMode="auto">
          <a:xfrm>
            <a:off x="990600" y="1676400"/>
            <a:ext cx="5248527" cy="2209800"/>
          </a:xfrm>
          <a:prstGeom prst="rect">
            <a:avLst/>
          </a:prstGeom>
          <a:noFill/>
          <a:ln>
            <a:noFill/>
          </a:ln>
        </p:spPr>
      </p:pic>
      <p:sp>
        <p:nvSpPr>
          <p:cNvPr id="9" name="Rectangle 8"/>
          <p:cNvSpPr/>
          <p:nvPr/>
        </p:nvSpPr>
        <p:spPr>
          <a:xfrm>
            <a:off x="0" y="4038600"/>
            <a:ext cx="9144000" cy="2308324"/>
          </a:xfrm>
          <a:prstGeom prst="rect">
            <a:avLst/>
          </a:prstGeom>
        </p:spPr>
        <p:txBody>
          <a:bodyPr wrap="square">
            <a:spAutoFit/>
          </a:bodyPr>
          <a:lstStyle/>
          <a:p>
            <a:pPr lvl="0"/>
            <a:r>
              <a:rPr lang="en-US" sz="2400" dirty="0"/>
              <a:t>Angle between OC &amp; OD may be very small, so it can be neglected and OD is considered nearly equal to OC </a:t>
            </a:r>
          </a:p>
          <a:p>
            <a:pPr lvl="0"/>
            <a:r>
              <a:rPr lang="en-US" sz="2400" dirty="0"/>
              <a:t>i.e.</a:t>
            </a:r>
          </a:p>
          <a:p>
            <a:pPr lvl="0"/>
            <a:r>
              <a:rPr lang="en-US" sz="2400" dirty="0"/>
              <a:t/>
            </a:r>
            <a:br>
              <a:rPr lang="en-US" sz="2400" dirty="0"/>
            </a:br>
            <a:endParaRPr lang="en-US" sz="2400" dirty="0">
              <a:solidFill>
                <a:srgbClr val="0070C0"/>
              </a:solidFill>
              <a:latin typeface="SumeshwariMJ" pitchFamily="2" charset="0"/>
              <a:cs typeface="SumeshwariMJ" pitchFamily="2" charset="0"/>
            </a:endParaRPr>
          </a:p>
          <a:p>
            <a:endParaRPr lang="en-US" sz="2400" dirty="0"/>
          </a:p>
        </p:txBody>
      </p:sp>
      <p:pic>
        <p:nvPicPr>
          <p:cNvPr id="12" name="Picture 11" descr="http://www.electrical4u.com/transformer-equation/vrt-02-13-05-14.gif"/>
          <p:cNvPicPr/>
          <p:nvPr/>
        </p:nvPicPr>
        <p:blipFill>
          <a:blip r:embed="rId5">
            <a:extLst>
              <a:ext uri="{28A0092B-C50C-407E-A947-70E740481C1C}">
                <a14:useLocalDpi xmlns:a14="http://schemas.microsoft.com/office/drawing/2010/main" val="0"/>
              </a:ext>
            </a:extLst>
          </a:blip>
          <a:srcRect/>
          <a:stretch>
            <a:fillRect/>
          </a:stretch>
        </p:blipFill>
        <p:spPr bwMode="auto">
          <a:xfrm>
            <a:off x="457200" y="5029200"/>
            <a:ext cx="6172200" cy="1317724"/>
          </a:xfrm>
          <a:prstGeom prst="rect">
            <a:avLst/>
          </a:prstGeom>
          <a:noFill/>
          <a:ln>
            <a:noFill/>
          </a:ln>
        </p:spPr>
      </p:pic>
    </p:spTree>
    <p:extLst>
      <p:ext uri="{BB962C8B-B14F-4D97-AF65-F5344CB8AC3E}">
        <p14:creationId xmlns:p14="http://schemas.microsoft.com/office/powerpoint/2010/main" val="2193233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5486400"/>
            <a:ext cx="4191000" cy="762000"/>
          </a:xfrm>
        </p:spPr>
        <p:txBody>
          <a:bodyPr/>
          <a:lstStyle/>
          <a:p>
            <a:r>
              <a:rPr lang="en-US" dirty="0"/>
              <a:t>.</a:t>
            </a:r>
          </a:p>
        </p:txBody>
      </p:sp>
      <p:sp>
        <p:nvSpPr>
          <p:cNvPr id="4" name="Content Placeholder 3"/>
          <p:cNvSpPr>
            <a:spLocks noGrp="1"/>
          </p:cNvSpPr>
          <p:nvPr>
            <p:ph idx="1"/>
          </p:nvPr>
        </p:nvSpPr>
        <p:spPr>
          <a:xfrm>
            <a:off x="0" y="990600"/>
            <a:ext cx="9109500" cy="5486400"/>
          </a:xfrm>
        </p:spPr>
        <p:txBody>
          <a:bodyPr>
            <a:normAutofit/>
          </a:bodyPr>
          <a:lstStyle/>
          <a:p>
            <a:pPr marL="0" marR="0" algn="just" fontAlgn="base">
              <a:lnSpc>
                <a:spcPct val="115000"/>
              </a:lnSpc>
              <a:spcBef>
                <a:spcPts val="0"/>
              </a:spcBef>
              <a:spcAft>
                <a:spcPts val="1000"/>
              </a:spcAft>
            </a:pPr>
            <a:r>
              <a:rPr lang="en-US" sz="2000" b="1" dirty="0">
                <a:solidFill>
                  <a:srgbClr val="1105FF"/>
                </a:solidFill>
                <a:latin typeface="Helvetica"/>
                <a:ea typeface="Times New Roman"/>
                <a:cs typeface="Times New Roman"/>
              </a:rPr>
              <a:t>Voltage Regulation of Transformer for Lagging Power Factor</a:t>
            </a:r>
          </a:p>
          <a:p>
            <a:endParaRPr lang="en-US" sz="4100" dirty="0">
              <a:solidFill>
                <a:srgbClr val="0070C0"/>
              </a:solidFill>
              <a:latin typeface="SumeshwariMJ" pitchFamily="2" charset="0"/>
              <a:cs typeface="SumeshwariMJ" pitchFamily="2" charset="0"/>
            </a:endParaRPr>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37814" y="24366"/>
            <a:ext cx="971686" cy="1181265"/>
          </a:xfrm>
          <a:prstGeom prst="rect">
            <a:avLst/>
          </a:prstGeom>
        </p:spPr>
      </p:pic>
      <p:sp>
        <p:nvSpPr>
          <p:cNvPr id="8" name="Rounded Rectangle 7"/>
          <p:cNvSpPr/>
          <p:nvPr/>
        </p:nvSpPr>
        <p:spPr>
          <a:xfrm>
            <a:off x="3048000" y="6477000"/>
            <a:ext cx="3581400" cy="381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r>
              <a:rPr lang="en-US" sz="1600" dirty="0"/>
              <a:t>JESSORE POLYTECHNIC INSTITUTE</a:t>
            </a:r>
          </a:p>
          <a:p>
            <a:pPr algn="ctr"/>
            <a:endParaRPr lang="en-US" sz="1600" dirty="0"/>
          </a:p>
        </p:txBody>
      </p:sp>
      <p:pic>
        <p:nvPicPr>
          <p:cNvPr id="10" name="Picture 9" descr="voltage regulation at lagging power factor"/>
          <p:cNvPicPr/>
          <p:nvPr/>
        </p:nvPicPr>
        <p:blipFill>
          <a:blip r:embed="rId3">
            <a:extLst>
              <a:ext uri="{28A0092B-C50C-407E-A947-70E740481C1C}">
                <a14:useLocalDpi xmlns:a14="http://schemas.microsoft.com/office/drawing/2010/main" val="0"/>
              </a:ext>
            </a:extLst>
          </a:blip>
          <a:srcRect/>
          <a:stretch>
            <a:fillRect/>
          </a:stretch>
        </p:blipFill>
        <p:spPr bwMode="auto">
          <a:xfrm>
            <a:off x="6477000" y="1676400"/>
            <a:ext cx="2667000" cy="1780309"/>
          </a:xfrm>
          <a:prstGeom prst="rect">
            <a:avLst/>
          </a:prstGeom>
          <a:noFill/>
          <a:ln>
            <a:noFill/>
          </a:ln>
        </p:spPr>
      </p:pic>
      <p:sp>
        <p:nvSpPr>
          <p:cNvPr id="3" name="Rectangle 2"/>
          <p:cNvSpPr/>
          <p:nvPr/>
        </p:nvSpPr>
        <p:spPr>
          <a:xfrm>
            <a:off x="6239127" y="2743199"/>
            <a:ext cx="2904873" cy="1538883"/>
          </a:xfrm>
          <a:prstGeom prst="rect">
            <a:avLst/>
          </a:prstGeom>
        </p:spPr>
        <p:txBody>
          <a:bodyPr wrap="square">
            <a:spAutoFit/>
          </a:bodyPr>
          <a:lstStyle/>
          <a:p>
            <a:endParaRPr lang="en-US" dirty="0"/>
          </a:p>
          <a:p>
            <a:endParaRPr lang="en-US" dirty="0"/>
          </a:p>
          <a:p>
            <a:endParaRPr lang="en-US" dirty="0"/>
          </a:p>
          <a:p>
            <a:r>
              <a:rPr lang="en-US" sz="2000" dirty="0"/>
              <a:t>Here, from the above diagram</a:t>
            </a:r>
            <a:r>
              <a:rPr lang="en-US" dirty="0"/>
              <a:t>,</a:t>
            </a:r>
          </a:p>
        </p:txBody>
      </p:sp>
      <p:sp>
        <p:nvSpPr>
          <p:cNvPr id="13" name="Rectangle 12"/>
          <p:cNvSpPr/>
          <p:nvPr/>
        </p:nvSpPr>
        <p:spPr>
          <a:xfrm>
            <a:off x="0" y="1447800"/>
            <a:ext cx="6858000" cy="1938992"/>
          </a:xfrm>
          <a:prstGeom prst="rect">
            <a:avLst/>
          </a:prstGeom>
        </p:spPr>
        <p:txBody>
          <a:bodyPr wrap="square">
            <a:spAutoFit/>
          </a:bodyPr>
          <a:lstStyle/>
          <a:p>
            <a:r>
              <a:rPr lang="en-US" sz="2400" b="1" dirty="0"/>
              <a:t>Voltage regulation of transformer</a:t>
            </a:r>
            <a:r>
              <a:rPr lang="en-US" sz="2400" dirty="0"/>
              <a:t> at lagging power factor,</a:t>
            </a:r>
          </a:p>
          <a:p>
            <a:endParaRPr lang="en-US" sz="2400" dirty="0"/>
          </a:p>
          <a:p>
            <a:r>
              <a:rPr lang="en-US" sz="2400" dirty="0"/>
              <a:t/>
            </a:r>
            <a:br>
              <a:rPr lang="en-US" sz="2400" dirty="0"/>
            </a:br>
            <a:endParaRPr lang="en-US" sz="2400" dirty="0"/>
          </a:p>
        </p:txBody>
      </p:sp>
      <p:pic>
        <p:nvPicPr>
          <p:cNvPr id="14" name="Picture 13" descr="http://www.electrical4u.com/equations/vr1.gif"/>
          <p:cNvPicPr/>
          <p:nvPr/>
        </p:nvPicPr>
        <p:blipFill>
          <a:blip r:embed="rId4">
            <a:extLst>
              <a:ext uri="{28A0092B-C50C-407E-A947-70E740481C1C}">
                <a14:useLocalDpi xmlns:a14="http://schemas.microsoft.com/office/drawing/2010/main" val="0"/>
              </a:ext>
            </a:extLst>
          </a:blip>
          <a:srcRect/>
          <a:stretch>
            <a:fillRect/>
          </a:stretch>
        </p:blipFill>
        <p:spPr bwMode="auto">
          <a:xfrm>
            <a:off x="152400" y="2417296"/>
            <a:ext cx="6086727" cy="1773703"/>
          </a:xfrm>
          <a:prstGeom prst="rect">
            <a:avLst/>
          </a:prstGeom>
          <a:noFill/>
          <a:ln>
            <a:noFill/>
          </a:ln>
        </p:spPr>
      </p:pic>
    </p:spTree>
    <p:extLst>
      <p:ext uri="{BB962C8B-B14F-4D97-AF65-F5344CB8AC3E}">
        <p14:creationId xmlns:p14="http://schemas.microsoft.com/office/powerpoint/2010/main" val="3357289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856" y="1"/>
            <a:ext cx="7910944" cy="1295399"/>
          </a:xfrm>
        </p:spPr>
        <p:style>
          <a:lnRef idx="1">
            <a:schemeClr val="accent4"/>
          </a:lnRef>
          <a:fillRef idx="3">
            <a:schemeClr val="accent4"/>
          </a:fillRef>
          <a:effectRef idx="2">
            <a:schemeClr val="accent4"/>
          </a:effectRef>
          <a:fontRef idx="minor">
            <a:schemeClr val="lt1"/>
          </a:fontRef>
        </p:style>
        <p:txBody>
          <a:bodyPr>
            <a:normAutofit fontScale="90000"/>
          </a:bodyPr>
          <a:lstStyle/>
          <a:p>
            <a:pPr algn="l"/>
            <a:r>
              <a:rPr lang="en-US" dirty="0"/>
              <a:t/>
            </a:r>
            <a:br>
              <a:rPr lang="en-US" dirty="0"/>
            </a:br>
            <a:r>
              <a:rPr lang="en-US" dirty="0"/>
              <a:t/>
            </a:r>
            <a:br>
              <a:rPr lang="en-US" dirty="0"/>
            </a:br>
            <a:r>
              <a:rPr lang="bn-BD" sz="2700" dirty="0">
                <a:latin typeface="Algerian" panose="04020705040A02060702" pitchFamily="82" charset="0"/>
              </a:rPr>
              <a:t>এসি মেসিন-১বিষয় </a:t>
            </a:r>
            <a:r>
              <a:rPr lang="bn-BD" sz="2700" dirty="0" smtClean="0">
                <a:latin typeface="Algerian" panose="04020705040A02060702" pitchFamily="82" charset="0"/>
              </a:rPr>
              <a:t>কোড-৬</a:t>
            </a:r>
            <a:r>
              <a:rPr lang="bn-BD" sz="2700" dirty="0" smtClean="0">
                <a:solidFill>
                  <a:prstClr val="white"/>
                </a:solidFill>
                <a:latin typeface="Algerian" panose="04020705040A02060702" pitchFamily="82" charset="0"/>
              </a:rPr>
              <a:t>৬</a:t>
            </a:r>
            <a:r>
              <a:rPr lang="bn-BD" sz="2700" dirty="0" smtClean="0">
                <a:latin typeface="Algerian" panose="04020705040A02060702" pitchFamily="82" charset="0"/>
              </a:rPr>
              <a:t>৭৬</a:t>
            </a:r>
            <a:r>
              <a:rPr lang="bn-BD" sz="2700" dirty="0" smtClean="0">
                <a:solidFill>
                  <a:prstClr val="white"/>
                </a:solidFill>
                <a:latin typeface="Algerian" panose="04020705040A02060702" pitchFamily="82" charset="0"/>
              </a:rPr>
              <a:t>১</a:t>
            </a:r>
            <a:r>
              <a:rPr lang="en-US" sz="2700" dirty="0" smtClean="0">
                <a:solidFill>
                  <a:prstClr val="white"/>
                </a:solidFill>
                <a:latin typeface="Algerian" panose="04020705040A02060702" pitchFamily="82" charset="0"/>
              </a:rPr>
              <a:t>    </a:t>
            </a:r>
            <a:r>
              <a:rPr lang="en-US" sz="3100" dirty="0" smtClean="0">
                <a:solidFill>
                  <a:srgbClr val="EEECE1"/>
                </a:solidFill>
                <a:latin typeface="SumeshwariMJ" pitchFamily="2" charset="0"/>
                <a:cs typeface="SumeshwariMJ" pitchFamily="2" charset="0"/>
              </a:rPr>
              <a:t>5g </a:t>
            </a:r>
            <a:r>
              <a:rPr lang="en-US" sz="3100" dirty="0" err="1">
                <a:solidFill>
                  <a:srgbClr val="EEECE1"/>
                </a:solidFill>
                <a:latin typeface="SumeshwariMJ" pitchFamily="2" charset="0"/>
                <a:cs typeface="SumeshwariMJ" pitchFamily="2" charset="0"/>
              </a:rPr>
              <a:t>Aa¨vq</a:t>
            </a:r>
            <a:r>
              <a:rPr lang="en-US" sz="3600" dirty="0">
                <a:solidFill>
                  <a:srgbClr val="FF0000"/>
                </a:solidFill>
              </a:rPr>
              <a:t/>
            </a:r>
            <a:br>
              <a:rPr lang="en-US" sz="3600" dirty="0">
                <a:solidFill>
                  <a:srgbClr val="FF0000"/>
                </a:solidFill>
              </a:rPr>
            </a:br>
            <a:r>
              <a:rPr lang="en-US" sz="3100" dirty="0" err="1" smtClean="0">
                <a:latin typeface="SumeshwariMJ" pitchFamily="2" charset="0"/>
                <a:cs typeface="SumeshwariMJ" pitchFamily="2" charset="0"/>
              </a:rPr>
              <a:t>UªvÝdigvi</a:t>
            </a:r>
            <a:r>
              <a:rPr lang="en-US" sz="3100" dirty="0" smtClean="0">
                <a:latin typeface="SumeshwariMJ" pitchFamily="2" charset="0"/>
                <a:cs typeface="SumeshwariMJ" pitchFamily="2" charset="0"/>
              </a:rPr>
              <a:t>   </a:t>
            </a:r>
            <a:r>
              <a:rPr lang="en-US" sz="3100" dirty="0">
                <a:latin typeface="SumeshwariMJ" pitchFamily="2" charset="0"/>
                <a:cs typeface="SumeshwariMJ" pitchFamily="2" charset="0"/>
              </a:rPr>
              <a:t>: </a:t>
            </a:r>
            <a:r>
              <a:rPr lang="en-US" sz="3100" dirty="0" smtClean="0">
                <a:solidFill>
                  <a:srgbClr val="FF0000"/>
                </a:solidFill>
              </a:rPr>
              <a:t>VOLAGGE </a:t>
            </a:r>
            <a:r>
              <a:rPr lang="en-US" sz="3100" dirty="0">
                <a:solidFill>
                  <a:srgbClr val="FF0000"/>
                </a:solidFill>
              </a:rPr>
              <a:t>REGULATION </a:t>
            </a:r>
            <a:r>
              <a:rPr lang="en-US" sz="3100" dirty="0" smtClean="0">
                <a:solidFill>
                  <a:srgbClr val="FF0000"/>
                </a:solidFill>
              </a:rPr>
              <a:t>OFTRANSFORMER</a:t>
            </a:r>
            <a:r>
              <a:rPr lang="en-US" sz="4000" dirty="0">
                <a:solidFill>
                  <a:schemeClr val="tx1"/>
                </a:solidFill>
              </a:rPr>
              <a:t/>
            </a:r>
            <a:br>
              <a:rPr lang="en-US" sz="4000" dirty="0">
                <a:solidFill>
                  <a:schemeClr val="tx1"/>
                </a:solidFill>
              </a:rPr>
            </a:br>
            <a:r>
              <a:rPr lang="en-US" dirty="0"/>
              <a:t/>
            </a:r>
            <a:br>
              <a:rPr lang="en-US" dirty="0"/>
            </a:br>
            <a:endParaRPr lang="en-US" dirty="0"/>
          </a:p>
        </p:txBody>
      </p:sp>
      <p:pic>
        <p:nvPicPr>
          <p:cNvPr id="5" name="Picture 4" descr="Screen Clipping"/>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7772400" y="1"/>
            <a:ext cx="1371600" cy="1295399"/>
          </a:xfrm>
          <a:prstGeom prst="rect">
            <a:avLst/>
          </a:prstGeom>
        </p:spPr>
      </p:pic>
      <p:sp>
        <p:nvSpPr>
          <p:cNvPr id="6" name="Rectangle 5"/>
          <p:cNvSpPr/>
          <p:nvPr/>
        </p:nvSpPr>
        <p:spPr>
          <a:xfrm>
            <a:off x="13856" y="6629400"/>
            <a:ext cx="8991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JESSORE POLYTECHNIC INSTITUTE</a:t>
            </a:r>
          </a:p>
        </p:txBody>
      </p:sp>
      <p:sp>
        <p:nvSpPr>
          <p:cNvPr id="8" name="Content Placeholder 7"/>
          <p:cNvSpPr>
            <a:spLocks noGrp="1"/>
          </p:cNvSpPr>
          <p:nvPr>
            <p:ph idx="1"/>
          </p:nvPr>
        </p:nvSpPr>
        <p:spPr>
          <a:xfrm>
            <a:off x="0" y="1295400"/>
            <a:ext cx="9005456" cy="5059363"/>
          </a:xfrm>
        </p:spPr>
        <p:txBody>
          <a:bodyPr>
            <a:normAutofit fontScale="77500" lnSpcReduction="20000"/>
          </a:bodyPr>
          <a:lstStyle/>
          <a:p>
            <a:pPr marL="0" lvl="0" indent="-256032">
              <a:spcBef>
                <a:spcPts val="0"/>
              </a:spcBef>
              <a:buClr>
                <a:srgbClr val="2DA2BF"/>
              </a:buClr>
              <a:buSzPct val="68000"/>
              <a:buFont typeface="Wingdings 3"/>
              <a:buChar char=""/>
            </a:pPr>
            <a:r>
              <a:rPr lang="en-US" b="1" dirty="0" smtClean="0">
                <a:solidFill>
                  <a:srgbClr val="002060"/>
                </a:solidFill>
                <a:latin typeface="Agency FB" panose="020B0503020202020204" pitchFamily="34" charset="0"/>
                <a:ea typeface="Calibri"/>
                <a:cs typeface="Times New Roman"/>
              </a:rPr>
              <a:t>5. </a:t>
            </a:r>
            <a:r>
              <a:rPr lang="en-US" b="1" dirty="0">
                <a:solidFill>
                  <a:srgbClr val="002060"/>
                </a:solidFill>
                <a:latin typeface="Agency FB" panose="020B0503020202020204" pitchFamily="34" charset="0"/>
                <a:ea typeface="Calibri"/>
                <a:cs typeface="Times New Roman"/>
              </a:rPr>
              <a:t>Realize the open circuit test, short circuit test and voltage regulation of transformer.  </a:t>
            </a:r>
            <a:endParaRPr lang="en-US" b="1" dirty="0" smtClean="0">
              <a:solidFill>
                <a:srgbClr val="002060"/>
              </a:solidFill>
              <a:latin typeface="Agency FB" panose="020B0503020202020204" pitchFamily="34" charset="0"/>
              <a:ea typeface="Calibri"/>
              <a:cs typeface="Times New Roman"/>
            </a:endParaRPr>
          </a:p>
          <a:p>
            <a:pPr marL="0" lvl="0">
              <a:lnSpc>
                <a:spcPct val="115000"/>
              </a:lnSpc>
              <a:spcBef>
                <a:spcPts val="0"/>
              </a:spcBef>
              <a:spcAft>
                <a:spcPts val="1000"/>
              </a:spcAft>
            </a:pPr>
            <a:endParaRPr lang="en-US" sz="100" dirty="0">
              <a:solidFill>
                <a:prstClr val="white"/>
              </a:solidFill>
              <a:ea typeface="Calibri"/>
              <a:cs typeface="Times New Roman"/>
            </a:endParaRPr>
          </a:p>
          <a:p>
            <a:pPr marL="0" lvl="0">
              <a:lnSpc>
                <a:spcPct val="115000"/>
              </a:lnSpc>
              <a:spcBef>
                <a:spcPts val="0"/>
              </a:spcBef>
              <a:spcAft>
                <a:spcPts val="1000"/>
              </a:spcAft>
            </a:pPr>
            <a:r>
              <a:rPr lang="en-US" b="1" dirty="0">
                <a:solidFill>
                  <a:srgbClr val="002060"/>
                </a:solidFill>
                <a:latin typeface="Agency FB" panose="020B0503020202020204" pitchFamily="34" charset="0"/>
                <a:ea typeface="Calibri"/>
                <a:cs typeface="Times New Roman"/>
              </a:rPr>
              <a:t>5.1 Describe open circuit test.</a:t>
            </a:r>
          </a:p>
          <a:p>
            <a:pPr marL="0" lvl="0">
              <a:lnSpc>
                <a:spcPct val="115000"/>
              </a:lnSpc>
              <a:spcBef>
                <a:spcPts val="0"/>
              </a:spcBef>
              <a:spcAft>
                <a:spcPts val="1000"/>
              </a:spcAft>
            </a:pPr>
            <a:r>
              <a:rPr lang="en-US" b="1" dirty="0">
                <a:solidFill>
                  <a:srgbClr val="002060"/>
                </a:solidFill>
                <a:latin typeface="Agency FB" panose="020B0503020202020204" pitchFamily="34" charset="0"/>
                <a:ea typeface="Calibri"/>
                <a:cs typeface="Times New Roman"/>
              </a:rPr>
              <a:t>5.2 Describe short circuit test.</a:t>
            </a:r>
          </a:p>
          <a:p>
            <a:pPr marL="0" lvl="0">
              <a:lnSpc>
                <a:spcPct val="115000"/>
              </a:lnSpc>
              <a:spcBef>
                <a:spcPts val="0"/>
              </a:spcBef>
              <a:spcAft>
                <a:spcPts val="1000"/>
              </a:spcAft>
            </a:pPr>
            <a:r>
              <a:rPr lang="en-US" b="1" dirty="0">
                <a:solidFill>
                  <a:srgbClr val="002060"/>
                </a:solidFill>
                <a:latin typeface="Agency FB" panose="020B0503020202020204" pitchFamily="34" charset="0"/>
                <a:ea typeface="Calibri"/>
                <a:cs typeface="Times New Roman"/>
              </a:rPr>
              <a:t>5.3 Draw the vector diagrams.</a:t>
            </a:r>
          </a:p>
          <a:p>
            <a:pPr marL="0" lvl="0">
              <a:lnSpc>
                <a:spcPct val="115000"/>
              </a:lnSpc>
              <a:spcBef>
                <a:spcPts val="0"/>
              </a:spcBef>
              <a:spcAft>
                <a:spcPts val="1000"/>
              </a:spcAft>
            </a:pPr>
            <a:r>
              <a:rPr lang="en-US" b="1" dirty="0">
                <a:solidFill>
                  <a:srgbClr val="002060"/>
                </a:solidFill>
                <a:latin typeface="Agency FB" panose="020B0503020202020204" pitchFamily="34" charset="0"/>
                <a:ea typeface="Calibri"/>
                <a:cs typeface="Times New Roman"/>
              </a:rPr>
              <a:t>5.4 Solve problems related to open and short circuit test.</a:t>
            </a:r>
          </a:p>
          <a:p>
            <a:pPr marL="0" lvl="0">
              <a:lnSpc>
                <a:spcPct val="115000"/>
              </a:lnSpc>
              <a:spcBef>
                <a:spcPts val="0"/>
              </a:spcBef>
              <a:spcAft>
                <a:spcPts val="1000"/>
              </a:spcAft>
            </a:pPr>
            <a:r>
              <a:rPr lang="en-US" b="1" dirty="0">
                <a:solidFill>
                  <a:srgbClr val="002060"/>
                </a:solidFill>
                <a:latin typeface="Agency FB" panose="020B0503020202020204" pitchFamily="34" charset="0"/>
                <a:ea typeface="Calibri"/>
                <a:cs typeface="Times New Roman"/>
              </a:rPr>
              <a:t>5.5 Define voltage regulation.</a:t>
            </a:r>
          </a:p>
          <a:p>
            <a:pPr marL="0" lvl="0">
              <a:lnSpc>
                <a:spcPct val="115000"/>
              </a:lnSpc>
              <a:spcBef>
                <a:spcPts val="0"/>
              </a:spcBef>
              <a:spcAft>
                <a:spcPts val="1000"/>
              </a:spcAft>
            </a:pPr>
            <a:r>
              <a:rPr lang="en-US" b="1" dirty="0">
                <a:solidFill>
                  <a:srgbClr val="002060"/>
                </a:solidFill>
                <a:latin typeface="Agency FB" panose="020B0503020202020204" pitchFamily="34" charset="0"/>
                <a:ea typeface="Calibri"/>
                <a:cs typeface="Times New Roman"/>
              </a:rPr>
              <a:t>5.6 Express the deduction of the equation for voltage regulation at unity, lagging and</a:t>
            </a:r>
          </a:p>
          <a:p>
            <a:pPr marL="0" lvl="0">
              <a:lnSpc>
                <a:spcPct val="115000"/>
              </a:lnSpc>
              <a:spcBef>
                <a:spcPts val="0"/>
              </a:spcBef>
              <a:spcAft>
                <a:spcPts val="1000"/>
              </a:spcAft>
            </a:pPr>
            <a:r>
              <a:rPr lang="en-US" b="1" dirty="0">
                <a:solidFill>
                  <a:srgbClr val="002060"/>
                </a:solidFill>
                <a:latin typeface="Agency FB" panose="020B0503020202020204" pitchFamily="34" charset="0"/>
                <a:ea typeface="Calibri"/>
                <a:cs typeface="Times New Roman"/>
              </a:rPr>
              <a:t>leading power factor.</a:t>
            </a:r>
          </a:p>
          <a:p>
            <a:pPr marL="0" lvl="0">
              <a:lnSpc>
                <a:spcPct val="115000"/>
              </a:lnSpc>
              <a:spcBef>
                <a:spcPts val="0"/>
              </a:spcBef>
              <a:spcAft>
                <a:spcPts val="1000"/>
              </a:spcAft>
            </a:pPr>
            <a:r>
              <a:rPr lang="en-US" b="1" dirty="0">
                <a:solidFill>
                  <a:srgbClr val="002060"/>
                </a:solidFill>
                <a:latin typeface="Agency FB" panose="020B0503020202020204" pitchFamily="34" charset="0"/>
                <a:ea typeface="Calibri"/>
                <a:cs typeface="Times New Roman"/>
              </a:rPr>
              <a:t>5.7 Solve problems related to voltage regulation.</a:t>
            </a:r>
            <a:endParaRPr lang="en-US" b="1" dirty="0">
              <a:latin typeface="Agency FB" panose="020B0503020202020204" pitchFamily="34" charset="0"/>
            </a:endParaRPr>
          </a:p>
        </p:txBody>
      </p:sp>
    </p:spTree>
    <p:extLst>
      <p:ext uri="{BB962C8B-B14F-4D97-AF65-F5344CB8AC3E}">
        <p14:creationId xmlns:p14="http://schemas.microsoft.com/office/powerpoint/2010/main" val="1460168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5486400"/>
            <a:ext cx="4191000" cy="762000"/>
          </a:xfrm>
        </p:spPr>
        <p:txBody>
          <a:bodyPr/>
          <a:lstStyle/>
          <a:p>
            <a:r>
              <a:rPr lang="en-US" dirty="0"/>
              <a:t>.</a:t>
            </a:r>
          </a:p>
        </p:txBody>
      </p:sp>
      <p:sp>
        <p:nvSpPr>
          <p:cNvPr id="4" name="Content Placeholder 3"/>
          <p:cNvSpPr>
            <a:spLocks noGrp="1"/>
          </p:cNvSpPr>
          <p:nvPr>
            <p:ph idx="1"/>
          </p:nvPr>
        </p:nvSpPr>
        <p:spPr>
          <a:xfrm>
            <a:off x="0" y="990600"/>
            <a:ext cx="9109500" cy="5486400"/>
          </a:xfrm>
        </p:spPr>
        <p:txBody>
          <a:bodyPr>
            <a:normAutofit/>
          </a:bodyPr>
          <a:lstStyle/>
          <a:p>
            <a:pPr marL="0" marR="0" fontAlgn="base">
              <a:lnSpc>
                <a:spcPct val="115000"/>
              </a:lnSpc>
              <a:spcBef>
                <a:spcPts val="0"/>
              </a:spcBef>
              <a:spcAft>
                <a:spcPts val="1000"/>
              </a:spcAft>
            </a:pPr>
            <a:r>
              <a:rPr lang="en-US" sz="2800" b="1" dirty="0">
                <a:solidFill>
                  <a:srgbClr val="1105FF"/>
                </a:solidFill>
                <a:latin typeface="Algerian" panose="04020705040A02060702" pitchFamily="82" charset="0"/>
                <a:ea typeface="Times New Roman"/>
                <a:cs typeface="Times New Roman"/>
              </a:rPr>
              <a:t>Voltage Regulation of Transformer for Leading Power Factor</a:t>
            </a:r>
            <a:endParaRPr lang="en-US" sz="2000" dirty="0">
              <a:latin typeface="Algerian" panose="04020705040A02060702" pitchFamily="82" charset="0"/>
              <a:ea typeface="Calibri"/>
              <a:cs typeface="Times New Roman"/>
            </a:endParaRPr>
          </a:p>
          <a:p>
            <a:r>
              <a:rPr lang="en-US" sz="4400" b="1" dirty="0">
                <a:latin typeface="Agency FB" panose="020B0503020202020204" pitchFamily="34" charset="0"/>
              </a:rPr>
              <a:t>Let's derive the expression of voltage regulation with leading current, say leading power factor of the load is cosθ</a:t>
            </a:r>
            <a:r>
              <a:rPr lang="en-US" sz="4400" b="1" baseline="-25000" dirty="0">
                <a:latin typeface="Agency FB" panose="020B0503020202020204" pitchFamily="34" charset="0"/>
              </a:rPr>
              <a:t>2</a:t>
            </a:r>
            <a:r>
              <a:rPr lang="en-US" sz="4400" b="1" dirty="0">
                <a:latin typeface="Agency FB" panose="020B0503020202020204" pitchFamily="34" charset="0"/>
              </a:rPr>
              <a:t>, that means angle between secondary current and voltage is θ</a:t>
            </a:r>
            <a:r>
              <a:rPr lang="en-US" sz="4400" b="1" baseline="-25000" dirty="0">
                <a:latin typeface="Agency FB" panose="020B0503020202020204" pitchFamily="34" charset="0"/>
              </a:rPr>
              <a:t>2</a:t>
            </a:r>
            <a:endParaRPr lang="en-US" sz="4100" b="1" dirty="0">
              <a:solidFill>
                <a:srgbClr val="0070C0"/>
              </a:solidFill>
              <a:latin typeface="Agency FB" panose="020B0503020202020204" pitchFamily="34" charset="0"/>
              <a:cs typeface="SumeshwariMJ" pitchFamily="2" charset="0"/>
            </a:endParaRPr>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37814" y="24366"/>
            <a:ext cx="971686" cy="1181265"/>
          </a:xfrm>
          <a:prstGeom prst="rect">
            <a:avLst/>
          </a:prstGeom>
        </p:spPr>
      </p:pic>
      <p:sp>
        <p:nvSpPr>
          <p:cNvPr id="8" name="Rounded Rectangle 7"/>
          <p:cNvSpPr/>
          <p:nvPr/>
        </p:nvSpPr>
        <p:spPr>
          <a:xfrm>
            <a:off x="3048000" y="6477000"/>
            <a:ext cx="3581400" cy="381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r>
              <a:rPr lang="en-US" sz="1600" dirty="0"/>
              <a:t>JESSORE POLYTECHNIC INSTITUTE</a:t>
            </a:r>
          </a:p>
          <a:p>
            <a:pPr algn="ctr"/>
            <a:endParaRPr lang="en-US" sz="1600" dirty="0"/>
          </a:p>
        </p:txBody>
      </p:sp>
      <p:sp>
        <p:nvSpPr>
          <p:cNvPr id="13" name="Rectangle 12"/>
          <p:cNvSpPr/>
          <p:nvPr/>
        </p:nvSpPr>
        <p:spPr>
          <a:xfrm>
            <a:off x="0" y="1447800"/>
            <a:ext cx="6858000" cy="1200329"/>
          </a:xfrm>
          <a:prstGeom prst="rect">
            <a:avLst/>
          </a:prstGeom>
        </p:spPr>
        <p:txBody>
          <a:bodyPr wrap="square">
            <a:spAutoFit/>
          </a:bodyPr>
          <a:lstStyle/>
          <a:p>
            <a:endParaRPr lang="en-US" sz="2400" dirty="0"/>
          </a:p>
          <a:p>
            <a:r>
              <a:rPr lang="en-US" sz="2400" dirty="0"/>
              <a:t/>
            </a:r>
            <a:br>
              <a:rPr lang="en-US" sz="2400" dirty="0"/>
            </a:br>
            <a:endParaRPr lang="en-US" sz="2400" dirty="0"/>
          </a:p>
        </p:txBody>
      </p:sp>
    </p:spTree>
    <p:extLst>
      <p:ext uri="{BB962C8B-B14F-4D97-AF65-F5344CB8AC3E}">
        <p14:creationId xmlns:p14="http://schemas.microsoft.com/office/powerpoint/2010/main" val="545567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5486400"/>
            <a:ext cx="4191000" cy="762000"/>
          </a:xfrm>
        </p:spPr>
        <p:txBody>
          <a:bodyPr/>
          <a:lstStyle/>
          <a:p>
            <a:r>
              <a:rPr lang="en-US" dirty="0"/>
              <a:t>.</a:t>
            </a:r>
          </a:p>
        </p:txBody>
      </p:sp>
      <p:sp>
        <p:nvSpPr>
          <p:cNvPr id="4" name="Content Placeholder 3"/>
          <p:cNvSpPr>
            <a:spLocks noGrp="1"/>
          </p:cNvSpPr>
          <p:nvPr>
            <p:ph idx="1"/>
          </p:nvPr>
        </p:nvSpPr>
        <p:spPr>
          <a:xfrm>
            <a:off x="0" y="990600"/>
            <a:ext cx="9109500" cy="5486400"/>
          </a:xfrm>
        </p:spPr>
        <p:txBody>
          <a:bodyPr>
            <a:normAutofit/>
          </a:bodyPr>
          <a:lstStyle/>
          <a:p>
            <a:pPr marL="0" marR="0" fontAlgn="base">
              <a:lnSpc>
                <a:spcPct val="115000"/>
              </a:lnSpc>
              <a:spcBef>
                <a:spcPts val="0"/>
              </a:spcBef>
              <a:spcAft>
                <a:spcPts val="1000"/>
              </a:spcAft>
            </a:pPr>
            <a:r>
              <a:rPr lang="en-US" sz="2800" b="1" dirty="0">
                <a:solidFill>
                  <a:srgbClr val="1105FF"/>
                </a:solidFill>
                <a:latin typeface="Agency FB" panose="020B0503020202020204" pitchFamily="34" charset="0"/>
                <a:ea typeface="Times New Roman"/>
                <a:cs typeface="Times New Roman"/>
              </a:rPr>
              <a:t>Voltage Regulation of Transformer for Leading Power Factor</a:t>
            </a:r>
            <a:endParaRPr lang="en-US" sz="2000" dirty="0">
              <a:latin typeface="Agency FB" panose="020B0503020202020204" pitchFamily="34" charset="0"/>
              <a:ea typeface="Calibri"/>
              <a:cs typeface="Times New Roman"/>
            </a:endParaRPr>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37814" y="24366"/>
            <a:ext cx="971686" cy="1181265"/>
          </a:xfrm>
          <a:prstGeom prst="rect">
            <a:avLst/>
          </a:prstGeom>
        </p:spPr>
      </p:pic>
      <p:sp>
        <p:nvSpPr>
          <p:cNvPr id="8" name="Rounded Rectangle 7"/>
          <p:cNvSpPr/>
          <p:nvPr/>
        </p:nvSpPr>
        <p:spPr>
          <a:xfrm>
            <a:off x="3048000" y="6477000"/>
            <a:ext cx="3581400" cy="381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r>
              <a:rPr lang="en-US" sz="1600" dirty="0"/>
              <a:t>JESSORE POLYTECHNIC INSTITUTE</a:t>
            </a:r>
          </a:p>
          <a:p>
            <a:pPr algn="ctr"/>
            <a:endParaRPr lang="en-US" sz="1600" dirty="0"/>
          </a:p>
        </p:txBody>
      </p:sp>
      <p:sp>
        <p:nvSpPr>
          <p:cNvPr id="13" name="Rectangle 12"/>
          <p:cNvSpPr/>
          <p:nvPr/>
        </p:nvSpPr>
        <p:spPr>
          <a:xfrm>
            <a:off x="0" y="1447800"/>
            <a:ext cx="6858000" cy="1200329"/>
          </a:xfrm>
          <a:prstGeom prst="rect">
            <a:avLst/>
          </a:prstGeom>
        </p:spPr>
        <p:txBody>
          <a:bodyPr wrap="square">
            <a:spAutoFit/>
          </a:bodyPr>
          <a:lstStyle/>
          <a:p>
            <a:endParaRPr lang="en-US" sz="2400" dirty="0"/>
          </a:p>
          <a:p>
            <a:r>
              <a:rPr lang="en-US" sz="2400" dirty="0"/>
              <a:t/>
            </a:r>
            <a:br>
              <a:rPr lang="en-US" sz="2400" dirty="0"/>
            </a:br>
            <a:endParaRPr lang="en-US" sz="2400" dirty="0"/>
          </a:p>
        </p:txBody>
      </p:sp>
      <p:pic>
        <p:nvPicPr>
          <p:cNvPr id="10" name="Picture 9" descr="voltage regulation at leading poert factor"/>
          <p:cNvPicPr/>
          <p:nvPr/>
        </p:nvPicPr>
        <p:blipFill>
          <a:blip r:embed="rId3">
            <a:extLst>
              <a:ext uri="{28A0092B-C50C-407E-A947-70E740481C1C}">
                <a14:useLocalDpi xmlns:a14="http://schemas.microsoft.com/office/drawing/2010/main" val="0"/>
              </a:ext>
            </a:extLst>
          </a:blip>
          <a:srcRect/>
          <a:stretch>
            <a:fillRect/>
          </a:stretch>
        </p:blipFill>
        <p:spPr bwMode="auto">
          <a:xfrm>
            <a:off x="990600" y="2057400"/>
            <a:ext cx="6629400" cy="4267200"/>
          </a:xfrm>
          <a:prstGeom prst="rect">
            <a:avLst/>
          </a:prstGeom>
          <a:noFill/>
          <a:ln>
            <a:noFill/>
          </a:ln>
        </p:spPr>
      </p:pic>
    </p:spTree>
    <p:extLst>
      <p:ext uri="{BB962C8B-B14F-4D97-AF65-F5344CB8AC3E}">
        <p14:creationId xmlns:p14="http://schemas.microsoft.com/office/powerpoint/2010/main" val="2807510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5486400"/>
            <a:ext cx="4191000" cy="762000"/>
          </a:xfrm>
        </p:spPr>
        <p:txBody>
          <a:bodyPr/>
          <a:lstStyle/>
          <a:p>
            <a:r>
              <a:rPr lang="en-US" dirty="0"/>
              <a:t>.</a:t>
            </a:r>
          </a:p>
        </p:txBody>
      </p:sp>
      <p:sp>
        <p:nvSpPr>
          <p:cNvPr id="4" name="Content Placeholder 3"/>
          <p:cNvSpPr>
            <a:spLocks noGrp="1"/>
          </p:cNvSpPr>
          <p:nvPr>
            <p:ph idx="1"/>
          </p:nvPr>
        </p:nvSpPr>
        <p:spPr>
          <a:xfrm>
            <a:off x="0" y="990600"/>
            <a:ext cx="9109500" cy="5486400"/>
          </a:xfrm>
        </p:spPr>
        <p:txBody>
          <a:bodyPr>
            <a:normAutofit/>
          </a:bodyPr>
          <a:lstStyle/>
          <a:p>
            <a:pPr marL="0" marR="0" fontAlgn="base">
              <a:lnSpc>
                <a:spcPct val="115000"/>
              </a:lnSpc>
              <a:spcBef>
                <a:spcPts val="0"/>
              </a:spcBef>
              <a:spcAft>
                <a:spcPts val="1000"/>
              </a:spcAft>
            </a:pPr>
            <a:r>
              <a:rPr lang="en-US" sz="2000" b="1" dirty="0">
                <a:solidFill>
                  <a:srgbClr val="1105FF"/>
                </a:solidFill>
                <a:latin typeface="Helvetica"/>
                <a:ea typeface="Times New Roman"/>
                <a:cs typeface="Times New Roman"/>
              </a:rPr>
              <a:t>Voltage Regulation of Transformer for Leading Power Factor</a:t>
            </a:r>
          </a:p>
          <a:p>
            <a:pPr marL="0" marR="0" fontAlgn="base">
              <a:lnSpc>
                <a:spcPct val="115000"/>
              </a:lnSpc>
              <a:spcBef>
                <a:spcPts val="0"/>
              </a:spcBef>
              <a:spcAft>
                <a:spcPts val="1000"/>
              </a:spcAft>
            </a:pPr>
            <a:r>
              <a:rPr lang="en-US" sz="2400" dirty="0"/>
              <a:t>Here, from the above diagram</a:t>
            </a:r>
            <a:endParaRPr lang="en-US" sz="2400" dirty="0">
              <a:ea typeface="Calibri"/>
              <a:cs typeface="Times New Roman"/>
            </a:endParaRPr>
          </a:p>
        </p:txBody>
      </p:sp>
      <p:sp>
        <p:nvSpPr>
          <p:cNvPr id="5" name="Rectangle 4"/>
          <p:cNvSpPr/>
          <p:nvPr/>
        </p:nvSpPr>
        <p:spPr>
          <a:xfrm>
            <a:off x="457200" y="1"/>
            <a:ext cx="7543800" cy="892552"/>
          </a:xfrm>
          <a:prstGeom prst="rect">
            <a:avLst/>
          </a:prstGeom>
        </p:spPr>
        <p:txBody>
          <a:bodyPr wrap="square">
            <a:spAutoFit/>
          </a:bodyPr>
          <a:lstStyle/>
          <a:p>
            <a:pPr algn="ctr"/>
            <a:r>
              <a:rPr lang="bn-BD" sz="2400" dirty="0">
                <a:solidFill>
                  <a:prstClr val="white"/>
                </a:solidFill>
              </a:rPr>
              <a:t>এসি </a:t>
            </a:r>
            <a:r>
              <a:rPr lang="bn-BD" sz="2400" dirty="0" smtClean="0">
                <a:solidFill>
                  <a:prstClr val="white"/>
                </a:solidFill>
              </a:rPr>
              <a:t>মেসিন-১</a:t>
            </a:r>
            <a:r>
              <a:rPr lang="en-US" sz="2400" dirty="0" smtClean="0">
                <a:solidFill>
                  <a:prstClr val="white"/>
                </a:solidFill>
              </a:rPr>
              <a:t>   </a:t>
            </a:r>
            <a:r>
              <a:rPr lang="en-US" sz="2800" dirty="0">
                <a:solidFill>
                  <a:prstClr val="white"/>
                </a:solidFill>
              </a:rPr>
              <a:t/>
            </a:r>
            <a:br>
              <a:rPr lang="en-US" sz="2800" dirty="0">
                <a:solidFill>
                  <a:prstClr val="white"/>
                </a:solidFill>
              </a:rPr>
            </a:br>
            <a:r>
              <a:rPr lang="en-US" sz="2800" dirty="0">
                <a:solidFill>
                  <a:prstClr val="black"/>
                </a:solidFill>
                <a:latin typeface="Algerian" panose="04020705040A02060702" pitchFamily="82" charset="0"/>
              </a:rPr>
              <a:t>VOLAGGE REGULATION OF TRANSFORMER</a:t>
            </a:r>
            <a:endParaRPr lang="en-US" dirty="0">
              <a:solidFill>
                <a:srgbClr val="002060"/>
              </a:solidFill>
              <a:latin typeface="Algerian" panose="04020705040A02060702" pitchFamily="82" charset="0"/>
            </a:endParaRPr>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37814" y="24366"/>
            <a:ext cx="971686" cy="1181265"/>
          </a:xfrm>
          <a:prstGeom prst="rect">
            <a:avLst/>
          </a:prstGeom>
        </p:spPr>
      </p:pic>
      <p:sp>
        <p:nvSpPr>
          <p:cNvPr id="8" name="Rounded Rectangle 7"/>
          <p:cNvSpPr/>
          <p:nvPr/>
        </p:nvSpPr>
        <p:spPr>
          <a:xfrm>
            <a:off x="3048000" y="6477000"/>
            <a:ext cx="3581400" cy="381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r>
              <a:rPr lang="en-US" sz="1600" dirty="0"/>
              <a:t>JESSORE POLYTECHNIC INSTITUTE</a:t>
            </a:r>
          </a:p>
          <a:p>
            <a:pPr algn="ctr"/>
            <a:endParaRPr lang="en-US" sz="1600" dirty="0"/>
          </a:p>
        </p:txBody>
      </p:sp>
      <p:sp>
        <p:nvSpPr>
          <p:cNvPr id="13" name="Rectangle 12"/>
          <p:cNvSpPr/>
          <p:nvPr/>
        </p:nvSpPr>
        <p:spPr>
          <a:xfrm>
            <a:off x="0" y="1447800"/>
            <a:ext cx="6858000" cy="1200329"/>
          </a:xfrm>
          <a:prstGeom prst="rect">
            <a:avLst/>
          </a:prstGeom>
        </p:spPr>
        <p:txBody>
          <a:bodyPr wrap="square">
            <a:spAutoFit/>
          </a:bodyPr>
          <a:lstStyle/>
          <a:p>
            <a:endParaRPr lang="en-US" sz="2400" dirty="0"/>
          </a:p>
          <a:p>
            <a:r>
              <a:rPr lang="en-US" sz="2400" dirty="0"/>
              <a:t/>
            </a:r>
            <a:br>
              <a:rPr lang="en-US" sz="2400" dirty="0"/>
            </a:br>
            <a:endParaRPr lang="en-US" sz="2400" dirty="0"/>
          </a:p>
        </p:txBody>
      </p:sp>
      <p:pic>
        <p:nvPicPr>
          <p:cNvPr id="10" name="Picture 9" descr="voltage regulation at leading poert factor"/>
          <p:cNvPicPr/>
          <p:nvPr/>
        </p:nvPicPr>
        <p:blipFill>
          <a:blip r:embed="rId3">
            <a:extLst>
              <a:ext uri="{28A0092B-C50C-407E-A947-70E740481C1C}">
                <a14:useLocalDpi xmlns:a14="http://schemas.microsoft.com/office/drawing/2010/main" val="0"/>
              </a:ext>
            </a:extLst>
          </a:blip>
          <a:srcRect/>
          <a:stretch>
            <a:fillRect/>
          </a:stretch>
        </p:blipFill>
        <p:spPr bwMode="auto">
          <a:xfrm>
            <a:off x="6400801" y="1447800"/>
            <a:ext cx="2743200" cy="3048000"/>
          </a:xfrm>
          <a:prstGeom prst="rect">
            <a:avLst/>
          </a:prstGeom>
          <a:noFill/>
          <a:ln>
            <a:noFill/>
          </a:ln>
        </p:spPr>
      </p:pic>
      <p:sp>
        <p:nvSpPr>
          <p:cNvPr id="3" name="Rectangle 2"/>
          <p:cNvSpPr/>
          <p:nvPr/>
        </p:nvSpPr>
        <p:spPr>
          <a:xfrm>
            <a:off x="152400" y="1905000"/>
            <a:ext cx="6317674" cy="1815882"/>
          </a:xfrm>
          <a:prstGeom prst="rect">
            <a:avLst/>
          </a:prstGeom>
        </p:spPr>
        <p:txBody>
          <a:bodyPr wrap="square">
            <a:spAutoFit/>
          </a:bodyPr>
          <a:lstStyle/>
          <a:p>
            <a:r>
              <a:rPr lang="en-US" sz="2800" dirty="0"/>
              <a:t>Angle between OC &amp; OD may be very small, so it can be neglected and OD is considered nearly equal to OC i.e.</a:t>
            </a:r>
            <a:br>
              <a:rPr lang="en-US" sz="2800" dirty="0"/>
            </a:br>
            <a:endParaRPr lang="en-US" sz="2800" dirty="0"/>
          </a:p>
        </p:txBody>
      </p:sp>
      <p:pic>
        <p:nvPicPr>
          <p:cNvPr id="12" name="Picture 11" descr="http://www.electrical4u.com/transformer-equation/vrt-04-13-05-14.gif"/>
          <p:cNvPicPr/>
          <p:nvPr/>
        </p:nvPicPr>
        <p:blipFill>
          <a:blip r:embed="rId4">
            <a:extLst>
              <a:ext uri="{28A0092B-C50C-407E-A947-70E740481C1C}">
                <a14:useLocalDpi xmlns:a14="http://schemas.microsoft.com/office/drawing/2010/main" val="0"/>
              </a:ext>
            </a:extLst>
          </a:blip>
          <a:srcRect/>
          <a:stretch>
            <a:fillRect/>
          </a:stretch>
        </p:blipFill>
        <p:spPr bwMode="auto">
          <a:xfrm>
            <a:off x="211282" y="3429000"/>
            <a:ext cx="5562600" cy="1600200"/>
          </a:xfrm>
          <a:prstGeom prst="rect">
            <a:avLst/>
          </a:prstGeom>
          <a:noFill/>
          <a:ln>
            <a:noFill/>
          </a:ln>
        </p:spPr>
      </p:pic>
      <p:sp>
        <p:nvSpPr>
          <p:cNvPr id="9" name="Rectangle 8"/>
          <p:cNvSpPr/>
          <p:nvPr/>
        </p:nvSpPr>
        <p:spPr>
          <a:xfrm>
            <a:off x="169718" y="5105400"/>
            <a:ext cx="8939782" cy="954107"/>
          </a:xfrm>
          <a:prstGeom prst="rect">
            <a:avLst/>
          </a:prstGeom>
        </p:spPr>
        <p:txBody>
          <a:bodyPr wrap="square">
            <a:spAutoFit/>
          </a:bodyPr>
          <a:lstStyle/>
          <a:p>
            <a:r>
              <a:rPr lang="en-US" sz="2800" b="1" dirty="0"/>
              <a:t>Voltage regulation of transformer</a:t>
            </a:r>
            <a:r>
              <a:rPr lang="en-US" sz="2800" dirty="0"/>
              <a:t> at leading power factor,</a:t>
            </a:r>
            <a:br>
              <a:rPr lang="en-US" sz="2800" dirty="0"/>
            </a:br>
            <a:endParaRPr lang="en-US" sz="2800" dirty="0"/>
          </a:p>
        </p:txBody>
      </p:sp>
    </p:spTree>
    <p:extLst>
      <p:ext uri="{BB962C8B-B14F-4D97-AF65-F5344CB8AC3E}">
        <p14:creationId xmlns:p14="http://schemas.microsoft.com/office/powerpoint/2010/main" val="3275339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3" grpId="0"/>
      <p:bldP spid="9"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5486400"/>
            <a:ext cx="4191000" cy="762000"/>
          </a:xfrm>
        </p:spPr>
        <p:txBody>
          <a:bodyPr/>
          <a:lstStyle/>
          <a:p>
            <a:r>
              <a:rPr lang="en-US" dirty="0"/>
              <a:t>.</a:t>
            </a:r>
          </a:p>
        </p:txBody>
      </p:sp>
      <p:sp>
        <p:nvSpPr>
          <p:cNvPr id="4" name="Content Placeholder 3"/>
          <p:cNvSpPr>
            <a:spLocks noGrp="1"/>
          </p:cNvSpPr>
          <p:nvPr>
            <p:ph idx="1"/>
          </p:nvPr>
        </p:nvSpPr>
        <p:spPr>
          <a:xfrm>
            <a:off x="201817" y="664909"/>
            <a:ext cx="9109500" cy="5486400"/>
          </a:xfrm>
        </p:spPr>
        <p:txBody>
          <a:bodyPr>
            <a:normAutofit/>
          </a:bodyPr>
          <a:lstStyle/>
          <a:p>
            <a:pPr marL="0" marR="0" fontAlgn="base">
              <a:lnSpc>
                <a:spcPct val="115000"/>
              </a:lnSpc>
              <a:spcBef>
                <a:spcPts val="0"/>
              </a:spcBef>
              <a:spcAft>
                <a:spcPts val="1000"/>
              </a:spcAft>
            </a:pPr>
            <a:r>
              <a:rPr lang="en-US" sz="2800" b="1" dirty="0">
                <a:solidFill>
                  <a:srgbClr val="1105FF"/>
                </a:solidFill>
                <a:latin typeface="Agency FB" panose="020B0503020202020204" pitchFamily="34" charset="0"/>
                <a:ea typeface="Times New Roman"/>
                <a:cs typeface="Times New Roman"/>
              </a:rPr>
              <a:t>Voltage Regulation of Transformer for Leading Power Factor</a:t>
            </a:r>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37814" y="24366"/>
            <a:ext cx="971686" cy="1181265"/>
          </a:xfrm>
          <a:prstGeom prst="rect">
            <a:avLst/>
          </a:prstGeom>
        </p:spPr>
      </p:pic>
      <p:sp>
        <p:nvSpPr>
          <p:cNvPr id="8" name="Rounded Rectangle 7"/>
          <p:cNvSpPr/>
          <p:nvPr/>
        </p:nvSpPr>
        <p:spPr>
          <a:xfrm>
            <a:off x="3048000" y="6477000"/>
            <a:ext cx="3581400" cy="381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r>
              <a:rPr lang="en-US" sz="1600" dirty="0"/>
              <a:t>JESSORE POLYTECHNIC INSTITUTE</a:t>
            </a:r>
          </a:p>
          <a:p>
            <a:pPr algn="ctr"/>
            <a:endParaRPr lang="en-US" sz="1600" dirty="0"/>
          </a:p>
        </p:txBody>
      </p:sp>
      <p:sp>
        <p:nvSpPr>
          <p:cNvPr id="13" name="Rectangle 12"/>
          <p:cNvSpPr/>
          <p:nvPr/>
        </p:nvSpPr>
        <p:spPr>
          <a:xfrm>
            <a:off x="0" y="1447800"/>
            <a:ext cx="6858000" cy="1200329"/>
          </a:xfrm>
          <a:prstGeom prst="rect">
            <a:avLst/>
          </a:prstGeom>
        </p:spPr>
        <p:txBody>
          <a:bodyPr wrap="square">
            <a:spAutoFit/>
          </a:bodyPr>
          <a:lstStyle/>
          <a:p>
            <a:endParaRPr lang="en-US" sz="2400" dirty="0"/>
          </a:p>
          <a:p>
            <a:r>
              <a:rPr lang="en-US" sz="2400" dirty="0"/>
              <a:t/>
            </a:r>
            <a:br>
              <a:rPr lang="en-US" sz="2400" dirty="0"/>
            </a:br>
            <a:endParaRPr lang="en-US" sz="2400" dirty="0"/>
          </a:p>
        </p:txBody>
      </p:sp>
      <p:pic>
        <p:nvPicPr>
          <p:cNvPr id="10" name="Picture 9" descr="voltage regulation at leading poert factor"/>
          <p:cNvPicPr/>
          <p:nvPr/>
        </p:nvPicPr>
        <p:blipFill>
          <a:blip r:embed="rId3">
            <a:extLst>
              <a:ext uri="{28A0092B-C50C-407E-A947-70E740481C1C}">
                <a14:useLocalDpi xmlns:a14="http://schemas.microsoft.com/office/drawing/2010/main" val="0"/>
              </a:ext>
            </a:extLst>
          </a:blip>
          <a:srcRect/>
          <a:stretch>
            <a:fillRect/>
          </a:stretch>
        </p:blipFill>
        <p:spPr bwMode="auto">
          <a:xfrm>
            <a:off x="6248400" y="1447800"/>
            <a:ext cx="2895600" cy="3048000"/>
          </a:xfrm>
          <a:prstGeom prst="rect">
            <a:avLst/>
          </a:prstGeom>
          <a:noFill/>
          <a:ln>
            <a:noFill/>
          </a:ln>
        </p:spPr>
      </p:pic>
      <p:sp>
        <p:nvSpPr>
          <p:cNvPr id="3" name="Rectangle 2"/>
          <p:cNvSpPr/>
          <p:nvPr/>
        </p:nvSpPr>
        <p:spPr>
          <a:xfrm>
            <a:off x="152400" y="1905000"/>
            <a:ext cx="6317674" cy="954107"/>
          </a:xfrm>
          <a:prstGeom prst="rect">
            <a:avLst/>
          </a:prstGeom>
        </p:spPr>
        <p:txBody>
          <a:bodyPr wrap="square">
            <a:spAutoFit/>
          </a:bodyPr>
          <a:lstStyle/>
          <a:p>
            <a:r>
              <a:rPr lang="en-US" sz="2800" dirty="0"/>
              <a:t/>
            </a:r>
            <a:br>
              <a:rPr lang="en-US" sz="2800" dirty="0"/>
            </a:br>
            <a:endParaRPr lang="en-US" sz="2800" dirty="0"/>
          </a:p>
        </p:txBody>
      </p:sp>
      <p:pic>
        <p:nvPicPr>
          <p:cNvPr id="12" name="Picture 11" descr="http://www.electrical4u.com/transformer-equation/vrt-04-13-05-14.gif"/>
          <p:cNvPicPr/>
          <p:nvPr/>
        </p:nvPicPr>
        <p:blipFill>
          <a:blip r:embed="rId4">
            <a:extLst>
              <a:ext uri="{28A0092B-C50C-407E-A947-70E740481C1C}">
                <a14:useLocalDpi xmlns:a14="http://schemas.microsoft.com/office/drawing/2010/main" val="0"/>
              </a:ext>
            </a:extLst>
          </a:blip>
          <a:srcRect/>
          <a:stretch>
            <a:fillRect/>
          </a:stretch>
        </p:blipFill>
        <p:spPr bwMode="auto">
          <a:xfrm>
            <a:off x="266700" y="1447800"/>
            <a:ext cx="5829300" cy="934253"/>
          </a:xfrm>
          <a:prstGeom prst="rect">
            <a:avLst/>
          </a:prstGeom>
          <a:noFill/>
          <a:ln>
            <a:noFill/>
          </a:ln>
        </p:spPr>
      </p:pic>
      <p:sp>
        <p:nvSpPr>
          <p:cNvPr id="9" name="Rectangle 8"/>
          <p:cNvSpPr/>
          <p:nvPr/>
        </p:nvSpPr>
        <p:spPr>
          <a:xfrm>
            <a:off x="96982" y="2294186"/>
            <a:ext cx="6414656" cy="846386"/>
          </a:xfrm>
          <a:prstGeom prst="rect">
            <a:avLst/>
          </a:prstGeom>
        </p:spPr>
        <p:txBody>
          <a:bodyPr wrap="square">
            <a:spAutoFit/>
          </a:bodyPr>
          <a:lstStyle/>
          <a:p>
            <a:endParaRPr lang="en-US" sz="700" b="1" dirty="0"/>
          </a:p>
          <a:p>
            <a:r>
              <a:rPr lang="en-US" sz="2000" b="1" dirty="0"/>
              <a:t>Voltage regulation of transformer</a:t>
            </a:r>
            <a:r>
              <a:rPr lang="en-US" sz="2000" dirty="0"/>
              <a:t> at leading power factor,</a:t>
            </a:r>
            <a:br>
              <a:rPr lang="en-US" sz="2000" dirty="0"/>
            </a:br>
            <a:endParaRPr lang="en-US" sz="2000" dirty="0"/>
          </a:p>
        </p:txBody>
      </p:sp>
      <p:pic>
        <p:nvPicPr>
          <p:cNvPr id="14" name="Picture 13" descr="http://www.electrical4u.com/equations/vr2.gif"/>
          <p:cNvPicPr/>
          <p:nvPr/>
        </p:nvPicPr>
        <p:blipFill>
          <a:blip r:embed="rId5">
            <a:extLst>
              <a:ext uri="{28A0092B-C50C-407E-A947-70E740481C1C}">
                <a14:useLocalDpi xmlns:a14="http://schemas.microsoft.com/office/drawing/2010/main" val="0"/>
              </a:ext>
            </a:extLst>
          </a:blip>
          <a:srcRect/>
          <a:stretch>
            <a:fillRect/>
          </a:stretch>
        </p:blipFill>
        <p:spPr bwMode="auto">
          <a:xfrm>
            <a:off x="0" y="3505199"/>
            <a:ext cx="7543800" cy="2777621"/>
          </a:xfrm>
          <a:prstGeom prst="rect">
            <a:avLst/>
          </a:prstGeom>
          <a:noFill/>
          <a:ln>
            <a:noFill/>
          </a:ln>
        </p:spPr>
      </p:pic>
    </p:spTree>
    <p:extLst>
      <p:ext uri="{BB962C8B-B14F-4D97-AF65-F5344CB8AC3E}">
        <p14:creationId xmlns:p14="http://schemas.microsoft.com/office/powerpoint/2010/main" val="438878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 fill="hold"/>
                                        <p:tgtEl>
                                          <p:spTgt spid="8"/>
                                        </p:tgtEl>
                                        <p:attrNameLst>
                                          <p:attrName>ppt_x</p:attrName>
                                        </p:attrNameLst>
                                      </p:cBhvr>
                                      <p:tavLst>
                                        <p:tav tm="0">
                                          <p:val>
                                            <p:strVal val="#ppt_x"/>
                                          </p:val>
                                        </p:tav>
                                        <p:tav tm="100000">
                                          <p:val>
                                            <p:strVal val="#ppt_x"/>
                                          </p:val>
                                        </p:tav>
                                      </p:tavLst>
                                    </p:anim>
                                    <p:anim calcmode="lin" valueType="num">
                                      <p:cBhvr additive="base">
                                        <p:cTn id="4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8" grpId="0" animBg="1"/>
      <p:bldP spid="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5486400"/>
            <a:ext cx="4191000" cy="762000"/>
          </a:xfrm>
        </p:spPr>
        <p:txBody>
          <a:bodyPr/>
          <a:lstStyle/>
          <a:p>
            <a:r>
              <a:rPr lang="en-US" dirty="0"/>
              <a:t>.</a:t>
            </a:r>
          </a:p>
        </p:txBody>
      </p:sp>
      <p:sp>
        <p:nvSpPr>
          <p:cNvPr id="4" name="Content Placeholder 3"/>
          <p:cNvSpPr>
            <a:spLocks noGrp="1"/>
          </p:cNvSpPr>
          <p:nvPr>
            <p:ph idx="1"/>
          </p:nvPr>
        </p:nvSpPr>
        <p:spPr>
          <a:xfrm>
            <a:off x="0" y="990600"/>
            <a:ext cx="9109500" cy="5486400"/>
          </a:xfrm>
        </p:spPr>
        <p:txBody>
          <a:bodyPr>
            <a:normAutofit/>
          </a:bodyPr>
          <a:lstStyle/>
          <a:p>
            <a:pPr lvl="0"/>
            <a:endParaRPr lang="en-US" sz="4100" dirty="0">
              <a:latin typeface="SumeshwariMJ" pitchFamily="2" charset="0"/>
              <a:cs typeface="SumeshwariMJ" pitchFamily="2" charset="0"/>
            </a:endParaRPr>
          </a:p>
          <a:p>
            <a:pPr lvl="0"/>
            <a:endParaRPr lang="en-US" sz="4100" dirty="0">
              <a:solidFill>
                <a:srgbClr val="0070C0"/>
              </a:solidFill>
              <a:latin typeface="SumeshwariMJ" pitchFamily="2" charset="0"/>
              <a:cs typeface="SumeshwariMJ" pitchFamily="2" charset="0"/>
            </a:endParaRPr>
          </a:p>
          <a:p>
            <a:endParaRPr lang="en-US" sz="4100" dirty="0">
              <a:solidFill>
                <a:srgbClr val="0070C0"/>
              </a:solidFill>
              <a:latin typeface="SumeshwariMJ" pitchFamily="2" charset="0"/>
              <a:cs typeface="SumeshwariMJ" pitchFamily="2" charset="0"/>
            </a:endParaRPr>
          </a:p>
          <a:p>
            <a:pPr lvl="0"/>
            <a:endParaRPr lang="en-US" sz="4100" dirty="0">
              <a:solidFill>
                <a:srgbClr val="0070C0"/>
              </a:solidFill>
              <a:latin typeface="SumeshwariMJ" pitchFamily="2" charset="0"/>
              <a:cs typeface="SumeshwariMJ" pitchFamily="2" charset="0"/>
            </a:endParaRPr>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37814" y="24366"/>
            <a:ext cx="971686" cy="1181265"/>
          </a:xfrm>
          <a:prstGeom prst="rect">
            <a:avLst/>
          </a:prstGeom>
        </p:spPr>
      </p:pic>
      <p:sp>
        <p:nvSpPr>
          <p:cNvPr id="8" name="Rounded Rectangle 7"/>
          <p:cNvSpPr/>
          <p:nvPr/>
        </p:nvSpPr>
        <p:spPr>
          <a:xfrm>
            <a:off x="3048000" y="6477000"/>
            <a:ext cx="3581400" cy="381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r>
              <a:rPr lang="en-US" sz="1600" dirty="0"/>
              <a:t>JESSORE POLYTECHNIC INSTITUTE</a:t>
            </a:r>
          </a:p>
          <a:p>
            <a:pPr algn="ctr"/>
            <a:endParaRPr lang="en-US" sz="1600" dirty="0"/>
          </a:p>
        </p:txBody>
      </p:sp>
      <p:sp>
        <p:nvSpPr>
          <p:cNvPr id="3" name="Rectangle 2"/>
          <p:cNvSpPr/>
          <p:nvPr/>
        </p:nvSpPr>
        <p:spPr>
          <a:xfrm>
            <a:off x="152400" y="1015664"/>
            <a:ext cx="8763000" cy="4247317"/>
          </a:xfrm>
          <a:prstGeom prst="rect">
            <a:avLst/>
          </a:prstGeom>
        </p:spPr>
        <p:txBody>
          <a:bodyPr wrap="square">
            <a:spAutoFit/>
          </a:bodyPr>
          <a:lstStyle/>
          <a:p>
            <a:pPr fontAlgn="base"/>
            <a:r>
              <a:rPr lang="en-US" sz="3600" b="1" dirty="0">
                <a:latin typeface="Agency FB" panose="020B0503020202020204" pitchFamily="34" charset="0"/>
              </a:rPr>
              <a:t>Voltage regulation is expressed as a percentage (or per unit) of the no-load voltage. Then if </a:t>
            </a:r>
            <a:r>
              <a:rPr lang="en-US" sz="3600" b="1" dirty="0" err="1">
                <a:latin typeface="Agency FB" panose="020B0503020202020204" pitchFamily="34" charset="0"/>
              </a:rPr>
              <a:t>Erepresents</a:t>
            </a:r>
            <a:r>
              <a:rPr lang="en-US" sz="3600" b="1" dirty="0">
                <a:latin typeface="Agency FB" panose="020B0503020202020204" pitchFamily="34" charset="0"/>
              </a:rPr>
              <a:t> the no-load secondary voltage and V represents the full-load secondary voltage, the percentage regulation of a transformer is given as:</a:t>
            </a:r>
          </a:p>
          <a:p>
            <a:pPr fontAlgn="base"/>
            <a:endParaRPr lang="en-US" dirty="0"/>
          </a:p>
          <a:p>
            <a:pPr fontAlgn="base"/>
            <a:endParaRPr lang="en-US" dirty="0"/>
          </a:p>
          <a:p>
            <a:pPr fontAlgn="base"/>
            <a:endParaRPr lang="en-US" dirty="0"/>
          </a:p>
          <a:p>
            <a:pPr fontAlgn="base"/>
            <a:endParaRPr lang="en-US" dirty="0"/>
          </a:p>
          <a:p>
            <a:pPr fontAlgn="base"/>
            <a:endParaRPr lang="en-US" dirty="0"/>
          </a:p>
        </p:txBody>
      </p:sp>
      <p:pic>
        <p:nvPicPr>
          <p:cNvPr id="11" name="Picture 10" descr="transformer voltage regulation"/>
          <p:cNvPicPr/>
          <p:nvPr/>
        </p:nvPicPr>
        <p:blipFill>
          <a:blip r:embed="rId3">
            <a:extLst>
              <a:ext uri="{28A0092B-C50C-407E-A947-70E740481C1C}">
                <a14:useLocalDpi xmlns:a14="http://schemas.microsoft.com/office/drawing/2010/main" val="0"/>
              </a:ext>
            </a:extLst>
          </a:blip>
          <a:srcRect/>
          <a:stretch>
            <a:fillRect/>
          </a:stretch>
        </p:blipFill>
        <p:spPr bwMode="auto">
          <a:xfrm>
            <a:off x="838200" y="4648200"/>
            <a:ext cx="6934200" cy="1676400"/>
          </a:xfrm>
          <a:prstGeom prst="rect">
            <a:avLst/>
          </a:prstGeom>
          <a:noFill/>
          <a:ln>
            <a:noFill/>
          </a:ln>
        </p:spPr>
      </p:pic>
    </p:spTree>
    <p:extLst>
      <p:ext uri="{BB962C8B-B14F-4D97-AF65-F5344CB8AC3E}">
        <p14:creationId xmlns:p14="http://schemas.microsoft.com/office/powerpoint/2010/main" val="3007367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a:gradFill>
            <a:gsLst>
              <a:gs pos="0">
                <a:srgbClr val="03D4A8"/>
              </a:gs>
              <a:gs pos="25000">
                <a:srgbClr val="21D6E0"/>
              </a:gs>
              <a:gs pos="75000">
                <a:srgbClr val="0087E6"/>
              </a:gs>
              <a:gs pos="100000">
                <a:srgbClr val="005CBF"/>
              </a:gs>
            </a:gsLst>
            <a:lin ang="5400000" scaled="0"/>
          </a:gradFill>
        </p:spPr>
        <p:txBody>
          <a:bodyPr>
            <a:normAutofit/>
          </a:bodyPr>
          <a:lstStyle/>
          <a:p>
            <a:pPr algn="ctr"/>
            <a:r>
              <a:rPr lang="bn-BD" dirty="0">
                <a:solidFill>
                  <a:srgbClr val="FFC000"/>
                </a:solidFill>
              </a:rPr>
              <a:t>শক্তি প্রসাদ গাঙ্গুলী</a:t>
            </a:r>
            <a:r>
              <a:rPr lang="en-US" dirty="0">
                <a:solidFill>
                  <a:srgbClr val="FFC000"/>
                </a:solidFill>
              </a:rPr>
              <a:t/>
            </a:r>
            <a:br>
              <a:rPr lang="en-US" dirty="0">
                <a:solidFill>
                  <a:srgbClr val="FFC000"/>
                </a:solidFill>
              </a:rPr>
            </a:br>
            <a:r>
              <a:rPr lang="bn-BD" dirty="0">
                <a:solidFill>
                  <a:srgbClr val="FFC000"/>
                </a:solidFill>
              </a:rPr>
              <a:t>বি এস সি ইন টেক এডু(ইইই)</a:t>
            </a:r>
          </a:p>
          <a:p>
            <a:pPr algn="ctr"/>
            <a:r>
              <a:rPr lang="bn-BD" dirty="0">
                <a:solidFill>
                  <a:srgbClr val="FFC000"/>
                </a:solidFill>
              </a:rPr>
              <a:t>বিসিএস(কারিগরি শিক্ষা)</a:t>
            </a:r>
          </a:p>
          <a:p>
            <a:pPr algn="ctr"/>
            <a:r>
              <a:rPr lang="bn-BD" dirty="0">
                <a:solidFill>
                  <a:srgbClr val="FFC000"/>
                </a:solidFill>
              </a:rPr>
              <a:t>ইন্সট্রাক্টর(ইলেকঃ)</a:t>
            </a:r>
          </a:p>
          <a:p>
            <a:pPr algn="ctr"/>
            <a:r>
              <a:rPr lang="bn-BD" dirty="0">
                <a:solidFill>
                  <a:srgbClr val="FFC000"/>
                </a:solidFill>
              </a:rPr>
              <a:t>যশোর পলিটেকনিক ইন্সটিটিউট </a:t>
            </a:r>
            <a:endParaRPr lang="en-US" dirty="0">
              <a:solidFill>
                <a:srgbClr val="FFC000"/>
              </a:solidFill>
            </a:endParaRPr>
          </a:p>
          <a:p>
            <a:pPr algn="ctr"/>
            <a:r>
              <a:rPr lang="bn-BD" dirty="0">
                <a:solidFill>
                  <a:srgbClr val="FFC000"/>
                </a:solidFill>
              </a:rPr>
              <a:t>যোগদান তারিখঃ   ১১/১০/১৯৮৮ইং</a:t>
            </a:r>
          </a:p>
          <a:p>
            <a:pPr algn="ctr"/>
            <a:r>
              <a:rPr lang="bn-BD" dirty="0">
                <a:solidFill>
                  <a:srgbClr val="FFC000"/>
                </a:solidFill>
              </a:rPr>
              <a:t>জন্ম তারিখঃ       ১০/০৮/১৯৬১ইং</a:t>
            </a:r>
          </a:p>
          <a:p>
            <a:pPr algn="ctr"/>
            <a:r>
              <a:rPr lang="en-US" dirty="0">
                <a:solidFill>
                  <a:srgbClr val="FFC000"/>
                </a:solidFill>
              </a:rPr>
              <a:t>Email : </a:t>
            </a:r>
            <a:r>
              <a:rPr lang="en-US" dirty="0" smtClean="0">
                <a:solidFill>
                  <a:srgbClr val="FFC000"/>
                </a:solidFill>
              </a:rPr>
              <a:t>shaktiganguly61@gmail.com</a:t>
            </a:r>
          </a:p>
          <a:p>
            <a:pPr algn="ctr"/>
            <a:endParaRPr lang="en-US" dirty="0">
              <a:solidFill>
                <a:srgbClr val="FFC000"/>
              </a:solidFill>
            </a:endParaRPr>
          </a:p>
          <a:p>
            <a:pPr algn="ctr"/>
            <a:endParaRPr lang="en-US" dirty="0" smtClean="0">
              <a:solidFill>
                <a:srgbClr val="FFC000"/>
              </a:solidFill>
            </a:endParaRPr>
          </a:p>
          <a:p>
            <a:pPr algn="ctr"/>
            <a:endParaRPr lang="en-US" dirty="0">
              <a:solidFill>
                <a:srgbClr val="FFC000"/>
              </a:solidFill>
            </a:endParaRPr>
          </a:p>
        </p:txBody>
      </p:sp>
      <p:sp>
        <p:nvSpPr>
          <p:cNvPr id="4" name="Flowchart: Decision 3"/>
          <p:cNvSpPr/>
          <p:nvPr/>
        </p:nvSpPr>
        <p:spPr>
          <a:xfrm>
            <a:off x="3352800" y="76200"/>
            <a:ext cx="2362200" cy="76200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n-BD" dirty="0"/>
          </a:p>
          <a:p>
            <a:pPr algn="ctr"/>
            <a:r>
              <a:rPr lang="bn-BD" dirty="0"/>
              <a:t>পরিচিতি</a:t>
            </a:r>
            <a:endParaRPr lang="en-US" dirty="0"/>
          </a:p>
          <a:p>
            <a:pPr algn="ctr"/>
            <a:endParaRPr lang="en-US" dirty="0"/>
          </a:p>
        </p:txBody>
      </p:sp>
    </p:spTree>
    <p:extLst>
      <p:ext uri="{BB962C8B-B14F-4D97-AF65-F5344CB8AC3E}">
        <p14:creationId xmlns:p14="http://schemas.microsoft.com/office/powerpoint/2010/main" val="7001654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1"/>
            <a:ext cx="8458200" cy="1295399"/>
          </a:xfrm>
          <a:solidFill>
            <a:schemeClr val="accent3">
              <a:lumMod val="60000"/>
              <a:lumOff val="40000"/>
            </a:schemeClr>
          </a:solidFill>
        </p:spPr>
        <p:style>
          <a:lnRef idx="1">
            <a:schemeClr val="accent4"/>
          </a:lnRef>
          <a:fillRef idx="3">
            <a:schemeClr val="accent4"/>
          </a:fillRef>
          <a:effectRef idx="2">
            <a:schemeClr val="accent4"/>
          </a:effectRef>
          <a:fontRef idx="minor">
            <a:schemeClr val="lt1"/>
          </a:fontRef>
        </p:style>
        <p:txBody>
          <a:bodyPr>
            <a:normAutofit fontScale="90000"/>
          </a:bodyPr>
          <a:lstStyle/>
          <a:p>
            <a:pPr algn="l"/>
            <a:r>
              <a:rPr lang="en-US" dirty="0" smtClean="0"/>
              <a:t/>
            </a:r>
            <a:br>
              <a:rPr lang="en-US" dirty="0" smtClean="0"/>
            </a:br>
            <a:r>
              <a:rPr lang="en-US" dirty="0" smtClean="0"/>
              <a:t/>
            </a:r>
            <a:br>
              <a:rPr lang="en-US" dirty="0" smtClean="0"/>
            </a:br>
            <a:r>
              <a:rPr lang="bn-BD" sz="3100" dirty="0" smtClean="0"/>
              <a:t>এসি মেসিন-১বিষয় কোড-৬৭৬২</a:t>
            </a:r>
            <a:r>
              <a:rPr lang="en-US" sz="3600" dirty="0" smtClean="0"/>
              <a:t> </a:t>
            </a:r>
            <a:r>
              <a:rPr lang="en-US" sz="3600" dirty="0" smtClean="0">
                <a:latin typeface="SumeshwariMJ" pitchFamily="2" charset="0"/>
                <a:cs typeface="SumeshwariMJ" pitchFamily="2" charset="0"/>
              </a:rPr>
              <a:t>    </a:t>
            </a:r>
            <a:r>
              <a:rPr lang="en-US" sz="3600" dirty="0" smtClean="0">
                <a:solidFill>
                  <a:srgbClr val="FF0000"/>
                </a:solidFill>
                <a:latin typeface="SumeshwariMJ" pitchFamily="2" charset="0"/>
                <a:cs typeface="SumeshwariMJ" pitchFamily="2" charset="0"/>
              </a:rPr>
              <a:t>5g </a:t>
            </a:r>
            <a:r>
              <a:rPr lang="en-US" sz="3600" dirty="0" err="1" smtClean="0">
                <a:solidFill>
                  <a:srgbClr val="FF0000"/>
                </a:solidFill>
                <a:latin typeface="SumeshwariMJ" pitchFamily="2" charset="0"/>
                <a:cs typeface="SumeshwariMJ" pitchFamily="2" charset="0"/>
              </a:rPr>
              <a:t>Aa¨vq</a:t>
            </a:r>
            <a:r>
              <a:rPr lang="en-US" sz="4000" dirty="0" smtClean="0">
                <a:solidFill>
                  <a:srgbClr val="FF0000"/>
                </a:solidFill>
              </a:rPr>
              <a:t/>
            </a:r>
            <a:br>
              <a:rPr lang="en-US" sz="4000" dirty="0" smtClean="0">
                <a:solidFill>
                  <a:srgbClr val="FF0000"/>
                </a:solidFill>
              </a:rPr>
            </a:br>
            <a:r>
              <a:rPr lang="en-US" sz="3100" b="1" dirty="0" smtClean="0">
                <a:solidFill>
                  <a:srgbClr val="002060"/>
                </a:solidFill>
                <a:latin typeface="Agency FB" panose="020B0503020202020204" pitchFamily="34" charset="0"/>
                <a:ea typeface="Calibri"/>
                <a:cs typeface="Times New Roman"/>
              </a:rPr>
              <a:t>Open Circuit Test/No-Load Test/Short Circuit Test </a:t>
            </a:r>
            <a:r>
              <a:rPr lang="en-US" sz="2700" b="1" dirty="0" smtClean="0">
                <a:latin typeface="Agency FB" panose="020B0503020202020204" pitchFamily="34" charset="0"/>
              </a:rPr>
              <a:t> OF TRANSFORMER </a:t>
            </a:r>
            <a:r>
              <a:rPr lang="en-US" sz="4000" b="1" dirty="0" smtClean="0">
                <a:latin typeface="Agency FB" panose="020B0503020202020204" pitchFamily="34" charset="0"/>
              </a:rPr>
              <a:t/>
            </a:r>
            <a:br>
              <a:rPr lang="en-US" sz="4000" b="1" dirty="0" smtClean="0">
                <a:latin typeface="Agency FB" panose="020B0503020202020204" pitchFamily="34" charset="0"/>
              </a:rPr>
            </a:br>
            <a:r>
              <a:rPr lang="en-US" sz="4000" dirty="0" smtClean="0"/>
              <a:t/>
            </a:r>
            <a:br>
              <a:rPr lang="en-US" sz="4000" dirty="0" smtClean="0"/>
            </a:br>
            <a:endParaRPr lang="en-US" dirty="0"/>
          </a:p>
        </p:txBody>
      </p:sp>
      <p:pic>
        <p:nvPicPr>
          <p:cNvPr id="4" name="Picture 3" descr="Screen Clipping"/>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13856" y="1"/>
            <a:ext cx="824344" cy="1066800"/>
          </a:xfrm>
          <a:prstGeom prst="rect">
            <a:avLst/>
          </a:prstGeom>
        </p:spPr>
      </p:pic>
      <p:sp>
        <p:nvSpPr>
          <p:cNvPr id="6" name="Rectangle 5"/>
          <p:cNvSpPr/>
          <p:nvPr/>
        </p:nvSpPr>
        <p:spPr>
          <a:xfrm>
            <a:off x="13856" y="6629400"/>
            <a:ext cx="8991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JESSORE POLYTECHNIC INSTITUTE</a:t>
            </a:r>
          </a:p>
        </p:txBody>
      </p:sp>
      <p:pic>
        <p:nvPicPr>
          <p:cNvPr id="7" name="Picture 6"/>
          <p:cNvPicPr>
            <a:picLocks noChangeAspect="1"/>
          </p:cNvPicPr>
          <p:nvPr/>
        </p:nvPicPr>
        <p:blipFill>
          <a:blip r:embed="rId5"/>
          <a:stretch>
            <a:fillRect/>
          </a:stretch>
        </p:blipFill>
        <p:spPr>
          <a:xfrm>
            <a:off x="107421" y="1447800"/>
            <a:ext cx="8926989" cy="3429000"/>
          </a:xfrm>
          <a:prstGeom prst="rect">
            <a:avLst/>
          </a:prstGeom>
        </p:spPr>
      </p:pic>
    </p:spTree>
    <p:extLst>
      <p:ext uri="{BB962C8B-B14F-4D97-AF65-F5344CB8AC3E}">
        <p14:creationId xmlns:p14="http://schemas.microsoft.com/office/powerpoint/2010/main" val="868235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
            <a:ext cx="7620000" cy="914402"/>
          </a:xfrm>
        </p:spPr>
        <p:style>
          <a:lnRef idx="1">
            <a:schemeClr val="accent4"/>
          </a:lnRef>
          <a:fillRef idx="3">
            <a:schemeClr val="accent4"/>
          </a:fillRef>
          <a:effectRef idx="2">
            <a:schemeClr val="accent4"/>
          </a:effectRef>
          <a:fontRef idx="minor">
            <a:schemeClr val="lt1"/>
          </a:fontRef>
        </p:style>
        <p:txBody>
          <a:bodyPr>
            <a:normAutofit fontScale="90000"/>
          </a:bodyPr>
          <a:lstStyle/>
          <a:p>
            <a:pPr algn="l"/>
            <a:r>
              <a:rPr lang="en-US" dirty="0"/>
              <a:t/>
            </a:r>
            <a:br>
              <a:rPr lang="en-US" dirty="0"/>
            </a:br>
            <a:r>
              <a:rPr lang="en-US" dirty="0"/>
              <a:t/>
            </a:r>
            <a:br>
              <a:rPr lang="en-US" dirty="0"/>
            </a:br>
            <a:r>
              <a:rPr lang="en-US" dirty="0"/>
              <a:t/>
            </a:r>
            <a:br>
              <a:rPr lang="en-US" dirty="0"/>
            </a:br>
            <a:r>
              <a:rPr lang="bn-BD" sz="2700" dirty="0"/>
              <a:t>এসি মেসিন-১বিষয় কোড-৬৭৬</a:t>
            </a:r>
            <a:r>
              <a:rPr lang="en-US" sz="3100" dirty="0">
                <a:latin typeface="SumeshwariMJ" pitchFamily="2" charset="0"/>
                <a:cs typeface="SumeshwariMJ" pitchFamily="2" charset="0"/>
              </a:rPr>
              <a:t>1 </a:t>
            </a:r>
            <a:r>
              <a:rPr lang="en-US" sz="3100" dirty="0" err="1">
                <a:latin typeface="SumeshwariMJ" pitchFamily="2" charset="0"/>
                <a:cs typeface="SumeshwariMJ" pitchFamily="2" charset="0"/>
              </a:rPr>
              <a:t>UªvÝdigvi</a:t>
            </a:r>
            <a:r>
              <a:rPr lang="en-US" sz="3100" dirty="0">
                <a:latin typeface="SumeshwariMJ" pitchFamily="2" charset="0"/>
                <a:cs typeface="SumeshwariMJ" pitchFamily="2" charset="0"/>
              </a:rPr>
              <a:t>  </a:t>
            </a:r>
            <a:r>
              <a:rPr lang="en-US" sz="3100" dirty="0">
                <a:solidFill>
                  <a:schemeClr val="bg1"/>
                </a:solidFill>
                <a:latin typeface="SumeshwariMJ" pitchFamily="2" charset="0"/>
                <a:cs typeface="SumeshwariMJ" pitchFamily="2" charset="0"/>
              </a:rPr>
              <a:t>5g  </a:t>
            </a:r>
            <a:r>
              <a:rPr lang="en-US" sz="3100" dirty="0" err="1">
                <a:solidFill>
                  <a:schemeClr val="bg1"/>
                </a:solidFill>
                <a:latin typeface="SumeshwariMJ" pitchFamily="2" charset="0"/>
                <a:cs typeface="SumeshwariMJ" pitchFamily="2" charset="0"/>
              </a:rPr>
              <a:t>Aa¨vq</a:t>
            </a:r>
            <a:r>
              <a:rPr lang="en-US" sz="3100" dirty="0">
                <a:solidFill>
                  <a:schemeClr val="bg1"/>
                </a:solidFill>
              </a:rPr>
              <a:t/>
            </a:r>
            <a:br>
              <a:rPr lang="en-US" sz="3100" dirty="0">
                <a:solidFill>
                  <a:schemeClr val="bg1"/>
                </a:solidFill>
              </a:rPr>
            </a:br>
            <a:r>
              <a:rPr lang="en-US" sz="2200" dirty="0">
                <a:solidFill>
                  <a:schemeClr val="bg1"/>
                </a:solidFill>
                <a:ea typeface="Calibri"/>
                <a:cs typeface="Times New Roman"/>
              </a:rPr>
              <a:t>Open Circuit Test/Short Circuit Test </a:t>
            </a:r>
            <a:r>
              <a:rPr lang="en-US" sz="2200" dirty="0">
                <a:solidFill>
                  <a:schemeClr val="bg1"/>
                </a:solidFill>
              </a:rPr>
              <a:t> OF TRANSFORMER </a:t>
            </a:r>
            <a:r>
              <a:rPr lang="en-US" sz="2000" dirty="0"/>
              <a:t/>
            </a:r>
            <a:br>
              <a:rPr lang="en-US" sz="2000" dirty="0"/>
            </a:br>
            <a:r>
              <a:rPr lang="en-US" dirty="0"/>
              <a:t/>
            </a:r>
            <a:br>
              <a:rPr lang="en-US" dirty="0"/>
            </a:br>
            <a:r>
              <a:rPr lang="en-US" dirty="0"/>
              <a:t/>
            </a:r>
            <a:br>
              <a:rPr lang="en-US" dirty="0"/>
            </a:br>
            <a:endParaRPr lang="en-US" dirty="0"/>
          </a:p>
        </p:txBody>
      </p:sp>
      <p:sp>
        <p:nvSpPr>
          <p:cNvPr id="3" name="Content Placeholder 2"/>
          <p:cNvSpPr>
            <a:spLocks noGrp="1"/>
          </p:cNvSpPr>
          <p:nvPr>
            <p:ph idx="1"/>
          </p:nvPr>
        </p:nvSpPr>
        <p:spPr>
          <a:xfrm>
            <a:off x="13856" y="1066801"/>
            <a:ext cx="9157855" cy="5486399"/>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p:spPr>
        <p:style>
          <a:lnRef idx="2">
            <a:schemeClr val="accent2">
              <a:shade val="50000"/>
            </a:schemeClr>
          </a:lnRef>
          <a:fillRef idx="1">
            <a:schemeClr val="accent2"/>
          </a:fillRef>
          <a:effectRef idx="0">
            <a:schemeClr val="accent2"/>
          </a:effectRef>
          <a:fontRef idx="minor">
            <a:schemeClr val="lt1"/>
          </a:fontRef>
        </p:style>
        <p:txBody>
          <a:bodyPr>
            <a:normAutofit fontScale="92500"/>
          </a:bodyPr>
          <a:lstStyle/>
          <a:p>
            <a:pPr marL="0" lvl="0" indent="0">
              <a:spcBef>
                <a:spcPts val="0"/>
              </a:spcBef>
              <a:buClr>
                <a:srgbClr val="2DA2BF"/>
              </a:buClr>
              <a:buSzPct val="68000"/>
              <a:buNone/>
            </a:pPr>
            <a:r>
              <a:rPr lang="en-US" sz="3600" dirty="0" smtClean="0">
                <a:solidFill>
                  <a:srgbClr val="002060"/>
                </a:solidFill>
                <a:ea typeface="Calibri"/>
                <a:cs typeface="Times New Roman"/>
              </a:rPr>
              <a:t> </a:t>
            </a:r>
            <a:r>
              <a:rPr lang="en-US" sz="3600" dirty="0">
                <a:solidFill>
                  <a:srgbClr val="002060"/>
                </a:solidFill>
                <a:ea typeface="Calibri"/>
                <a:cs typeface="Times New Roman"/>
              </a:rPr>
              <a:t>Introduction </a:t>
            </a:r>
            <a:r>
              <a:rPr lang="en-US" sz="4400" dirty="0">
                <a:solidFill>
                  <a:srgbClr val="002060"/>
                </a:solidFill>
                <a:ea typeface="Calibri"/>
                <a:cs typeface="Times New Roman"/>
              </a:rPr>
              <a:t>.</a:t>
            </a:r>
            <a:r>
              <a:rPr lang="en-US" dirty="0">
                <a:solidFill>
                  <a:prstClr val="black"/>
                </a:solidFill>
                <a:latin typeface="SutonnyMJ"/>
                <a:ea typeface="Calibri"/>
                <a:cs typeface="Times New Roman"/>
              </a:rPr>
              <a:t>(</a:t>
            </a:r>
            <a:r>
              <a:rPr lang="en-US" sz="3600" dirty="0" err="1">
                <a:solidFill>
                  <a:prstClr val="black"/>
                </a:solidFill>
                <a:latin typeface="SumeshwariMJ" pitchFamily="2" charset="0"/>
                <a:cs typeface="SumeshwariMJ" pitchFamily="2" charset="0"/>
              </a:rPr>
              <a:t>f‚wgKv</a:t>
            </a:r>
            <a:r>
              <a:rPr lang="en-US" sz="6000" dirty="0">
                <a:solidFill>
                  <a:prstClr val="black"/>
                </a:solidFill>
                <a:latin typeface="SumeshwariMJ" pitchFamily="2" charset="0"/>
                <a:cs typeface="SumeshwariMJ" pitchFamily="2" charset="0"/>
              </a:rPr>
              <a:t> </a:t>
            </a:r>
            <a:r>
              <a:rPr lang="en-US" sz="3300" dirty="0">
                <a:solidFill>
                  <a:prstClr val="black"/>
                </a:solidFill>
                <a:latin typeface="SutonnyMJ"/>
                <a:ea typeface="Calibri"/>
                <a:cs typeface="Times New Roman"/>
              </a:rPr>
              <a:t>)</a:t>
            </a:r>
            <a:endParaRPr lang="en-US" sz="9600" dirty="0">
              <a:latin typeface="SumeshwariMJ" pitchFamily="2" charset="0"/>
              <a:cs typeface="SumeshwariMJ" pitchFamily="2" charset="0"/>
            </a:endParaRPr>
          </a:p>
          <a:p>
            <a:pPr marL="0" lvl="0" indent="0">
              <a:spcBef>
                <a:spcPts val="0"/>
              </a:spcBef>
              <a:buClr>
                <a:srgbClr val="2DA2BF"/>
              </a:buClr>
              <a:buSzPct val="68000"/>
              <a:buNone/>
            </a:pPr>
            <a:r>
              <a:rPr lang="en-US" sz="4400" dirty="0" err="1">
                <a:solidFill>
                  <a:schemeClr val="tx1"/>
                </a:solidFill>
                <a:latin typeface="SumeshwariMJ" pitchFamily="2" charset="0"/>
                <a:cs typeface="SumeshwariMJ" pitchFamily="2" charset="0"/>
              </a:rPr>
              <a:t>UªvÝdigv‡ii</a:t>
            </a:r>
            <a:r>
              <a:rPr lang="en-US" sz="4400" dirty="0">
                <a:solidFill>
                  <a:schemeClr val="tx1"/>
                </a:solidFill>
                <a:latin typeface="SumeshwariMJ" pitchFamily="2" charset="0"/>
                <a:cs typeface="SumeshwariMJ" pitchFamily="2" charset="0"/>
              </a:rPr>
              <a:t> GK </a:t>
            </a:r>
            <a:r>
              <a:rPr lang="en-US" sz="4400" dirty="0" err="1">
                <a:solidFill>
                  <a:schemeClr val="tx1"/>
                </a:solidFill>
                <a:latin typeface="SumeshwariMJ" pitchFamily="2" charset="0"/>
                <a:cs typeface="SumeshwariMJ" pitchFamily="2" charset="0"/>
              </a:rPr>
              <a:t>w`‡K</a:t>
            </a:r>
            <a:r>
              <a:rPr lang="en-US" sz="4400" dirty="0">
                <a:solidFill>
                  <a:schemeClr val="tx1"/>
                </a:solidFill>
                <a:latin typeface="SumeshwariMJ" pitchFamily="2" charset="0"/>
                <a:cs typeface="SumeshwariMJ" pitchFamily="2" charset="0"/>
              </a:rPr>
              <a:t> </a:t>
            </a:r>
            <a:r>
              <a:rPr lang="en-US" sz="4400" dirty="0" err="1">
                <a:solidFill>
                  <a:schemeClr val="tx1"/>
                </a:solidFill>
                <a:latin typeface="SumeshwariMJ" pitchFamily="2" charset="0"/>
                <a:cs typeface="SumeshwariMJ" pitchFamily="2" charset="0"/>
              </a:rPr>
              <a:t>Gi</a:t>
            </a:r>
            <a:r>
              <a:rPr lang="en-US" sz="4400" dirty="0">
                <a:solidFill>
                  <a:schemeClr val="tx1"/>
                </a:solidFill>
                <a:latin typeface="SumeshwariMJ" pitchFamily="2" charset="0"/>
                <a:cs typeface="SumeshwariMJ" pitchFamily="2" charset="0"/>
              </a:rPr>
              <a:t> †</a:t>
            </a:r>
            <a:r>
              <a:rPr lang="en-US" sz="4400" dirty="0" err="1">
                <a:solidFill>
                  <a:schemeClr val="tx1"/>
                </a:solidFill>
                <a:latin typeface="SumeshwariMJ" pitchFamily="2" charset="0"/>
                <a:cs typeface="SumeshwariMJ" pitchFamily="2" charset="0"/>
              </a:rPr>
              <a:t>i‡UW</a:t>
            </a:r>
            <a:r>
              <a:rPr lang="en-US" sz="4400" dirty="0">
                <a:solidFill>
                  <a:schemeClr val="tx1"/>
                </a:solidFill>
                <a:latin typeface="SumeshwariMJ" pitchFamily="2" charset="0"/>
                <a:cs typeface="SumeshwariMJ" pitchFamily="2" charset="0"/>
              </a:rPr>
              <a:t> </a:t>
            </a:r>
            <a:r>
              <a:rPr lang="en-US" sz="4400" dirty="0" err="1">
                <a:solidFill>
                  <a:schemeClr val="tx1"/>
                </a:solidFill>
                <a:latin typeface="SumeshwariMJ" pitchFamily="2" charset="0"/>
                <a:cs typeface="SumeshwariMJ" pitchFamily="2" charset="0"/>
              </a:rPr>
              <a:t>c~Y</a:t>
            </a:r>
            <a:r>
              <a:rPr lang="en-US" sz="4400" dirty="0">
                <a:solidFill>
                  <a:schemeClr val="tx1"/>
                </a:solidFill>
                <a:latin typeface="SumeshwariMJ" pitchFamily="2" charset="0"/>
                <a:cs typeface="SumeshwariMJ" pitchFamily="2" charset="0"/>
              </a:rPr>
              <a:t>© †</a:t>
            </a:r>
            <a:r>
              <a:rPr lang="en-US" sz="4400" dirty="0" err="1">
                <a:solidFill>
                  <a:schemeClr val="tx1"/>
                </a:solidFill>
                <a:latin typeface="SumeshwariMJ" pitchFamily="2" charset="0"/>
                <a:cs typeface="SumeshwariMJ" pitchFamily="2" charset="0"/>
              </a:rPr>
              <a:t>fv‡ëR</a:t>
            </a:r>
            <a:r>
              <a:rPr lang="en-US" sz="4400" dirty="0">
                <a:solidFill>
                  <a:schemeClr val="tx1"/>
                </a:solidFill>
                <a:latin typeface="SumeshwariMJ" pitchFamily="2" charset="0"/>
                <a:cs typeface="SumeshwariMJ" pitchFamily="2" charset="0"/>
              </a:rPr>
              <a:t> </a:t>
            </a:r>
            <a:r>
              <a:rPr lang="en-US" sz="4400" dirty="0" err="1">
                <a:solidFill>
                  <a:schemeClr val="tx1"/>
                </a:solidFill>
                <a:latin typeface="SumeshwariMJ" pitchFamily="2" charset="0"/>
                <a:cs typeface="SumeshwariMJ" pitchFamily="2" charset="0"/>
              </a:rPr>
              <a:t>cÖ‡qvM</a:t>
            </a:r>
            <a:r>
              <a:rPr lang="en-US" sz="4400" dirty="0">
                <a:solidFill>
                  <a:schemeClr val="tx1"/>
                </a:solidFill>
                <a:latin typeface="SumeshwariMJ" pitchFamily="2" charset="0"/>
                <a:cs typeface="SumeshwariMJ" pitchFamily="2" charset="0"/>
              </a:rPr>
              <a:t> </a:t>
            </a:r>
            <a:r>
              <a:rPr lang="en-US" sz="4400" dirty="0" err="1">
                <a:solidFill>
                  <a:schemeClr val="tx1"/>
                </a:solidFill>
                <a:latin typeface="SumeshwariMJ" pitchFamily="2" charset="0"/>
                <a:cs typeface="SumeshwariMJ" pitchFamily="2" charset="0"/>
              </a:rPr>
              <a:t>K‡i</a:t>
            </a:r>
            <a:r>
              <a:rPr lang="en-US" sz="4400" dirty="0">
                <a:solidFill>
                  <a:schemeClr val="tx1"/>
                </a:solidFill>
                <a:latin typeface="SumeshwariMJ" pitchFamily="2" charset="0"/>
                <a:cs typeface="SumeshwariMJ" pitchFamily="2" charset="0"/>
              </a:rPr>
              <a:t> </a:t>
            </a:r>
            <a:r>
              <a:rPr lang="en-US" sz="4400" dirty="0" err="1">
                <a:solidFill>
                  <a:schemeClr val="tx1"/>
                </a:solidFill>
                <a:latin typeface="SumeshwariMJ" pitchFamily="2" charset="0"/>
                <a:cs typeface="SumeshwariMJ" pitchFamily="2" charset="0"/>
              </a:rPr>
              <a:t>Ab</a:t>
            </a:r>
            <a:r>
              <a:rPr lang="en-US" sz="4400" dirty="0">
                <a:solidFill>
                  <a:schemeClr val="tx1"/>
                </a:solidFill>
                <a:latin typeface="SumeshwariMJ" pitchFamily="2" charset="0"/>
                <a:cs typeface="SumeshwariMJ" pitchFamily="2" charset="0"/>
              </a:rPr>
              <a:t>¨ </a:t>
            </a:r>
            <a:r>
              <a:rPr lang="en-US" sz="4400" dirty="0" err="1">
                <a:solidFill>
                  <a:schemeClr val="tx1"/>
                </a:solidFill>
                <a:latin typeface="SumeshwariMJ" pitchFamily="2" charset="0"/>
                <a:cs typeface="SumeshwariMJ" pitchFamily="2" charset="0"/>
              </a:rPr>
              <a:t>mvBW</a:t>
            </a:r>
            <a:r>
              <a:rPr lang="en-US" sz="4400" dirty="0">
                <a:solidFill>
                  <a:schemeClr val="tx1"/>
                </a:solidFill>
                <a:latin typeface="SumeshwariMJ" pitchFamily="2" charset="0"/>
                <a:cs typeface="SumeshwariMJ" pitchFamily="2" charset="0"/>
              </a:rPr>
              <a:t> †</a:t>
            </a:r>
            <a:r>
              <a:rPr lang="en-US" sz="4400" dirty="0" err="1">
                <a:solidFill>
                  <a:schemeClr val="tx1"/>
                </a:solidFill>
                <a:latin typeface="SumeshwariMJ" pitchFamily="2" charset="0"/>
                <a:cs typeface="SumeshwariMJ" pitchFamily="2" charset="0"/>
              </a:rPr>
              <a:t>Lvjv</a:t>
            </a:r>
            <a:r>
              <a:rPr lang="en-US" sz="4400" dirty="0">
                <a:solidFill>
                  <a:schemeClr val="tx1"/>
                </a:solidFill>
                <a:latin typeface="SumeshwariMJ" pitchFamily="2" charset="0"/>
                <a:cs typeface="SumeshwariMJ" pitchFamily="2" charset="0"/>
              </a:rPr>
              <a:t> †</a:t>
            </a:r>
            <a:r>
              <a:rPr lang="en-US" sz="4400" dirty="0" err="1">
                <a:solidFill>
                  <a:schemeClr val="tx1"/>
                </a:solidFill>
                <a:latin typeface="SumeshwariMJ" pitchFamily="2" charset="0"/>
                <a:cs typeface="SumeshwariMJ" pitchFamily="2" charset="0"/>
              </a:rPr>
              <a:t>i‡L</a:t>
            </a:r>
            <a:r>
              <a:rPr lang="en-US" sz="4400" dirty="0">
                <a:solidFill>
                  <a:schemeClr val="tx1"/>
                </a:solidFill>
                <a:latin typeface="SumeshwariMJ" pitchFamily="2" charset="0"/>
                <a:cs typeface="SumeshwariMJ" pitchFamily="2" charset="0"/>
              </a:rPr>
              <a:t> </a:t>
            </a:r>
            <a:r>
              <a:rPr lang="en-US" sz="4400" dirty="0" err="1">
                <a:solidFill>
                  <a:schemeClr val="tx1"/>
                </a:solidFill>
                <a:latin typeface="SumeshwariMJ" pitchFamily="2" charset="0"/>
                <a:cs typeface="SumeshwariMJ" pitchFamily="2" charset="0"/>
              </a:rPr>
              <a:t>w`‡j</a:t>
            </a:r>
            <a:r>
              <a:rPr lang="en-US" sz="4400" dirty="0">
                <a:solidFill>
                  <a:schemeClr val="tx1"/>
                </a:solidFill>
                <a:latin typeface="SumeshwariMJ" pitchFamily="2" charset="0"/>
                <a:cs typeface="SumeshwariMJ" pitchFamily="2" charset="0"/>
              </a:rPr>
              <a:t> </a:t>
            </a:r>
            <a:r>
              <a:rPr lang="en-US" sz="4400" dirty="0" err="1">
                <a:solidFill>
                  <a:schemeClr val="tx1"/>
                </a:solidFill>
                <a:latin typeface="SumeshwariMJ" pitchFamily="2" charset="0"/>
                <a:cs typeface="SumeshwariMJ" pitchFamily="2" charset="0"/>
              </a:rPr>
              <a:t>UªvÝdigv‡ii</a:t>
            </a:r>
            <a:r>
              <a:rPr lang="en-US" sz="4400" dirty="0">
                <a:solidFill>
                  <a:schemeClr val="tx1"/>
                </a:solidFill>
                <a:latin typeface="SumeshwariMJ" pitchFamily="2" charset="0"/>
                <a:cs typeface="SumeshwariMJ" pitchFamily="2" charset="0"/>
              </a:rPr>
              <a:t> ‡h </a:t>
            </a:r>
            <a:r>
              <a:rPr lang="en-US" sz="4400" dirty="0" err="1">
                <a:solidFill>
                  <a:schemeClr val="tx1"/>
                </a:solidFill>
                <a:latin typeface="SumeshwariMJ" pitchFamily="2" charset="0"/>
                <a:cs typeface="SumeshwariMJ" pitchFamily="2" charset="0"/>
              </a:rPr>
              <a:t>Aem&amp;nvi</a:t>
            </a:r>
            <a:r>
              <a:rPr lang="en-US" sz="4400" dirty="0">
                <a:solidFill>
                  <a:schemeClr val="tx1"/>
                </a:solidFill>
                <a:latin typeface="SumeshwariMJ" pitchFamily="2" charset="0"/>
                <a:cs typeface="SumeshwariMJ" pitchFamily="2" charset="0"/>
              </a:rPr>
              <a:t> </a:t>
            </a:r>
            <a:r>
              <a:rPr lang="en-US" sz="4400" dirty="0" err="1">
                <a:solidFill>
                  <a:schemeClr val="tx1"/>
                </a:solidFill>
                <a:latin typeface="SumeshwariMJ" pitchFamily="2" charset="0"/>
                <a:cs typeface="SumeshwariMJ" pitchFamily="2" charset="0"/>
              </a:rPr>
              <a:t>m„wó</a:t>
            </a:r>
            <a:r>
              <a:rPr lang="en-US" sz="4400" dirty="0">
                <a:solidFill>
                  <a:schemeClr val="tx1"/>
                </a:solidFill>
                <a:latin typeface="SumeshwariMJ" pitchFamily="2" charset="0"/>
                <a:cs typeface="SumeshwariMJ" pitchFamily="2" charset="0"/>
              </a:rPr>
              <a:t> </a:t>
            </a:r>
            <a:r>
              <a:rPr lang="en-US" sz="4400" dirty="0" err="1">
                <a:solidFill>
                  <a:schemeClr val="tx1"/>
                </a:solidFill>
                <a:latin typeface="SumeshwariMJ" pitchFamily="2" charset="0"/>
                <a:cs typeface="SumeshwariMJ" pitchFamily="2" charset="0"/>
              </a:rPr>
              <a:t>nq</a:t>
            </a:r>
            <a:r>
              <a:rPr lang="en-US" sz="4400" dirty="0">
                <a:solidFill>
                  <a:schemeClr val="tx1"/>
                </a:solidFill>
                <a:latin typeface="SumeshwariMJ" pitchFamily="2" charset="0"/>
                <a:cs typeface="SumeshwariMJ" pitchFamily="2" charset="0"/>
              </a:rPr>
              <a:t> </a:t>
            </a:r>
            <a:r>
              <a:rPr lang="en-US" sz="4400" dirty="0" err="1">
                <a:solidFill>
                  <a:schemeClr val="tx1"/>
                </a:solidFill>
                <a:latin typeface="SumeshwariMJ" pitchFamily="2" charset="0"/>
                <a:cs typeface="SumeshwariMJ" pitchFamily="2" charset="0"/>
              </a:rPr>
              <a:t>Zv‡K</a:t>
            </a:r>
            <a:r>
              <a:rPr lang="en-US" sz="4400" dirty="0">
                <a:solidFill>
                  <a:schemeClr val="tx1"/>
                </a:solidFill>
                <a:latin typeface="SumeshwariMJ" pitchFamily="2" charset="0"/>
                <a:cs typeface="SumeshwariMJ" pitchFamily="2" charset="0"/>
              </a:rPr>
              <a:t> </a:t>
            </a:r>
            <a:r>
              <a:rPr lang="en-US" sz="4400" dirty="0" err="1">
                <a:solidFill>
                  <a:schemeClr val="tx1"/>
                </a:solidFill>
                <a:latin typeface="SumeshwariMJ" pitchFamily="2" charset="0"/>
                <a:cs typeface="SumeshwariMJ" pitchFamily="2" charset="0"/>
              </a:rPr>
              <a:t>UªvÝdigv‡ii</a:t>
            </a:r>
            <a:r>
              <a:rPr lang="en-US" sz="4400" dirty="0">
                <a:solidFill>
                  <a:schemeClr val="tx1"/>
                </a:solidFill>
                <a:latin typeface="SumeshwariMJ" pitchFamily="2" charset="0"/>
                <a:cs typeface="SumeshwariMJ" pitchFamily="2" charset="0"/>
              </a:rPr>
              <a:t> †</a:t>
            </a:r>
            <a:r>
              <a:rPr lang="en-US" sz="4400" dirty="0" err="1">
                <a:solidFill>
                  <a:schemeClr val="tx1"/>
                </a:solidFill>
                <a:latin typeface="SumeshwariMJ" pitchFamily="2" charset="0"/>
                <a:cs typeface="SumeshwariMJ" pitchFamily="2" charset="0"/>
              </a:rPr>
              <a:t>bv</a:t>
            </a:r>
            <a:r>
              <a:rPr lang="en-US" sz="4400" dirty="0">
                <a:solidFill>
                  <a:schemeClr val="tx1"/>
                </a:solidFill>
                <a:latin typeface="SumeshwariMJ" pitchFamily="2" charset="0"/>
                <a:cs typeface="SumeshwariMJ" pitchFamily="2" charset="0"/>
              </a:rPr>
              <a:t>-‡jvWhy³ </a:t>
            </a:r>
            <a:r>
              <a:rPr lang="en-US" sz="4400" dirty="0" err="1">
                <a:solidFill>
                  <a:schemeClr val="tx1"/>
                </a:solidFill>
                <a:latin typeface="SumeshwariMJ" pitchFamily="2" charset="0"/>
                <a:cs typeface="SumeshwariMJ" pitchFamily="2" charset="0"/>
              </a:rPr>
              <a:t>Aem&amp;nv</a:t>
            </a:r>
            <a:r>
              <a:rPr lang="en-US" sz="4400" dirty="0">
                <a:solidFill>
                  <a:schemeClr val="tx1"/>
                </a:solidFill>
                <a:latin typeface="SumeshwariMJ" pitchFamily="2" charset="0"/>
                <a:cs typeface="SumeshwariMJ" pitchFamily="2" charset="0"/>
              </a:rPr>
              <a:t> | </a:t>
            </a:r>
            <a:r>
              <a:rPr lang="en-US" sz="4400" dirty="0" err="1">
                <a:solidFill>
                  <a:schemeClr val="tx1"/>
                </a:solidFill>
                <a:latin typeface="SumeshwariMJ" pitchFamily="2" charset="0"/>
                <a:cs typeface="SumeshwariMJ" pitchFamily="2" charset="0"/>
              </a:rPr>
              <a:t>UªvÝdigv‡ii</a:t>
            </a:r>
            <a:r>
              <a:rPr lang="en-US" sz="4400" dirty="0">
                <a:solidFill>
                  <a:schemeClr val="tx1"/>
                </a:solidFill>
                <a:latin typeface="SumeshwariMJ" pitchFamily="2" charset="0"/>
                <a:cs typeface="SumeshwariMJ" pitchFamily="2" charset="0"/>
              </a:rPr>
              <a:t> ‡</a:t>
            </a:r>
            <a:r>
              <a:rPr lang="en-US" sz="4400" dirty="0" err="1">
                <a:solidFill>
                  <a:schemeClr val="tx1"/>
                </a:solidFill>
                <a:latin typeface="SumeshwariMJ" pitchFamily="2" charset="0"/>
                <a:cs typeface="SumeshwariMJ" pitchFamily="2" charset="0"/>
              </a:rPr>
              <a:t>m‡Kûvix‡Z</a:t>
            </a:r>
            <a:r>
              <a:rPr lang="en-US" sz="4400" dirty="0">
                <a:solidFill>
                  <a:schemeClr val="tx1"/>
                </a:solidFill>
                <a:latin typeface="SumeshwariMJ" pitchFamily="2" charset="0"/>
                <a:cs typeface="SumeshwariMJ" pitchFamily="2" charset="0"/>
              </a:rPr>
              <a:t> †</a:t>
            </a:r>
            <a:r>
              <a:rPr lang="en-US" sz="4400" dirty="0" err="1">
                <a:solidFill>
                  <a:schemeClr val="tx1"/>
                </a:solidFill>
                <a:latin typeface="SumeshwariMJ" pitchFamily="2" charset="0"/>
                <a:cs typeface="SumeshwariMJ" pitchFamily="2" charset="0"/>
              </a:rPr>
              <a:t>Kvb</a:t>
            </a:r>
            <a:r>
              <a:rPr lang="en-US" sz="4400" dirty="0">
                <a:solidFill>
                  <a:schemeClr val="tx1"/>
                </a:solidFill>
                <a:latin typeface="SumeshwariMJ" pitchFamily="2" charset="0"/>
                <a:cs typeface="SumeshwariMJ" pitchFamily="2" charset="0"/>
              </a:rPr>
              <a:t> †</a:t>
            </a:r>
            <a:r>
              <a:rPr lang="en-US" sz="4400" dirty="0" err="1">
                <a:solidFill>
                  <a:schemeClr val="tx1"/>
                </a:solidFill>
                <a:latin typeface="SumeshwariMJ" pitchFamily="2" charset="0"/>
                <a:cs typeface="SumeshwariMJ" pitchFamily="2" charset="0"/>
              </a:rPr>
              <a:t>jvW</a:t>
            </a:r>
            <a:r>
              <a:rPr lang="en-US" sz="4400" dirty="0">
                <a:solidFill>
                  <a:schemeClr val="tx1"/>
                </a:solidFill>
                <a:latin typeface="SumeshwariMJ" pitchFamily="2" charset="0"/>
                <a:cs typeface="SumeshwariMJ" pitchFamily="2" charset="0"/>
              </a:rPr>
              <a:t> _</a:t>
            </a:r>
            <a:r>
              <a:rPr lang="en-US" sz="4400" dirty="0" err="1">
                <a:solidFill>
                  <a:schemeClr val="tx1"/>
                </a:solidFill>
                <a:latin typeface="SumeshwariMJ" pitchFamily="2" charset="0"/>
                <a:cs typeface="SumeshwariMJ" pitchFamily="2" charset="0"/>
              </a:rPr>
              <a:t>v‡K</a:t>
            </a:r>
            <a:r>
              <a:rPr lang="en-US" sz="4400" dirty="0">
                <a:solidFill>
                  <a:schemeClr val="tx1"/>
                </a:solidFill>
                <a:latin typeface="SumeshwariMJ" pitchFamily="2" charset="0"/>
                <a:cs typeface="SumeshwariMJ" pitchFamily="2" charset="0"/>
              </a:rPr>
              <a:t> </a:t>
            </a:r>
            <a:r>
              <a:rPr lang="en-US" sz="4400" dirty="0" err="1">
                <a:solidFill>
                  <a:schemeClr val="tx1"/>
                </a:solidFill>
                <a:latin typeface="SumeshwariMJ" pitchFamily="2" charset="0"/>
                <a:cs typeface="SumeshwariMJ" pitchFamily="2" charset="0"/>
              </a:rPr>
              <a:t>bv</a:t>
            </a:r>
            <a:r>
              <a:rPr lang="en-US" sz="4400" dirty="0">
                <a:solidFill>
                  <a:schemeClr val="tx1"/>
                </a:solidFill>
                <a:latin typeface="SumeshwariMJ" pitchFamily="2" charset="0"/>
                <a:cs typeface="SumeshwariMJ" pitchFamily="2" charset="0"/>
              </a:rPr>
              <a:t> | </a:t>
            </a:r>
            <a:r>
              <a:rPr lang="en-US" sz="4400" dirty="0" err="1">
                <a:solidFill>
                  <a:schemeClr val="tx1"/>
                </a:solidFill>
                <a:latin typeface="SumeshwariMJ" pitchFamily="2" charset="0"/>
                <a:cs typeface="SumeshwariMJ" pitchFamily="2" charset="0"/>
              </a:rPr>
              <a:t>cÖvBgvix</a:t>
            </a:r>
            <a:r>
              <a:rPr lang="en-US" sz="4400" dirty="0">
                <a:solidFill>
                  <a:schemeClr val="tx1"/>
                </a:solidFill>
                <a:latin typeface="SumeshwariMJ" pitchFamily="2" charset="0"/>
                <a:cs typeface="SumeshwariMJ" pitchFamily="2" charset="0"/>
              </a:rPr>
              <a:t> </a:t>
            </a:r>
            <a:r>
              <a:rPr lang="en-US" sz="4400" dirty="0" err="1">
                <a:solidFill>
                  <a:schemeClr val="tx1"/>
                </a:solidFill>
                <a:latin typeface="SumeshwariMJ" pitchFamily="2" charset="0"/>
                <a:cs typeface="SumeshwariMJ" pitchFamily="2" charset="0"/>
              </a:rPr>
              <a:t>mvgvb</a:t>
            </a:r>
            <a:r>
              <a:rPr lang="en-US" sz="4400" dirty="0">
                <a:solidFill>
                  <a:schemeClr val="tx1"/>
                </a:solidFill>
                <a:latin typeface="SumeshwariMJ" pitchFamily="2" charset="0"/>
                <a:cs typeface="SumeshwariMJ" pitchFamily="2" charset="0"/>
              </a:rPr>
              <a:t>¨ </a:t>
            </a:r>
            <a:r>
              <a:rPr lang="en-US" sz="4400" dirty="0" err="1">
                <a:solidFill>
                  <a:schemeClr val="tx1"/>
                </a:solidFill>
                <a:latin typeface="SumeshwariMJ" pitchFamily="2" charset="0"/>
                <a:cs typeface="SumeshwariMJ" pitchFamily="2" charset="0"/>
              </a:rPr>
              <a:t>cwigvb</a:t>
            </a:r>
            <a:r>
              <a:rPr lang="en-US" sz="4400" dirty="0">
                <a:solidFill>
                  <a:schemeClr val="tx1"/>
                </a:solidFill>
                <a:latin typeface="SumeshwariMJ" pitchFamily="2" charset="0"/>
                <a:cs typeface="SumeshwariMJ" pitchFamily="2" charset="0"/>
              </a:rPr>
              <a:t> </a:t>
            </a:r>
            <a:r>
              <a:rPr lang="en-US" sz="4400" dirty="0" err="1">
                <a:solidFill>
                  <a:schemeClr val="tx1"/>
                </a:solidFill>
                <a:latin typeface="SumeshwariMJ" pitchFamily="2" charset="0"/>
                <a:cs typeface="SumeshwariMJ" pitchFamily="2" charset="0"/>
              </a:rPr>
              <a:t>Kv‡i›U</a:t>
            </a:r>
            <a:r>
              <a:rPr lang="en-US" sz="4400" dirty="0">
                <a:solidFill>
                  <a:schemeClr val="tx1"/>
                </a:solidFill>
                <a:latin typeface="SumeshwariMJ" pitchFamily="2" charset="0"/>
                <a:cs typeface="SumeshwariMJ" pitchFamily="2" charset="0"/>
              </a:rPr>
              <a:t> </a:t>
            </a:r>
            <a:r>
              <a:rPr lang="en-US" sz="4400" dirty="0" err="1">
                <a:solidFill>
                  <a:schemeClr val="tx1"/>
                </a:solidFill>
                <a:latin typeface="SumeshwariMJ" pitchFamily="2" charset="0"/>
                <a:cs typeface="SumeshwariMJ" pitchFamily="2" charset="0"/>
              </a:rPr>
              <a:t>cÖevwnZ</a:t>
            </a:r>
            <a:r>
              <a:rPr lang="en-US" sz="4400" dirty="0">
                <a:solidFill>
                  <a:schemeClr val="tx1"/>
                </a:solidFill>
                <a:latin typeface="SumeshwariMJ" pitchFamily="2" charset="0"/>
                <a:cs typeface="SumeshwariMJ" pitchFamily="2" charset="0"/>
              </a:rPr>
              <a:t> </a:t>
            </a:r>
            <a:r>
              <a:rPr lang="en-US" sz="4400" dirty="0" err="1">
                <a:solidFill>
                  <a:schemeClr val="tx1"/>
                </a:solidFill>
                <a:latin typeface="SumeshwariMJ" pitchFamily="2" charset="0"/>
                <a:cs typeface="SumeshwariMJ" pitchFamily="2" charset="0"/>
              </a:rPr>
              <a:t>n‡q</a:t>
            </a:r>
            <a:r>
              <a:rPr lang="en-US" sz="4400" dirty="0">
                <a:solidFill>
                  <a:schemeClr val="tx1"/>
                </a:solidFill>
                <a:latin typeface="SumeshwariMJ" pitchFamily="2" charset="0"/>
                <a:cs typeface="SumeshwariMJ" pitchFamily="2" charset="0"/>
              </a:rPr>
              <a:t> _</a:t>
            </a:r>
            <a:r>
              <a:rPr lang="en-US" sz="4400" dirty="0" err="1">
                <a:solidFill>
                  <a:schemeClr val="tx1"/>
                </a:solidFill>
                <a:latin typeface="SumeshwariMJ" pitchFamily="2" charset="0"/>
                <a:cs typeface="SumeshwariMJ" pitchFamily="2" charset="0"/>
              </a:rPr>
              <a:t>v‡K</a:t>
            </a:r>
            <a:r>
              <a:rPr lang="en-US" sz="4400" dirty="0">
                <a:solidFill>
                  <a:schemeClr val="tx1"/>
                </a:solidFill>
                <a:latin typeface="SumeshwariMJ" pitchFamily="2" charset="0"/>
                <a:cs typeface="SumeshwariMJ" pitchFamily="2" charset="0"/>
              </a:rPr>
              <a:t> | GB †</a:t>
            </a:r>
            <a:r>
              <a:rPr lang="en-US" sz="4400" dirty="0" err="1">
                <a:solidFill>
                  <a:schemeClr val="tx1"/>
                </a:solidFill>
                <a:latin typeface="SumeshwariMJ" pitchFamily="2" charset="0"/>
                <a:cs typeface="SumeshwariMJ" pitchFamily="2" charset="0"/>
              </a:rPr>
              <a:t>bv</a:t>
            </a:r>
            <a:r>
              <a:rPr lang="en-US" sz="4400" dirty="0">
                <a:solidFill>
                  <a:schemeClr val="tx1"/>
                </a:solidFill>
                <a:latin typeface="SumeshwariMJ" pitchFamily="2" charset="0"/>
                <a:cs typeface="SumeshwariMJ" pitchFamily="2" charset="0"/>
              </a:rPr>
              <a:t> †</a:t>
            </a:r>
            <a:r>
              <a:rPr lang="en-US" sz="4400" dirty="0" err="1">
                <a:solidFill>
                  <a:schemeClr val="tx1"/>
                </a:solidFill>
                <a:latin typeface="SumeshwariMJ" pitchFamily="2" charset="0"/>
                <a:cs typeface="SumeshwariMJ" pitchFamily="2" charset="0"/>
              </a:rPr>
              <a:t>jvW</a:t>
            </a:r>
            <a:r>
              <a:rPr lang="en-US" sz="4400" dirty="0">
                <a:solidFill>
                  <a:schemeClr val="tx1"/>
                </a:solidFill>
                <a:latin typeface="SumeshwariMJ" pitchFamily="2" charset="0"/>
                <a:cs typeface="SumeshwariMJ" pitchFamily="2" charset="0"/>
              </a:rPr>
              <a:t> </a:t>
            </a:r>
            <a:r>
              <a:rPr lang="en-US" sz="4400" dirty="0" err="1">
                <a:solidFill>
                  <a:schemeClr val="tx1"/>
                </a:solidFill>
                <a:latin typeface="SumeshwariMJ" pitchFamily="2" charset="0"/>
                <a:cs typeface="SumeshwariMJ" pitchFamily="2" charset="0"/>
              </a:rPr>
              <a:t>Kv‡i›U</a:t>
            </a:r>
            <a:r>
              <a:rPr lang="en-US" sz="4400" dirty="0">
                <a:solidFill>
                  <a:schemeClr val="tx1"/>
                </a:solidFill>
                <a:latin typeface="SumeshwariMJ" pitchFamily="2" charset="0"/>
                <a:cs typeface="SumeshwariMJ" pitchFamily="2" charset="0"/>
              </a:rPr>
              <a:t> `</a:t>
            </a:r>
            <a:r>
              <a:rPr lang="en-US" sz="4400" dirty="0" err="1">
                <a:solidFill>
                  <a:schemeClr val="tx1"/>
                </a:solidFill>
                <a:latin typeface="SumeshwariMJ" pitchFamily="2" charset="0"/>
                <a:cs typeface="SumeshwariMJ" pitchFamily="2" charset="0"/>
              </a:rPr>
              <a:t>ywU</a:t>
            </a:r>
            <a:r>
              <a:rPr lang="en-US" sz="4400" dirty="0">
                <a:solidFill>
                  <a:schemeClr val="tx1"/>
                </a:solidFill>
                <a:latin typeface="SumeshwariMJ" pitchFamily="2" charset="0"/>
                <a:cs typeface="SumeshwariMJ" pitchFamily="2" charset="0"/>
              </a:rPr>
              <a:t> K‡¤</a:t>
            </a:r>
            <a:r>
              <a:rPr lang="en-US" sz="4400" dirty="0" err="1">
                <a:solidFill>
                  <a:schemeClr val="tx1"/>
                </a:solidFill>
                <a:latin typeface="SumeshwariMJ" pitchFamily="2" charset="0"/>
                <a:cs typeface="SumeshwariMJ" pitchFamily="2" charset="0"/>
              </a:rPr>
              <a:t>úv‡b›U</a:t>
            </a:r>
            <a:r>
              <a:rPr lang="en-US" sz="4400" dirty="0">
                <a:solidFill>
                  <a:schemeClr val="tx1"/>
                </a:solidFill>
                <a:latin typeface="SumeshwariMJ" pitchFamily="2" charset="0"/>
                <a:cs typeface="SumeshwariMJ" pitchFamily="2" charset="0"/>
              </a:rPr>
              <a:t> </a:t>
            </a:r>
            <a:r>
              <a:rPr lang="en-US" sz="4400" dirty="0" err="1">
                <a:solidFill>
                  <a:schemeClr val="tx1"/>
                </a:solidFill>
                <a:latin typeface="SumeshwariMJ" pitchFamily="2" charset="0"/>
                <a:cs typeface="SumeshwariMJ" pitchFamily="2" charset="0"/>
              </a:rPr>
              <a:t>e¨eüZ</a:t>
            </a:r>
            <a:r>
              <a:rPr lang="en-US" sz="4400" dirty="0">
                <a:solidFill>
                  <a:schemeClr val="tx1"/>
                </a:solidFill>
                <a:latin typeface="SumeshwariMJ" pitchFamily="2" charset="0"/>
                <a:cs typeface="SumeshwariMJ" pitchFamily="2" charset="0"/>
              </a:rPr>
              <a:t> </a:t>
            </a:r>
            <a:r>
              <a:rPr lang="en-US" sz="4400" dirty="0" err="1">
                <a:solidFill>
                  <a:schemeClr val="tx1"/>
                </a:solidFill>
                <a:latin typeface="SumeshwariMJ" pitchFamily="2" charset="0"/>
                <a:cs typeface="SumeshwariMJ" pitchFamily="2" charset="0"/>
              </a:rPr>
              <a:t>n‡q</a:t>
            </a:r>
            <a:r>
              <a:rPr lang="en-US" sz="4400" dirty="0">
                <a:solidFill>
                  <a:schemeClr val="tx1"/>
                </a:solidFill>
                <a:latin typeface="SumeshwariMJ" pitchFamily="2" charset="0"/>
                <a:cs typeface="SumeshwariMJ" pitchFamily="2" charset="0"/>
              </a:rPr>
              <a:t> _</a:t>
            </a:r>
            <a:r>
              <a:rPr lang="en-US" sz="4400" dirty="0" err="1">
                <a:solidFill>
                  <a:schemeClr val="tx1"/>
                </a:solidFill>
                <a:latin typeface="SumeshwariMJ" pitchFamily="2" charset="0"/>
                <a:cs typeface="SumeshwariMJ" pitchFamily="2" charset="0"/>
              </a:rPr>
              <a:t>v‡K</a:t>
            </a:r>
            <a:r>
              <a:rPr lang="en-US" sz="4400" dirty="0">
                <a:solidFill>
                  <a:schemeClr val="tx1"/>
                </a:solidFill>
                <a:latin typeface="SumeshwariMJ" pitchFamily="2" charset="0"/>
                <a:cs typeface="SumeshwariMJ" pitchFamily="2" charset="0"/>
              </a:rPr>
              <a:t> |</a:t>
            </a:r>
            <a:endParaRPr lang="en-US" sz="4400" dirty="0">
              <a:solidFill>
                <a:schemeClr val="tx1"/>
              </a:solidFill>
            </a:endParaRPr>
          </a:p>
          <a:p>
            <a:pPr marL="0" indent="0">
              <a:buNone/>
            </a:pPr>
            <a:endParaRPr lang="en-US" dirty="0"/>
          </a:p>
        </p:txBody>
      </p:sp>
      <p:pic>
        <p:nvPicPr>
          <p:cNvPr id="5" name="Picture 4" descr="Screen Clipping"/>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7848600" y="1"/>
            <a:ext cx="1295400" cy="1295399"/>
          </a:xfrm>
          <a:prstGeom prst="rect">
            <a:avLst/>
          </a:prstGeom>
        </p:spPr>
      </p:pic>
      <p:sp>
        <p:nvSpPr>
          <p:cNvPr id="6" name="Rectangle 5"/>
          <p:cNvSpPr/>
          <p:nvPr/>
        </p:nvSpPr>
        <p:spPr>
          <a:xfrm>
            <a:off x="13856" y="6629400"/>
            <a:ext cx="8991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JESSORE POLYTECHNIC INSTITUTE</a:t>
            </a:r>
          </a:p>
        </p:txBody>
      </p:sp>
    </p:spTree>
    <p:extLst>
      <p:ext uri="{BB962C8B-B14F-4D97-AF65-F5344CB8AC3E}">
        <p14:creationId xmlns:p14="http://schemas.microsoft.com/office/powerpoint/2010/main" val="4191414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 calcmode="lin" valueType="num">
                                      <p:cBhvr additive="base">
                                        <p:cTn id="19" dur="500" fill="hold"/>
                                        <p:tgtEl>
                                          <p:spTgt spid="3">
                                            <p:bg/>
                                          </p:spTgt>
                                        </p:tgtEl>
                                        <p:attrNameLst>
                                          <p:attrName>ppt_x</p:attrName>
                                        </p:attrNameLst>
                                      </p:cBhvr>
                                      <p:tavLst>
                                        <p:tav tm="0">
                                          <p:val>
                                            <p:strVal val="#ppt_x"/>
                                          </p:val>
                                        </p:tav>
                                        <p:tav tm="100000">
                                          <p:val>
                                            <p:strVal val="#ppt_x"/>
                                          </p:val>
                                        </p:tav>
                                      </p:tavLst>
                                    </p:anim>
                                    <p:anim calcmode="lin" valueType="num">
                                      <p:cBhvr additive="base">
                                        <p:cTn id="20"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additive="base">
                                        <p:cTn id="3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95400" y="6477000"/>
            <a:ext cx="70104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JESSORE POLYTECHNIC INSTITUTE</a:t>
            </a:r>
          </a:p>
        </p:txBody>
      </p:sp>
      <p:sp>
        <p:nvSpPr>
          <p:cNvPr id="4" name="Content Placeholder 3"/>
          <p:cNvSpPr>
            <a:spLocks noGrp="1"/>
          </p:cNvSpPr>
          <p:nvPr>
            <p:ph idx="1"/>
          </p:nvPr>
        </p:nvSpPr>
        <p:spPr>
          <a:xfrm>
            <a:off x="457200" y="990600"/>
            <a:ext cx="8229600" cy="5135563"/>
          </a:xfrm>
        </p:spPr>
        <p:txBody>
          <a:bodyPr>
            <a:normAutofit/>
          </a:bodyPr>
          <a:lstStyle/>
          <a:p>
            <a:pPr marL="0" lvl="0" indent="0">
              <a:buNone/>
            </a:pPr>
            <a:r>
              <a:rPr lang="en-US" sz="3600" dirty="0" smtClean="0">
                <a:latin typeface="SumeshwariMJ" pitchFamily="2" charset="0"/>
                <a:cs typeface="SumeshwariMJ" pitchFamily="2" charset="0"/>
              </a:rPr>
              <a:t> </a:t>
            </a:r>
            <a:r>
              <a:rPr lang="en-US" sz="3600" dirty="0">
                <a:latin typeface="SumeshwariMJ" pitchFamily="2" charset="0"/>
                <a:cs typeface="SumeshwariMJ" pitchFamily="2" charset="0"/>
              </a:rPr>
              <a:t>: </a:t>
            </a:r>
            <a:r>
              <a:rPr lang="en-US" sz="3600" dirty="0" err="1">
                <a:latin typeface="SumeshwariMJ" pitchFamily="2" charset="0"/>
                <a:cs typeface="SumeshwariMJ" pitchFamily="2" charset="0"/>
              </a:rPr>
              <a:t>UªvÝdigv‡ii</a:t>
            </a:r>
            <a:r>
              <a:rPr lang="en-US" sz="3600" dirty="0">
                <a:latin typeface="SumeshwariMJ" pitchFamily="2" charset="0"/>
                <a:cs typeface="SumeshwariMJ" pitchFamily="2" charset="0"/>
              </a:rPr>
              <a:t> †</a:t>
            </a:r>
            <a:r>
              <a:rPr lang="en-US" sz="3600" dirty="0" err="1">
                <a:latin typeface="SumeshwariMJ" pitchFamily="2" charset="0"/>
                <a:cs typeface="SumeshwariMJ" pitchFamily="2" charset="0"/>
              </a:rPr>
              <a:t>bv</a:t>
            </a:r>
            <a:r>
              <a:rPr lang="en-US" sz="3600" dirty="0">
                <a:latin typeface="SumeshwariMJ" pitchFamily="2" charset="0"/>
                <a:cs typeface="SumeshwariMJ" pitchFamily="2" charset="0"/>
              </a:rPr>
              <a:t>- †</a:t>
            </a:r>
            <a:r>
              <a:rPr lang="en-US" sz="3600" dirty="0" err="1">
                <a:latin typeface="SumeshwariMJ" pitchFamily="2" charset="0"/>
                <a:cs typeface="SumeshwariMJ" pitchFamily="2" charset="0"/>
              </a:rPr>
              <a:t>jv</a:t>
            </a:r>
            <a:r>
              <a:rPr lang="en-US" sz="3600" dirty="0">
                <a:latin typeface="SumeshwariMJ" pitchFamily="2" charset="0"/>
                <a:cs typeface="SumeshwariMJ" pitchFamily="2" charset="0"/>
              </a:rPr>
              <a:t> W </a:t>
            </a:r>
            <a:r>
              <a:rPr lang="en-US" sz="3600" dirty="0" err="1">
                <a:latin typeface="SumeshwariMJ" pitchFamily="2" charset="0"/>
                <a:cs typeface="SumeshwariMJ" pitchFamily="2" charset="0"/>
              </a:rPr>
              <a:t>Acv‡ikb</a:t>
            </a:r>
            <a:r>
              <a:rPr lang="en-US" sz="3600" dirty="0">
                <a:latin typeface="SumeshwariMJ" pitchFamily="2" charset="0"/>
                <a:cs typeface="SumeshwariMJ" pitchFamily="2" charset="0"/>
              </a:rPr>
              <a:t> :-</a:t>
            </a:r>
          </a:p>
          <a:p>
            <a:pPr algn="just" fontAlgn="base"/>
            <a:endParaRPr lang="en-US" dirty="0">
              <a:solidFill>
                <a:srgbClr val="333333"/>
              </a:solidFill>
              <a:latin typeface="Open Sans"/>
            </a:endParaRPr>
          </a:p>
          <a:p>
            <a:endParaRPr lang="en-US" dirty="0"/>
          </a:p>
          <a:p>
            <a:endParaRPr lang="en-US" dirty="0"/>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37814" y="24366"/>
            <a:ext cx="971686" cy="1181265"/>
          </a:xfrm>
          <a:prstGeom prst="rect">
            <a:avLst/>
          </a:prstGeom>
        </p:spPr>
      </p:pic>
      <p:pic>
        <p:nvPicPr>
          <p:cNvPr id="8" name="Picture 7" descr="ট্রান্সফরমার খোলা বর্তনী পরীক্ষা"/>
          <p:cNvPicPr/>
          <p:nvPr/>
        </p:nvPicPr>
        <p:blipFill>
          <a:blip r:embed="rId3">
            <a:extLst>
              <a:ext uri="{28A0092B-C50C-407E-A947-70E740481C1C}">
                <a14:useLocalDpi xmlns:a14="http://schemas.microsoft.com/office/drawing/2010/main" val="0"/>
              </a:ext>
            </a:extLst>
          </a:blip>
          <a:srcRect/>
          <a:stretch>
            <a:fillRect/>
          </a:stretch>
        </p:blipFill>
        <p:spPr bwMode="auto">
          <a:xfrm>
            <a:off x="152400" y="2286000"/>
            <a:ext cx="6096000" cy="3733800"/>
          </a:xfrm>
          <a:prstGeom prst="rect">
            <a:avLst/>
          </a:prstGeom>
          <a:noFill/>
          <a:ln>
            <a:noFill/>
          </a:ln>
        </p:spPr>
      </p:pic>
      <p:pic>
        <p:nvPicPr>
          <p:cNvPr id="7" name="Picture 3" descr="C:\Users\HP\Desktop\X-former Image\images (19).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0800" y="2577306"/>
            <a:ext cx="2743200" cy="23756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69757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95400" y="6477000"/>
            <a:ext cx="70104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JESSORE POLYTECHNIC INSTITUTE</a:t>
            </a:r>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37814" y="24366"/>
            <a:ext cx="971686" cy="1181265"/>
          </a:xfrm>
          <a:prstGeom prst="rect">
            <a:avLst/>
          </a:prstGeom>
        </p:spPr>
      </p:pic>
      <p:pic>
        <p:nvPicPr>
          <p:cNvPr id="7" name="Picture 6" descr="http://www.electrical4u.com/transformer-equation/osc-01-13-05-15.gif"/>
          <p:cNvPicPr/>
          <p:nvPr/>
        </p:nvPicPr>
        <p:blipFill>
          <a:blip r:embed="rId3">
            <a:extLst>
              <a:ext uri="{28A0092B-C50C-407E-A947-70E740481C1C}">
                <a14:useLocalDpi xmlns:a14="http://schemas.microsoft.com/office/drawing/2010/main" val="0"/>
              </a:ext>
            </a:extLst>
          </a:blip>
          <a:srcRect/>
          <a:stretch>
            <a:fillRect/>
          </a:stretch>
        </p:blipFill>
        <p:spPr bwMode="auto">
          <a:xfrm>
            <a:off x="3171824" y="939004"/>
            <a:ext cx="1581150" cy="661098"/>
          </a:xfrm>
          <a:prstGeom prst="rect">
            <a:avLst/>
          </a:prstGeom>
          <a:noFill/>
          <a:ln>
            <a:noFill/>
          </a:ln>
        </p:spPr>
      </p:pic>
      <p:pic>
        <p:nvPicPr>
          <p:cNvPr id="8" name="Picture 7" descr="http://www.electrical4u.com/transformer-equation/osc-02-13-05-15.gif"/>
          <p:cNvPicPr/>
          <p:nvPr/>
        </p:nvPicPr>
        <p:blipFill>
          <a:blip r:embed="rId4">
            <a:extLst>
              <a:ext uri="{28A0092B-C50C-407E-A947-70E740481C1C}">
                <a14:useLocalDpi xmlns:a14="http://schemas.microsoft.com/office/drawing/2010/main" val="0"/>
              </a:ext>
            </a:extLst>
          </a:blip>
          <a:srcRect/>
          <a:stretch>
            <a:fillRect/>
          </a:stretch>
        </p:blipFill>
        <p:spPr bwMode="auto">
          <a:xfrm>
            <a:off x="3048000" y="2209751"/>
            <a:ext cx="2286000" cy="990600"/>
          </a:xfrm>
          <a:prstGeom prst="rect">
            <a:avLst/>
          </a:prstGeom>
          <a:noFill/>
          <a:ln>
            <a:noFill/>
          </a:ln>
        </p:spPr>
      </p:pic>
      <p:pic>
        <p:nvPicPr>
          <p:cNvPr id="9" name="Picture 8" descr="http://www.electrical4u.com/transformer-equation/osc-03-13-05-15.gif"/>
          <p:cNvPicPr/>
          <p:nvPr/>
        </p:nvPicPr>
        <p:blipFill>
          <a:blip r:embed="rId5">
            <a:extLst>
              <a:ext uri="{28A0092B-C50C-407E-A947-70E740481C1C}">
                <a14:useLocalDpi xmlns:a14="http://schemas.microsoft.com/office/drawing/2010/main" val="0"/>
              </a:ext>
            </a:extLst>
          </a:blip>
          <a:srcRect/>
          <a:stretch>
            <a:fillRect/>
          </a:stretch>
        </p:blipFill>
        <p:spPr bwMode="auto">
          <a:xfrm>
            <a:off x="2971800" y="3886200"/>
            <a:ext cx="4114799" cy="1219200"/>
          </a:xfrm>
          <a:prstGeom prst="rect">
            <a:avLst/>
          </a:prstGeom>
          <a:noFill/>
          <a:ln>
            <a:noFill/>
          </a:ln>
        </p:spPr>
      </p:pic>
    </p:spTree>
    <p:extLst>
      <p:ext uri="{BB962C8B-B14F-4D97-AF65-F5344CB8AC3E}">
        <p14:creationId xmlns:p14="http://schemas.microsoft.com/office/powerpoint/2010/main" val="156250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95400" y="6477000"/>
            <a:ext cx="70104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JESSORE POLYTECHNIC INSTITUTE</a:t>
            </a:r>
          </a:p>
        </p:txBody>
      </p:sp>
      <p:sp>
        <p:nvSpPr>
          <p:cNvPr id="4" name="Content Placeholder 3"/>
          <p:cNvSpPr>
            <a:spLocks noGrp="1"/>
          </p:cNvSpPr>
          <p:nvPr>
            <p:ph idx="1"/>
          </p:nvPr>
        </p:nvSpPr>
        <p:spPr>
          <a:xfrm>
            <a:off x="457200" y="990600"/>
            <a:ext cx="8229600" cy="5135563"/>
          </a:xfrm>
          <a:blipFill>
            <a:blip r:embed="rId2"/>
            <a:tile tx="0" ty="0" sx="100000" sy="100000" flip="none" algn="tl"/>
          </a:blipFill>
          <a:ln>
            <a:solidFill>
              <a:schemeClr val="bg2"/>
            </a:solidFill>
          </a:ln>
        </p:spPr>
        <p:txBody>
          <a:bodyPr>
            <a:normAutofit/>
          </a:bodyPr>
          <a:lstStyle/>
          <a:p>
            <a:pPr marL="0" indent="0">
              <a:buNone/>
            </a:pPr>
            <a:endParaRPr lang="en-US" sz="3600" dirty="0">
              <a:solidFill>
                <a:srgbClr val="333333"/>
              </a:solidFill>
              <a:latin typeface="Open Sans"/>
            </a:endParaRPr>
          </a:p>
          <a:p>
            <a:pPr lvl="0"/>
            <a:endParaRPr lang="en-US" sz="3600" dirty="0">
              <a:latin typeface="SumeshwariMJ" pitchFamily="2" charset="0"/>
              <a:cs typeface="SumeshwariMJ" pitchFamily="2" charset="0"/>
            </a:endParaRPr>
          </a:p>
          <a:p>
            <a:endParaRPr lang="en-US" dirty="0"/>
          </a:p>
          <a:p>
            <a:endParaRPr lang="en-US" dirty="0"/>
          </a:p>
        </p:txBody>
      </p:sp>
      <p:sp>
        <p:nvSpPr>
          <p:cNvPr id="5" name="Rectangle 4"/>
          <p:cNvSpPr/>
          <p:nvPr/>
        </p:nvSpPr>
        <p:spPr>
          <a:xfrm>
            <a:off x="0" y="1"/>
            <a:ext cx="8137814" cy="954107"/>
          </a:xfrm>
          <a:prstGeom prst="rect">
            <a:avLst/>
          </a:prstGeom>
        </p:spPr>
        <p:txBody>
          <a:bodyPr wrap="square">
            <a:spAutoFit/>
          </a:bodyPr>
          <a:lstStyle/>
          <a:p>
            <a:r>
              <a:rPr lang="bn-BD" sz="2400" dirty="0">
                <a:solidFill>
                  <a:prstClr val="black"/>
                </a:solidFill>
              </a:rPr>
              <a:t>এসি মেসিন-১বিষয় কোড-৬৭৬</a:t>
            </a:r>
            <a:r>
              <a:rPr lang="en-US" sz="2800" dirty="0">
                <a:solidFill>
                  <a:prstClr val="black"/>
                </a:solidFill>
                <a:latin typeface="SumeshwariMJ" pitchFamily="2" charset="0"/>
                <a:cs typeface="SumeshwariMJ" pitchFamily="2" charset="0"/>
              </a:rPr>
              <a:t>1 </a:t>
            </a:r>
            <a:r>
              <a:rPr lang="en-US" sz="2800" dirty="0" err="1">
                <a:solidFill>
                  <a:prstClr val="black"/>
                </a:solidFill>
                <a:latin typeface="SumeshwariMJ" pitchFamily="2" charset="0"/>
                <a:cs typeface="SumeshwariMJ" pitchFamily="2" charset="0"/>
              </a:rPr>
              <a:t>UªvÝdigvi</a:t>
            </a:r>
            <a:r>
              <a:rPr lang="en-US" sz="2800" dirty="0">
                <a:solidFill>
                  <a:prstClr val="black"/>
                </a:solidFill>
                <a:latin typeface="SumeshwariMJ" pitchFamily="2" charset="0"/>
                <a:cs typeface="SumeshwariMJ" pitchFamily="2" charset="0"/>
              </a:rPr>
              <a:t>  </a:t>
            </a:r>
            <a:r>
              <a:rPr lang="en-US" sz="2800" dirty="0">
                <a:solidFill>
                  <a:prstClr val="white"/>
                </a:solidFill>
                <a:latin typeface="SumeshwariMJ" pitchFamily="2" charset="0"/>
                <a:cs typeface="SumeshwariMJ" pitchFamily="2" charset="0"/>
              </a:rPr>
              <a:t>5</a:t>
            </a:r>
            <a:r>
              <a:rPr lang="en-US" sz="2800" dirty="0" smtClean="0">
                <a:solidFill>
                  <a:prstClr val="white"/>
                </a:solidFill>
                <a:latin typeface="SumeshwariMJ" pitchFamily="2" charset="0"/>
                <a:cs typeface="SumeshwariMJ" pitchFamily="2" charset="0"/>
              </a:rPr>
              <a:t>g </a:t>
            </a:r>
            <a:r>
              <a:rPr lang="en-US" sz="2800" dirty="0" err="1">
                <a:solidFill>
                  <a:prstClr val="white"/>
                </a:solidFill>
                <a:latin typeface="SumeshwariMJ" pitchFamily="2" charset="0"/>
                <a:cs typeface="SumeshwariMJ" pitchFamily="2" charset="0"/>
              </a:rPr>
              <a:t>Aa¨vq</a:t>
            </a:r>
            <a:r>
              <a:rPr lang="en-US" sz="4000" dirty="0">
                <a:solidFill>
                  <a:prstClr val="white"/>
                </a:solidFill>
              </a:rPr>
              <a:t/>
            </a:r>
            <a:br>
              <a:rPr lang="en-US" sz="4000" dirty="0">
                <a:solidFill>
                  <a:prstClr val="white"/>
                </a:solidFill>
              </a:rPr>
            </a:br>
            <a:r>
              <a:rPr lang="en-US" sz="2800" dirty="0">
                <a:solidFill>
                  <a:prstClr val="white"/>
                </a:solidFill>
                <a:ea typeface="Calibri"/>
                <a:cs typeface="Times New Roman"/>
              </a:rPr>
              <a:t>Open Circuit Test/Short Circuit Test </a:t>
            </a:r>
            <a:r>
              <a:rPr lang="en-US" sz="2800" dirty="0">
                <a:solidFill>
                  <a:prstClr val="white"/>
                </a:solidFill>
              </a:rPr>
              <a:t>OF TANSFORMER</a:t>
            </a:r>
            <a:endParaRPr lang="en-US" sz="2800" dirty="0">
              <a:solidFill>
                <a:prstClr val="black"/>
              </a:solidFill>
            </a:endParaRPr>
          </a:p>
        </p:txBody>
      </p:sp>
      <p:pic>
        <p:nvPicPr>
          <p:cNvPr id="6" name="Picture 5"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37814" y="24366"/>
            <a:ext cx="971686" cy="1181265"/>
          </a:xfrm>
          <a:prstGeom prst="rect">
            <a:avLst/>
          </a:prstGeom>
        </p:spPr>
      </p:pic>
      <p:pic>
        <p:nvPicPr>
          <p:cNvPr id="7" name="Picture 6" descr="open circuit test on transformer"/>
          <p:cNvPicPr/>
          <p:nvPr/>
        </p:nvPicPr>
        <p:blipFill>
          <a:blip r:embed="rId4">
            <a:extLst>
              <a:ext uri="{28A0092B-C50C-407E-A947-70E740481C1C}">
                <a14:useLocalDpi xmlns:a14="http://schemas.microsoft.com/office/drawing/2010/main" val="0"/>
              </a:ext>
            </a:extLst>
          </a:blip>
          <a:srcRect/>
          <a:stretch>
            <a:fillRect/>
          </a:stretch>
        </p:blipFill>
        <p:spPr bwMode="auto">
          <a:xfrm>
            <a:off x="608482" y="941282"/>
            <a:ext cx="7328257" cy="3733800"/>
          </a:xfrm>
          <a:prstGeom prst="rect">
            <a:avLst/>
          </a:prstGeom>
          <a:noFill/>
          <a:ln>
            <a:noFill/>
          </a:ln>
        </p:spPr>
      </p:pic>
      <p:pic>
        <p:nvPicPr>
          <p:cNvPr id="8" name="Picture 7" descr="http://www.electrical4u.com/transformer-equation/osc-01-13-05-15.gif"/>
          <p:cNvPicPr/>
          <p:nvPr/>
        </p:nvPicPr>
        <p:blipFill>
          <a:blip r:embed="rId5">
            <a:extLst>
              <a:ext uri="{28A0092B-C50C-407E-A947-70E740481C1C}">
                <a14:useLocalDpi xmlns:a14="http://schemas.microsoft.com/office/drawing/2010/main" val="0"/>
              </a:ext>
            </a:extLst>
          </a:blip>
          <a:srcRect/>
          <a:stretch>
            <a:fillRect/>
          </a:stretch>
        </p:blipFill>
        <p:spPr bwMode="auto">
          <a:xfrm>
            <a:off x="5858848" y="4981522"/>
            <a:ext cx="2111087" cy="838200"/>
          </a:xfrm>
          <a:prstGeom prst="rect">
            <a:avLst/>
          </a:prstGeom>
          <a:noFill/>
          <a:ln>
            <a:noFill/>
          </a:ln>
        </p:spPr>
      </p:pic>
    </p:spTree>
    <p:extLst>
      <p:ext uri="{BB962C8B-B14F-4D97-AF65-F5344CB8AC3E}">
        <p14:creationId xmlns:p14="http://schemas.microsoft.com/office/powerpoint/2010/main" val="16025293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95400" y="6477000"/>
            <a:ext cx="70104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JESSORE POLYTECHNIC INSTITUTE</a:t>
            </a:r>
          </a:p>
        </p:txBody>
      </p:sp>
      <p:sp>
        <p:nvSpPr>
          <p:cNvPr id="4" name="Content Placeholder 3"/>
          <p:cNvSpPr>
            <a:spLocks noGrp="1"/>
          </p:cNvSpPr>
          <p:nvPr>
            <p:ph idx="1"/>
          </p:nvPr>
        </p:nvSpPr>
        <p:spPr>
          <a:xfrm>
            <a:off x="152400" y="990600"/>
            <a:ext cx="8957100" cy="5410200"/>
          </a:xfrm>
          <a:blipFill>
            <a:blip r:embed="rId2"/>
            <a:tile tx="0" ty="0" sx="100000" sy="100000" flip="none" algn="tl"/>
          </a:blipFill>
          <a:ln>
            <a:solidFill>
              <a:schemeClr val="bg2"/>
            </a:solidFill>
          </a:ln>
        </p:spPr>
        <p:txBody>
          <a:bodyPr>
            <a:normAutofit fontScale="92500"/>
          </a:bodyPr>
          <a:lstStyle/>
          <a:p>
            <a:r>
              <a:rPr lang="en-US" sz="3600" dirty="0"/>
              <a:t>These values are referred to the LV side of transformer as because the test is conduced on LV side of transformer. These values could easily be referred to HV side by multiplying these values with square of transformation ratio.</a:t>
            </a:r>
          </a:p>
          <a:p>
            <a:pPr fontAlgn="base"/>
            <a:r>
              <a:rPr lang="en-US" sz="3600" dirty="0"/>
              <a:t>Therefore it is seen that the </a:t>
            </a:r>
            <a:r>
              <a:rPr lang="en-US" sz="3600" b="1" dirty="0"/>
              <a:t>open circuit test on transformer</a:t>
            </a:r>
            <a:r>
              <a:rPr lang="en-US" sz="3600" dirty="0"/>
              <a:t> is used to determine </a:t>
            </a:r>
            <a:r>
              <a:rPr lang="en-US" sz="3600" dirty="0" err="1"/>
              <a:t>core</a:t>
            </a:r>
            <a:r>
              <a:rPr lang="en-US" sz="3600" u="sng" dirty="0" err="1">
                <a:hlinkClick r:id="rId3"/>
              </a:rPr>
              <a:t>losses</a:t>
            </a:r>
            <a:r>
              <a:rPr lang="en-US" sz="3600" u="sng" dirty="0">
                <a:hlinkClick r:id="rId3"/>
              </a:rPr>
              <a:t> in transformer</a:t>
            </a:r>
            <a:r>
              <a:rPr lang="en-US" sz="3600" dirty="0"/>
              <a:t> and parameters of shunt branch of the </a:t>
            </a:r>
            <a:r>
              <a:rPr lang="en-US" sz="3600" u="sng" dirty="0">
                <a:hlinkClick r:id="rId4"/>
              </a:rPr>
              <a:t>equivalent circuit of transformer</a:t>
            </a:r>
            <a:r>
              <a:rPr lang="en-US" sz="3600" dirty="0"/>
              <a:t>.</a:t>
            </a:r>
          </a:p>
        </p:txBody>
      </p:sp>
      <p:pic>
        <p:nvPicPr>
          <p:cNvPr id="6" name="Picture 5" descr="Screen Clippi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137814" y="24366"/>
            <a:ext cx="971686" cy="1181265"/>
          </a:xfrm>
          <a:prstGeom prst="rect">
            <a:avLst/>
          </a:prstGeom>
        </p:spPr>
      </p:pic>
    </p:spTree>
    <p:extLst>
      <p:ext uri="{BB962C8B-B14F-4D97-AF65-F5344CB8AC3E}">
        <p14:creationId xmlns:p14="http://schemas.microsoft.com/office/powerpoint/2010/main" val="12806804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1718</TotalTime>
  <Words>1260</Words>
  <Application>Microsoft Office PowerPoint</Application>
  <PresentationFormat>On-screen Show (4:3)</PresentationFormat>
  <Paragraphs>254</Paragraphs>
  <Slides>35</Slides>
  <Notes>0</Notes>
  <HiddenSlides>0</HiddenSlides>
  <MMClips>0</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35</vt:i4>
      </vt:variant>
    </vt:vector>
  </HeadingPairs>
  <TitlesOfParts>
    <vt:vector size="50" baseType="lpstr">
      <vt:lpstr>Agency FB</vt:lpstr>
      <vt:lpstr>Algerian</vt:lpstr>
      <vt:lpstr>Arial</vt:lpstr>
      <vt:lpstr>Arial</vt:lpstr>
      <vt:lpstr>BrahmaputraMJ</vt:lpstr>
      <vt:lpstr>Calibri</vt:lpstr>
      <vt:lpstr>Helvetica</vt:lpstr>
      <vt:lpstr>Open Sans</vt:lpstr>
      <vt:lpstr>SumeshwariMJ</vt:lpstr>
      <vt:lpstr>SutonnyMJ</vt:lpstr>
      <vt:lpstr>Times New Roman</vt:lpstr>
      <vt:lpstr>Vrinda</vt:lpstr>
      <vt:lpstr>Wingdings 3</vt:lpstr>
      <vt:lpstr>Office Theme</vt:lpstr>
      <vt:lpstr>1_Office Theme</vt:lpstr>
      <vt:lpstr> WELCOME </vt:lpstr>
      <vt:lpstr>PowerPoint Presentation</vt:lpstr>
      <vt:lpstr>  এসি মেসিন-১বিষয় কোড-৬৬৭৬১    5g Aa¨vq UªvÝdigvi   : VOLAGGE REGULATION OFTRANSFORMER  </vt:lpstr>
      <vt:lpstr>  এসি মেসিন-১বিষয় কোড-৬৭৬২     5g Aa¨vq Open Circuit Test/No-Load Test/Short Circuit Test  OF TRANSFORMER   </vt:lpstr>
      <vt:lpstr>   এসি মেসিন-১বিষয় কোড-৬৭৬1 UªvÝdigvi  5g  Aa¨vq Open Circuit Test/Short Circuit Test  OF TRANSFORMER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5.4 : Solve Problems Related to No-Load                                                                                    </vt:lpstr>
      <vt:lpstr>         Short Circuit Test on Transformer</vt:lpstr>
      <vt:lpstr>         Short Circuit Test on Transformer</vt:lpstr>
      <vt:lpstr>         Short Circuit Test on Transformer</vt:lpstr>
      <vt:lpstr>  এসি মেসিন-১বিষয় কোড-৬৬৭৬২   5g Aa¨vq VOLAGGE REGULATION OF TRANSFORMER  </vt:lpstr>
      <vt:lpstr>.</vt:lpstr>
      <vt:lpstr>PowerPoint Presentation</vt:lpstr>
      <vt:lpstr>.</vt:lpstr>
      <vt:lpstr>.</vt:lpstr>
      <vt:lpstr>.</vt:lpstr>
      <vt:lpstr>.</vt:lpstr>
      <vt:lpstr>.</vt:lpstr>
      <vt:lpstr>.</vt:lpstr>
      <vt:lpstr>.</vt:lpstr>
      <vt:lpstr>.</vt:lpstr>
      <vt:lpstr>.</vt:lpstr>
      <vt:lpstr>.</vt:lpstr>
      <vt:lpstr>.</vt:lpstr>
      <vt:lpstr>.</vt:lpstr>
      <vt:lpstr>.</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ASUS</cp:lastModifiedBy>
  <cp:revision>265</cp:revision>
  <dcterms:created xsi:type="dcterms:W3CDTF">2013-12-08T04:46:54Z</dcterms:created>
  <dcterms:modified xsi:type="dcterms:W3CDTF">2020-05-08T05:22:37Z</dcterms:modified>
</cp:coreProperties>
</file>