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3"/>
  </p:notesMasterIdLst>
  <p:sldIdLst>
    <p:sldId id="296" r:id="rId3"/>
    <p:sldId id="271" r:id="rId4"/>
    <p:sldId id="357" r:id="rId5"/>
    <p:sldId id="391" r:id="rId6"/>
    <p:sldId id="392" r:id="rId7"/>
    <p:sldId id="393" r:id="rId8"/>
    <p:sldId id="394" r:id="rId9"/>
    <p:sldId id="395" r:id="rId10"/>
    <p:sldId id="396" r:id="rId11"/>
    <p:sldId id="397" r:id="rId12"/>
    <p:sldId id="399" r:id="rId13"/>
    <p:sldId id="400" r:id="rId14"/>
    <p:sldId id="358" r:id="rId15"/>
    <p:sldId id="359" r:id="rId16"/>
    <p:sldId id="360" r:id="rId17"/>
    <p:sldId id="361" r:id="rId18"/>
    <p:sldId id="362" r:id="rId19"/>
    <p:sldId id="363" r:id="rId20"/>
    <p:sldId id="364" r:id="rId21"/>
    <p:sldId id="390" r:id="rId22"/>
    <p:sldId id="365" r:id="rId23"/>
    <p:sldId id="366" r:id="rId24"/>
    <p:sldId id="367" r:id="rId25"/>
    <p:sldId id="368" r:id="rId26"/>
    <p:sldId id="369" r:id="rId27"/>
    <p:sldId id="370" r:id="rId28"/>
    <p:sldId id="374" r:id="rId29"/>
    <p:sldId id="373" r:id="rId30"/>
    <p:sldId id="372" r:id="rId31"/>
    <p:sldId id="371" r:id="rId32"/>
    <p:sldId id="378" r:id="rId33"/>
    <p:sldId id="377" r:id="rId34"/>
    <p:sldId id="376" r:id="rId35"/>
    <p:sldId id="375" r:id="rId36"/>
    <p:sldId id="344" r:id="rId37"/>
    <p:sldId id="379" r:id="rId38"/>
    <p:sldId id="345" r:id="rId39"/>
    <p:sldId id="347" r:id="rId40"/>
    <p:sldId id="348" r:id="rId41"/>
    <p:sldId id="351" r:id="rId42"/>
    <p:sldId id="350" r:id="rId43"/>
    <p:sldId id="349" r:id="rId44"/>
    <p:sldId id="354" r:id="rId45"/>
    <p:sldId id="353" r:id="rId46"/>
    <p:sldId id="352" r:id="rId47"/>
    <p:sldId id="356" r:id="rId48"/>
    <p:sldId id="355" r:id="rId49"/>
    <p:sldId id="346" r:id="rId50"/>
    <p:sldId id="263" r:id="rId51"/>
    <p:sldId id="2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BB03-572E-4576-A8C1-665A8BD3861B}" type="datetimeFigureOut">
              <a:rPr lang="en-US" smtClean="0"/>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CB67E-FDE3-4049-B8B4-1143F7B4519A}" type="slidenum">
              <a:rPr lang="en-US" smtClean="0"/>
              <a:t>‹#›</a:t>
            </a:fld>
            <a:endParaRPr lang="en-US"/>
          </a:p>
        </p:txBody>
      </p:sp>
    </p:spTree>
    <p:extLst>
      <p:ext uri="{BB962C8B-B14F-4D97-AF65-F5344CB8AC3E}">
        <p14:creationId xmlns:p14="http://schemas.microsoft.com/office/powerpoint/2010/main" val="38791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264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413301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4635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05495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21176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8490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6587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2598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928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9029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7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7800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4032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98002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24043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43128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77110-AA85-493E-881A-D43973DE09A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81463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77110-AA85-493E-881A-D43973DE09A4}"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6982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77110-AA85-493E-881A-D43973DE09A4}"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50070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9151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010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3616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t>‹#›</a:t>
            </a:fld>
            <a:endParaRPr lang="en-US"/>
          </a:p>
        </p:txBody>
      </p:sp>
    </p:spTree>
    <p:extLst>
      <p:ext uri="{BB962C8B-B14F-4D97-AF65-F5344CB8AC3E}">
        <p14:creationId xmlns:p14="http://schemas.microsoft.com/office/powerpoint/2010/main" val="1188520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5/13/2020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776411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circuitglobe.com/cooling-of-transfomer-and-methods-of-cooling.html#OilForcedWaterForced(OFWF)" TargetMode="External"/><Relationship Id="rId3" Type="http://schemas.openxmlformats.org/officeDocument/2006/relationships/hyperlink" Target="https://circuitglobe.com/cooling-of-transfomer-and-methods-of-cooling.html#AirForced(AF)orAirBlast" TargetMode="External"/><Relationship Id="rId7" Type="http://schemas.openxmlformats.org/officeDocument/2006/relationships/hyperlink" Target="https://circuitglobe.com/cooling-of-transfomer-and-methods-of-cooling.html#OilNaturalWaterForced(ONWF)" TargetMode="External"/><Relationship Id="rId2" Type="http://schemas.openxmlformats.org/officeDocument/2006/relationships/hyperlink" Target="https://circuitglobe.com/cooling-of-transfomer-and-methods-of-cooling.html#AirNatural(AN)" TargetMode="External"/><Relationship Id="rId1" Type="http://schemas.openxmlformats.org/officeDocument/2006/relationships/slideLayout" Target="../slideLayouts/slideLayout2.xml"/><Relationship Id="rId6" Type="http://schemas.openxmlformats.org/officeDocument/2006/relationships/hyperlink" Target="https://circuitglobe.com/cooling-of-transfomer-and-methods-of-cooling.html#OilForcedAirForced(OFAF)" TargetMode="External"/><Relationship Id="rId5" Type="http://schemas.openxmlformats.org/officeDocument/2006/relationships/hyperlink" Target="https://circuitglobe.com/cooling-of-transfomer-and-methods-of-cooling.html#OilNaturalAirForced(ONAF)" TargetMode="External"/><Relationship Id="rId4" Type="http://schemas.openxmlformats.org/officeDocument/2006/relationships/hyperlink" Target="https://circuitglobe.com/cooling-of-transfomer-and-methods-of-cooling.html#OilNaturalAirNatural(ON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 Id="rId5" Type="http://schemas.microsoft.com/office/2007/relationships/hdphoto" Target="../media/hdphoto2.wdp"/><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translate.googleusercontent.com/translate_c?depth=1&amp;hl=bn&amp;prev=/search?q=difernt+core+and+shell+type+transformer&amp;biw=1366&amp;bih=705&amp;rurl=translate.google.com.bd&amp;sl=en&amp;u=http://www.electricaleasy.com/2014/04/transformer-losses-and-efficiency.html&amp;usg=ALkJrhiHBMjXTAO02t8_zGbXRUjPAybrSQ" TargetMode="External"/><Relationship Id="rId3" Type="http://schemas.microsoft.com/office/2007/relationships/hdphoto" Target="../media/hdphoto2.wdp"/><Relationship Id="rId7" Type="http://schemas.openxmlformats.org/officeDocument/2006/relationships/hyperlink" Target="http://translate.googleusercontent.com/translate_c?depth=1&amp;hl=bn&amp;prev=/search?q=difernt+core+and+shell+type+transformer&amp;biw=1366&amp;bih=705&amp;rurl=translate.google.com.bd&amp;sl=en&amp;u=http://www.electricaleasy.com/2014/03/ideal-transformer-characteristics.html&amp;usg=ALkJrhhTQlefvfmStOoiIxSGgwx5dFme7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comment-form" TargetMode="External"/><Relationship Id="rId5" Type="http://schemas.openxmlformats.org/officeDocument/2006/relationships/hyperlink" Target="http://translate.googleusercontent.com/translate_c?depth=1&amp;hl=bn&amp;prev=/search?q=difernt+core+and+shell+type+transformer&amp;biw=1366&amp;bih=705&amp;rurl=translate.google.com.bd&amp;sl=en&amp;u=http://www.electricaleasy.com/search/label/Transformer&amp;usg=ALkJrhgFiDyEBoz5lKT91wdNngzj-r-Uwg"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translate.googleusercontent.com/translate_c?depth=1&amp;hl=bn&amp;prev=/search?q=difernt+core+and+shell+type+transformer&amp;biw=1366&amp;bih=705&amp;rurl=translate.google.com.bd&amp;sl=en&amp;u=http://www.electricaleasy.com/2014/03/electrical-transformer-basic.html&amp;usg=ALkJrhgqEJYZoDEE59OzCPEpmeuzwuRmHw"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3.bp.blogspot.com/-21J9siHvGaE/U578LMj5J0I/AAAAAAAAA2Q/jOLz61ea-u4/s1600/Cooling+of+transformer+-+ONAN.png"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4.bp.blogspot.com/-fVXV_HVAtP0/U578gK3rjGI/AAAAAAAAA2Y/NyLmyUcry48/s1600/Cooling+of+transformer+-+ONAF.png"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3.bp.blogspot.com/-sIuiaWQeHr0/U579FEkZ4QI/AAAAAAAAA2g/mb7wIRJRbxQ/s1600/Cooling+of+transformer+-+OFAF.png"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translate.googleusercontent.com/translate_c?depth=1&amp;hl=bn&amp;prev=/search?q=difernt+core+and+shell+type+transformer&amp;biw=1366&amp;bih=705&amp;rurl=translate.google.com.bd&amp;sl=en&amp;u=http://www.electricaleasy.com/2014/06/cooling-methods-of-transformer.html&amp;usg=ALkJrhjfRC3C4uHy95ctBimaC3z8p8CLUg" TargetMode="External"/><Relationship Id="rId5" Type="http://schemas.microsoft.com/office/2007/relationships/hdphoto" Target="../media/hdphoto2.wdp"/><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smtClean="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3602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pPr marL="0" indent="0">
              <a:buNone/>
            </a:pPr>
            <a:r>
              <a:rPr lang="en-US" sz="4400" dirty="0">
                <a:latin typeface="SumeshwariMJ" pitchFamily="2" charset="0"/>
                <a:cs typeface="SumeshwariMJ" pitchFamily="2" charset="0"/>
              </a:rPr>
              <a:t>6</a:t>
            </a:r>
            <a:r>
              <a:rPr lang="en-US" sz="4400" dirty="0" smtClean="0">
                <a:latin typeface="SumeshwariMJ" pitchFamily="2" charset="0"/>
                <a:cs typeface="SumeshwariMJ" pitchFamily="2" charset="0"/>
              </a:rPr>
              <a:t>.6 </a:t>
            </a:r>
            <a:r>
              <a:rPr lang="en-US" sz="4400" dirty="0" err="1" smtClean="0">
                <a:latin typeface="SumeshwariMJ" pitchFamily="2" charset="0"/>
                <a:cs typeface="SumeshwariMJ" pitchFamily="2" charset="0"/>
              </a:rPr>
              <a:t>mviv</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w`‡bi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ÿZv</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Ges</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m‡ev</a:t>
            </a:r>
            <a:r>
              <a:rPr lang="en-US" sz="4400" dirty="0" smtClean="0">
                <a:latin typeface="SumeshwariMJ" pitchFamily="2" charset="0"/>
                <a:cs typeface="SumeshwariMJ" pitchFamily="2" charset="0"/>
              </a:rPr>
              <a:t>©”P `</a:t>
            </a:r>
            <a:r>
              <a:rPr lang="en-US" sz="4400" dirty="0" err="1" smtClean="0">
                <a:latin typeface="SumeshwariMJ" pitchFamily="2" charset="0"/>
                <a:cs typeface="SumeshwariMJ" pitchFamily="2" charset="0"/>
              </a:rPr>
              <a:t>ÿZvi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mgm¨vewji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mgvavb</a:t>
            </a:r>
            <a:r>
              <a:rPr lang="en-US" sz="4400" dirty="0" smtClean="0">
                <a:latin typeface="SumeshwariMJ" pitchFamily="2" charset="0"/>
                <a:cs typeface="SumeshwariMJ" pitchFamily="2" charset="0"/>
              </a:rPr>
              <a:t> :</a:t>
            </a:r>
            <a:endParaRPr lang="en-US" sz="4800" dirty="0" smtClean="0">
              <a:solidFill>
                <a:srgbClr val="0070C0"/>
              </a:solidFill>
              <a:latin typeface="SumeshwariMJ" pitchFamily="2" charset="0"/>
              <a:cs typeface="SumeshwariMJ" pitchFamily="2" charset="0"/>
            </a:endParaRP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863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500" dirty="0">
                <a:solidFill>
                  <a:prstClr val="white"/>
                </a:solidFill>
              </a:rPr>
              <a:t>এসি মেসিন-১বিষয় কোড-৬৭৬</a:t>
            </a:r>
            <a:r>
              <a:rPr lang="en-US" sz="2900" dirty="0">
                <a:solidFill>
                  <a:prstClr val="white"/>
                </a:solidFill>
                <a:latin typeface="SumeshwariMJ" pitchFamily="2" charset="0"/>
                <a:cs typeface="SumeshwariMJ" pitchFamily="2" charset="0"/>
              </a:rPr>
              <a:t>1 </a:t>
            </a:r>
            <a:r>
              <a:rPr lang="en-US" sz="3200" dirty="0">
                <a:solidFill>
                  <a:prstClr val="white"/>
                </a:solidFill>
                <a:latin typeface="SumeshwariMJ" pitchFamily="2" charset="0"/>
                <a:cs typeface="SumeshwariMJ" pitchFamily="2" charset="0"/>
              </a:rPr>
              <a:t> </a:t>
            </a:r>
            <a:endParaRPr lang="en-US" sz="3200" dirty="0" smtClean="0">
              <a:solidFill>
                <a:prstClr val="white"/>
              </a:solidFill>
              <a:latin typeface="SumeshwariMJ" pitchFamily="2" charset="0"/>
              <a:cs typeface="SumeshwariMJ" pitchFamily="2" charset="0"/>
            </a:endParaRPr>
          </a:p>
          <a:p>
            <a:pPr algn="ctr"/>
            <a:r>
              <a:rPr lang="en-US" sz="2800" dirty="0" smtClean="0">
                <a:solidFill>
                  <a:prstClr val="white"/>
                </a:solidFill>
              </a:rPr>
              <a:t>EFFICIENCY </a:t>
            </a:r>
            <a:r>
              <a:rPr lang="en-US" sz="2800" dirty="0">
                <a:solidFill>
                  <a:prstClr val="white"/>
                </a:solidFill>
              </a:rPr>
              <a:t>OF TRANSFORMER</a:t>
            </a:r>
            <a:endParaRPr lang="en-US" sz="2400"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23371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r>
              <a:rPr lang="en-US" sz="3600" dirty="0" err="1">
                <a:solidFill>
                  <a:srgbClr val="002060"/>
                </a:solidFill>
                <a:latin typeface="SumeshwariMJ" pitchFamily="2" charset="0"/>
                <a:cs typeface="SumeshwariMJ" pitchFamily="2" charset="0"/>
              </a:rPr>
              <a:t>kZKiv</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iwR</a:t>
            </a:r>
            <a:r>
              <a:rPr lang="en-US" sz="3600" dirty="0">
                <a:solidFill>
                  <a:srgbClr val="002060"/>
                </a:solidFill>
                <a:latin typeface="SumeshwariMJ" pitchFamily="2" charset="0"/>
                <a:cs typeface="SumeshwariMJ" pitchFamily="2" charset="0"/>
              </a:rPr>
              <a:t>÷¨</a:t>
            </a:r>
            <a:r>
              <a:rPr lang="en-US" sz="3600" dirty="0" err="1">
                <a:solidFill>
                  <a:srgbClr val="002060"/>
                </a:solidFill>
                <a:latin typeface="SumeshwariMJ" pitchFamily="2" charset="0"/>
                <a:cs typeface="SumeshwariMJ" pitchFamily="2" charset="0"/>
              </a:rPr>
              <a:t>vÝ</a:t>
            </a:r>
            <a:r>
              <a:rPr lang="en-US" sz="3600" dirty="0" smtClean="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Ges</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Bw¤ú‡WÝ</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Gi</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mgxKiY</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wbY©q</a:t>
            </a:r>
            <a:r>
              <a:rPr lang="en-US" sz="3600" dirty="0">
                <a:solidFill>
                  <a:srgbClr val="002060"/>
                </a:solidFill>
                <a:latin typeface="SumeshwariMJ" pitchFamily="2" charset="0"/>
                <a:cs typeface="SumeshwariMJ" pitchFamily="2" charset="0"/>
              </a:rPr>
              <a:t> :</a:t>
            </a:r>
          </a:p>
          <a:p>
            <a:r>
              <a:rPr lang="en-US" sz="3600" dirty="0" smtClean="0">
                <a:solidFill>
                  <a:srgbClr val="002060"/>
                </a:solidFill>
                <a:latin typeface="SumeshwariMJ" pitchFamily="2" charset="0"/>
                <a:cs typeface="SumeshwariMJ" pitchFamily="2" charset="0"/>
              </a:rPr>
              <a:t>(2) </a:t>
            </a:r>
            <a:r>
              <a:rPr lang="en-US" sz="3600" dirty="0" err="1">
                <a:solidFill>
                  <a:srgbClr val="002060"/>
                </a:solidFill>
                <a:latin typeface="SumeshwariMJ" pitchFamily="2" charset="0"/>
                <a:cs typeface="SumeshwariMJ" pitchFamily="2" charset="0"/>
              </a:rPr>
              <a:t>kZKiv</a:t>
            </a:r>
            <a:r>
              <a:rPr lang="en-US" sz="3600" dirty="0">
                <a:solidFill>
                  <a:srgbClr val="002060"/>
                </a:solidFill>
                <a:latin typeface="SumeshwariMJ" pitchFamily="2" charset="0"/>
                <a:cs typeface="SumeshwariMJ" pitchFamily="2" charset="0"/>
              </a:rPr>
              <a:t> </a:t>
            </a:r>
            <a:r>
              <a:rPr lang="en-US" sz="3600" dirty="0" err="1" smtClean="0">
                <a:solidFill>
                  <a:srgbClr val="002060"/>
                </a:solidFill>
                <a:latin typeface="SumeshwariMJ" pitchFamily="2" charset="0"/>
                <a:cs typeface="SumeshwariMJ" pitchFamily="2" charset="0"/>
              </a:rPr>
              <a:t>wiq¨vKU¨vÝ</a:t>
            </a:r>
            <a:r>
              <a:rPr lang="en-US" sz="3600" dirty="0" smtClean="0">
                <a:solidFill>
                  <a:srgbClr val="002060"/>
                </a:solidFill>
                <a:latin typeface="SumeshwariMJ" pitchFamily="2" charset="0"/>
                <a:cs typeface="SumeshwariMJ" pitchFamily="2" charset="0"/>
              </a:rPr>
              <a:t>: </a:t>
            </a:r>
            <a:endParaRPr lang="en-US" sz="3600" dirty="0">
              <a:solidFill>
                <a:srgbClr val="002060"/>
              </a:solidFill>
              <a:latin typeface="SumeshwariMJ" pitchFamily="2" charset="0"/>
              <a:cs typeface="SumeshwariMJ" pitchFamily="2" charset="0"/>
            </a:endParaRPr>
          </a:p>
          <a:p>
            <a:r>
              <a:rPr lang="en-US" sz="4100" dirty="0" smtClean="0">
                <a:solidFill>
                  <a:srgbClr val="0070C0"/>
                </a:solidFill>
                <a:latin typeface="SumeshwariMJ" pitchFamily="2" charset="0"/>
                <a:cs typeface="SumeshwariMJ" pitchFamily="2" charset="0"/>
              </a:rPr>
              <a:t>                   </a:t>
            </a: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500" dirty="0">
                <a:solidFill>
                  <a:prstClr val="white"/>
                </a:solidFill>
              </a:rPr>
              <a:t>এসি মেসিন-১বিষয় কোড-৬৭৬</a:t>
            </a:r>
            <a:r>
              <a:rPr lang="en-US" sz="2900" dirty="0">
                <a:solidFill>
                  <a:prstClr val="white"/>
                </a:solidFill>
                <a:latin typeface="SumeshwariMJ" pitchFamily="2" charset="0"/>
                <a:cs typeface="SumeshwariMJ" pitchFamily="2" charset="0"/>
              </a:rPr>
              <a:t>1 </a:t>
            </a:r>
            <a:r>
              <a:rPr lang="en-US" sz="2900" dirty="0" smtClean="0">
                <a:solidFill>
                  <a:prstClr val="white"/>
                </a:solidFill>
                <a:latin typeface="SumeshwariMJ" pitchFamily="2" charset="0"/>
                <a:cs typeface="SumeshwariMJ" pitchFamily="2" charset="0"/>
              </a:rPr>
              <a:t> </a:t>
            </a:r>
            <a:r>
              <a:rPr lang="en-US" sz="2900" dirty="0" err="1" smtClean="0">
                <a:solidFill>
                  <a:prstClr val="white"/>
                </a:solidFill>
                <a:latin typeface="SumeshwariMJ" pitchFamily="2" charset="0"/>
                <a:cs typeface="SumeshwariMJ" pitchFamily="2" charset="0"/>
              </a:rPr>
              <a:t>UªvÝdigvi</a:t>
            </a:r>
            <a:endParaRPr lang="en-US" sz="2900" dirty="0" smtClean="0">
              <a:solidFill>
                <a:prstClr val="white"/>
              </a:solidFill>
              <a:latin typeface="SumeshwariMJ" pitchFamily="2" charset="0"/>
              <a:cs typeface="SumeshwariMJ" pitchFamily="2" charset="0"/>
            </a:endParaRPr>
          </a:p>
          <a:p>
            <a:r>
              <a:rPr lang="en-US" sz="2900" dirty="0" smtClean="0">
                <a:solidFill>
                  <a:prstClr val="white"/>
                </a:solidFill>
                <a:latin typeface="SumeshwariMJ" pitchFamily="2" charset="0"/>
                <a:cs typeface="SumeshwariMJ" pitchFamily="2" charset="0"/>
              </a:rPr>
              <a:t> </a:t>
            </a:r>
            <a:r>
              <a:rPr lang="en-US" sz="2400" dirty="0" smtClean="0">
                <a:solidFill>
                  <a:prstClr val="white"/>
                </a:solidFill>
              </a:rPr>
              <a:t>EFFICIENCY </a:t>
            </a:r>
            <a:r>
              <a:rPr lang="en-US" sz="2400" dirty="0">
                <a:solidFill>
                  <a:prstClr val="white"/>
                </a:solidFill>
              </a:rPr>
              <a:t>OF TRANSFORMER</a:t>
            </a:r>
            <a:endParaRPr lang="en-US"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13728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r>
              <a:rPr lang="en-US" sz="3600" dirty="0" err="1">
                <a:solidFill>
                  <a:srgbClr val="002060"/>
                </a:solidFill>
                <a:latin typeface="SumeshwariMJ" pitchFamily="2" charset="0"/>
                <a:cs typeface="SumeshwariMJ" pitchFamily="2" charset="0"/>
              </a:rPr>
              <a:t>kZKiv</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iwR</a:t>
            </a:r>
            <a:r>
              <a:rPr lang="en-US" sz="3600" dirty="0">
                <a:solidFill>
                  <a:srgbClr val="002060"/>
                </a:solidFill>
                <a:latin typeface="SumeshwariMJ" pitchFamily="2" charset="0"/>
                <a:cs typeface="SumeshwariMJ" pitchFamily="2" charset="0"/>
              </a:rPr>
              <a:t>÷¨</a:t>
            </a:r>
            <a:r>
              <a:rPr lang="en-US" sz="3600" dirty="0" err="1">
                <a:solidFill>
                  <a:srgbClr val="002060"/>
                </a:solidFill>
                <a:latin typeface="SumeshwariMJ" pitchFamily="2" charset="0"/>
                <a:cs typeface="SumeshwariMJ" pitchFamily="2" charset="0"/>
              </a:rPr>
              <a:t>vÝ</a:t>
            </a:r>
            <a:r>
              <a:rPr lang="en-US" sz="3600" dirty="0" smtClean="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Ges</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Bw¤ú‡WÝ</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Gi</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mgxKiY</a:t>
            </a:r>
            <a:r>
              <a:rPr lang="en-US" sz="3600" dirty="0">
                <a:solidFill>
                  <a:srgbClr val="002060"/>
                </a:solidFill>
                <a:latin typeface="SumeshwariMJ" pitchFamily="2" charset="0"/>
                <a:cs typeface="SumeshwariMJ" pitchFamily="2" charset="0"/>
              </a:rPr>
              <a:t> </a:t>
            </a:r>
            <a:r>
              <a:rPr lang="en-US" sz="3600" dirty="0" err="1">
                <a:solidFill>
                  <a:srgbClr val="002060"/>
                </a:solidFill>
                <a:latin typeface="SumeshwariMJ" pitchFamily="2" charset="0"/>
                <a:cs typeface="SumeshwariMJ" pitchFamily="2" charset="0"/>
              </a:rPr>
              <a:t>wbY©q</a:t>
            </a:r>
            <a:r>
              <a:rPr lang="en-US" sz="3600" dirty="0">
                <a:solidFill>
                  <a:srgbClr val="002060"/>
                </a:solidFill>
                <a:latin typeface="SumeshwariMJ" pitchFamily="2" charset="0"/>
                <a:cs typeface="SumeshwariMJ" pitchFamily="2" charset="0"/>
              </a:rPr>
              <a:t> :</a:t>
            </a:r>
          </a:p>
          <a:p>
            <a:r>
              <a:rPr lang="en-US" sz="3600" dirty="0" smtClean="0">
                <a:solidFill>
                  <a:srgbClr val="002060"/>
                </a:solidFill>
                <a:latin typeface="SumeshwariMJ" pitchFamily="2" charset="0"/>
                <a:cs typeface="SumeshwariMJ" pitchFamily="2" charset="0"/>
              </a:rPr>
              <a:t>(3) </a:t>
            </a:r>
            <a:r>
              <a:rPr lang="en-US" sz="3600" dirty="0" err="1">
                <a:solidFill>
                  <a:srgbClr val="002060"/>
                </a:solidFill>
                <a:latin typeface="SumeshwariMJ" pitchFamily="2" charset="0"/>
                <a:cs typeface="SumeshwariMJ" pitchFamily="2" charset="0"/>
              </a:rPr>
              <a:t>kZKiv</a:t>
            </a:r>
            <a:r>
              <a:rPr lang="en-US" sz="3600" dirty="0">
                <a:solidFill>
                  <a:srgbClr val="002060"/>
                </a:solidFill>
                <a:latin typeface="SumeshwariMJ" pitchFamily="2" charset="0"/>
                <a:cs typeface="SumeshwariMJ" pitchFamily="2" charset="0"/>
              </a:rPr>
              <a:t> </a:t>
            </a:r>
            <a:r>
              <a:rPr lang="en-US" sz="3600" dirty="0" err="1" smtClean="0">
                <a:solidFill>
                  <a:srgbClr val="002060"/>
                </a:solidFill>
                <a:latin typeface="SumeshwariMJ" pitchFamily="2" charset="0"/>
                <a:cs typeface="SumeshwariMJ" pitchFamily="2" charset="0"/>
              </a:rPr>
              <a:t>Bw¤ú‡WÝ</a:t>
            </a:r>
            <a:r>
              <a:rPr lang="en-US" sz="3600" dirty="0" smtClean="0">
                <a:solidFill>
                  <a:srgbClr val="002060"/>
                </a:solidFill>
                <a:latin typeface="SumeshwariMJ" pitchFamily="2" charset="0"/>
                <a:cs typeface="SumeshwariMJ" pitchFamily="2" charset="0"/>
              </a:rPr>
              <a:t> : </a:t>
            </a:r>
            <a:endParaRPr lang="en-US" sz="3600" dirty="0">
              <a:solidFill>
                <a:srgbClr val="002060"/>
              </a:solidFill>
              <a:latin typeface="SumeshwariMJ" pitchFamily="2" charset="0"/>
              <a:cs typeface="SumeshwariMJ" pitchFamily="2" charset="0"/>
            </a:endParaRPr>
          </a:p>
          <a:p>
            <a:r>
              <a:rPr lang="en-US" sz="4100" dirty="0" smtClean="0">
                <a:solidFill>
                  <a:srgbClr val="0070C0"/>
                </a:solidFill>
                <a:latin typeface="SumeshwariMJ" pitchFamily="2" charset="0"/>
                <a:cs typeface="SumeshwariMJ" pitchFamily="2" charset="0"/>
              </a:rPr>
              <a:t>                   </a:t>
            </a: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a:t>
            </a:r>
            <a:endParaRPr lang="en-US" sz="2800" dirty="0" smtClean="0">
              <a:solidFill>
                <a:prstClr val="white"/>
              </a:solidFill>
              <a:latin typeface="SumeshwariMJ" pitchFamily="2" charset="0"/>
              <a:cs typeface="SumeshwariMJ" pitchFamily="2" charset="0"/>
            </a:endParaRPr>
          </a:p>
          <a:p>
            <a:r>
              <a:rPr lang="en-US" sz="2400" dirty="0" smtClean="0">
                <a:solidFill>
                  <a:prstClr val="white"/>
                </a:solidFill>
              </a:rPr>
              <a:t>EFFICIENCY </a:t>
            </a:r>
            <a:r>
              <a:rPr lang="en-US" sz="2400" dirty="0">
                <a:solidFill>
                  <a:prstClr val="white"/>
                </a:solidFill>
              </a:rPr>
              <a:t>OF TRANSFORMER</a:t>
            </a:r>
            <a:endParaRPr lang="en-US"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18953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477000"/>
          </a:xfrm>
        </p:spPr>
        <p:txBody>
          <a:bodyPr/>
          <a:lstStyle/>
          <a:p>
            <a:r>
              <a:rPr lang="en-US" dirty="0">
                <a:solidFill>
                  <a:srgbClr val="222222"/>
                </a:solidFill>
              </a:rPr>
              <a:t>Transformer Efficiency</a:t>
            </a:r>
          </a:p>
          <a:p>
            <a:r>
              <a:rPr lang="en-US" dirty="0"/>
              <a:t>The </a:t>
            </a:r>
            <a:r>
              <a:rPr lang="en-US" b="1" dirty="0"/>
              <a:t>Efficiency</a:t>
            </a:r>
            <a:r>
              <a:rPr lang="en-US" dirty="0"/>
              <a:t> of the transformer is defined as the ratio of useful output power to the input power. The input and output power are measured in the same unit. Its unit is either in Watts (W) or KW. </a:t>
            </a:r>
            <a:r>
              <a:rPr lang="en-US" b="1" dirty="0"/>
              <a:t>Transformer efficiency</a:t>
            </a:r>
            <a:r>
              <a:rPr lang="en-US" dirty="0"/>
              <a:t> is denoted by </a:t>
            </a:r>
            <a:r>
              <a:rPr lang="en-US" b="1" dirty="0"/>
              <a:t>Ƞ</a:t>
            </a:r>
            <a:r>
              <a:rPr lang="en-US" dirty="0"/>
              <a:t>.</a:t>
            </a:r>
          </a:p>
          <a:p>
            <a:endParaRPr lang="en-US" dirty="0"/>
          </a:p>
        </p:txBody>
      </p:sp>
      <p:pic>
        <p:nvPicPr>
          <p:cNvPr id="4" name="Picture 3"/>
          <p:cNvPicPr>
            <a:picLocks noChangeAspect="1"/>
          </p:cNvPicPr>
          <p:nvPr/>
        </p:nvPicPr>
        <p:blipFill>
          <a:blip r:embed="rId2"/>
          <a:stretch>
            <a:fillRect/>
          </a:stretch>
        </p:blipFill>
        <p:spPr>
          <a:xfrm>
            <a:off x="685800" y="3322989"/>
            <a:ext cx="7010400" cy="2430111"/>
          </a:xfrm>
          <a:prstGeom prst="rect">
            <a:avLst/>
          </a:prstGeom>
        </p:spPr>
      </p:pic>
    </p:spTree>
    <p:extLst>
      <p:ext uri="{BB962C8B-B14F-4D97-AF65-F5344CB8AC3E}">
        <p14:creationId xmlns:p14="http://schemas.microsoft.com/office/powerpoint/2010/main" val="155909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15400" cy="6781800"/>
          </a:xfrm>
        </p:spPr>
        <p:txBody>
          <a:bodyPr>
            <a:normAutofit fontScale="92500" lnSpcReduction="10000"/>
          </a:bodyPr>
          <a:lstStyle/>
          <a:p>
            <a:r>
              <a:rPr lang="en-US" sz="2800" dirty="0">
                <a:solidFill>
                  <a:srgbClr val="000000"/>
                </a:solidFill>
                <a:latin typeface="Verdana" panose="020B0604030504040204" pitchFamily="34" charset="0"/>
              </a:rPr>
              <a:t>Where,</a:t>
            </a:r>
          </a:p>
          <a:p>
            <a:r>
              <a:rPr lang="en-US" sz="2800" dirty="0">
                <a:solidFill>
                  <a:srgbClr val="000000"/>
                </a:solidFill>
                <a:latin typeface="Verdana" panose="020B0604030504040204" pitchFamily="34" charset="0"/>
              </a:rPr>
              <a:t>V</a:t>
            </a:r>
            <a:r>
              <a:rPr lang="en-US" sz="2800" baseline="-25000" dirty="0">
                <a:solidFill>
                  <a:srgbClr val="000000"/>
                </a:solidFill>
                <a:latin typeface="Verdana" panose="020B0604030504040204" pitchFamily="34" charset="0"/>
              </a:rPr>
              <a:t>2</a:t>
            </a:r>
            <a:r>
              <a:rPr lang="en-US" sz="2800" dirty="0">
                <a:solidFill>
                  <a:srgbClr val="000000"/>
                </a:solidFill>
                <a:latin typeface="Verdana" panose="020B0604030504040204" pitchFamily="34" charset="0"/>
              </a:rPr>
              <a:t> – Secondary terminal voltage</a:t>
            </a:r>
          </a:p>
          <a:p>
            <a:r>
              <a:rPr lang="en-US" sz="2800" dirty="0">
                <a:solidFill>
                  <a:srgbClr val="000000"/>
                </a:solidFill>
                <a:latin typeface="Verdana" panose="020B0604030504040204" pitchFamily="34" charset="0"/>
              </a:rPr>
              <a:t>I</a:t>
            </a:r>
            <a:r>
              <a:rPr lang="en-US" sz="2800" baseline="-25000" dirty="0">
                <a:solidFill>
                  <a:srgbClr val="000000"/>
                </a:solidFill>
                <a:latin typeface="Verdana" panose="020B0604030504040204" pitchFamily="34" charset="0"/>
              </a:rPr>
              <a:t>2</a:t>
            </a:r>
            <a:r>
              <a:rPr lang="en-US" sz="2800" dirty="0">
                <a:solidFill>
                  <a:srgbClr val="000000"/>
                </a:solidFill>
                <a:latin typeface="Verdana" panose="020B0604030504040204" pitchFamily="34" charset="0"/>
              </a:rPr>
              <a:t> – Full load secondary current</a:t>
            </a:r>
          </a:p>
          <a:p>
            <a:r>
              <a:rPr lang="en-US" sz="2800" dirty="0">
                <a:solidFill>
                  <a:srgbClr val="000000"/>
                </a:solidFill>
                <a:latin typeface="Verdana" panose="020B0604030504040204" pitchFamily="34" charset="0"/>
              </a:rPr>
              <a:t>Cosϕ</a:t>
            </a:r>
            <a:r>
              <a:rPr lang="en-US" sz="2800" baseline="-25000" dirty="0">
                <a:solidFill>
                  <a:srgbClr val="000000"/>
                </a:solidFill>
                <a:latin typeface="Verdana" panose="020B0604030504040204" pitchFamily="34" charset="0"/>
              </a:rPr>
              <a:t>2</a:t>
            </a:r>
            <a:r>
              <a:rPr lang="en-US" sz="2800" dirty="0">
                <a:solidFill>
                  <a:srgbClr val="000000"/>
                </a:solidFill>
                <a:latin typeface="Verdana" panose="020B0604030504040204" pitchFamily="34" charset="0"/>
              </a:rPr>
              <a:t> – power factor of the load</a:t>
            </a:r>
          </a:p>
          <a:p>
            <a:r>
              <a:rPr lang="en-US" sz="2800" dirty="0">
                <a:solidFill>
                  <a:srgbClr val="000000"/>
                </a:solidFill>
                <a:latin typeface="Verdana" panose="020B0604030504040204" pitchFamily="34" charset="0"/>
              </a:rPr>
              <a:t>P</a:t>
            </a:r>
            <a:r>
              <a:rPr lang="en-US" sz="2800" baseline="-25000" dirty="0">
                <a:solidFill>
                  <a:srgbClr val="000000"/>
                </a:solidFill>
                <a:latin typeface="Verdana" panose="020B0604030504040204" pitchFamily="34" charset="0"/>
              </a:rPr>
              <a:t>i</a:t>
            </a:r>
            <a:r>
              <a:rPr lang="en-US" sz="2800" dirty="0">
                <a:solidFill>
                  <a:srgbClr val="000000"/>
                </a:solidFill>
                <a:latin typeface="Verdana" panose="020B0604030504040204" pitchFamily="34" charset="0"/>
              </a:rPr>
              <a:t> – Iron losses = hysteresis losses + eddy current losses</a:t>
            </a:r>
          </a:p>
          <a:p>
            <a:r>
              <a:rPr lang="en-US" sz="2800" dirty="0">
                <a:solidFill>
                  <a:srgbClr val="000000"/>
                </a:solidFill>
                <a:latin typeface="Verdana" panose="020B0604030504040204" pitchFamily="34" charset="0"/>
              </a:rPr>
              <a:t>P</a:t>
            </a:r>
            <a:r>
              <a:rPr lang="en-US" sz="2800" baseline="-25000" dirty="0">
                <a:solidFill>
                  <a:srgbClr val="000000"/>
                </a:solidFill>
                <a:latin typeface="Verdana" panose="020B0604030504040204" pitchFamily="34" charset="0"/>
              </a:rPr>
              <a:t>c</a:t>
            </a:r>
            <a:r>
              <a:rPr lang="en-US" sz="2800" dirty="0">
                <a:solidFill>
                  <a:srgbClr val="000000"/>
                </a:solidFill>
                <a:latin typeface="Verdana" panose="020B0604030504040204" pitchFamily="34" charset="0"/>
              </a:rPr>
              <a:t> – Full load copper losses = I</a:t>
            </a:r>
            <a:r>
              <a:rPr lang="en-US" sz="2800" baseline="-25000" dirty="0">
                <a:solidFill>
                  <a:srgbClr val="000000"/>
                </a:solidFill>
                <a:latin typeface="Verdana" panose="020B0604030504040204" pitchFamily="34" charset="0"/>
              </a:rPr>
              <a:t>2</a:t>
            </a:r>
            <a:r>
              <a:rPr lang="en-US" sz="2800" baseline="30000" dirty="0">
                <a:solidFill>
                  <a:srgbClr val="000000"/>
                </a:solidFill>
                <a:latin typeface="Verdana" panose="020B0604030504040204" pitchFamily="34" charset="0"/>
              </a:rPr>
              <a:t>2</a:t>
            </a:r>
            <a:r>
              <a:rPr lang="en-US" sz="2800" dirty="0">
                <a:solidFill>
                  <a:srgbClr val="000000"/>
                </a:solidFill>
                <a:latin typeface="Verdana" panose="020B0604030504040204" pitchFamily="34" charset="0"/>
              </a:rPr>
              <a:t>R</a:t>
            </a:r>
            <a:r>
              <a:rPr lang="en-US" sz="2800" baseline="-25000" dirty="0">
                <a:solidFill>
                  <a:srgbClr val="000000"/>
                </a:solidFill>
                <a:latin typeface="Verdana" panose="020B0604030504040204" pitchFamily="34" charset="0"/>
              </a:rPr>
              <a:t>es</a:t>
            </a:r>
            <a:endParaRPr lang="en-US" sz="2800" dirty="0">
              <a:solidFill>
                <a:srgbClr val="000000"/>
              </a:solidFill>
              <a:latin typeface="Verdana" panose="020B0604030504040204" pitchFamily="34" charset="0"/>
            </a:endParaRPr>
          </a:p>
          <a:p>
            <a:r>
              <a:rPr lang="en-US" sz="2800" dirty="0">
                <a:solidFill>
                  <a:srgbClr val="000000"/>
                </a:solidFill>
                <a:latin typeface="Verdana" panose="020B0604030504040204" pitchFamily="34" charset="0"/>
              </a:rPr>
              <a:t>Consider, the x is the fraction of the full load. The efficiency of the transformer regarding x is expressed </a:t>
            </a:r>
            <a:r>
              <a:rPr lang="en-US" sz="2800" dirty="0" smtClean="0">
                <a:solidFill>
                  <a:srgbClr val="000000"/>
                </a:solidFill>
                <a:latin typeface="Verdana" panose="020B0604030504040204" pitchFamily="34" charset="0"/>
              </a:rPr>
              <a:t>as</a:t>
            </a:r>
          </a:p>
          <a:p>
            <a:endParaRPr lang="en-US" dirty="0">
              <a:solidFill>
                <a:srgbClr val="000000"/>
              </a:solidFill>
              <a:latin typeface="Verdana" panose="020B0604030504040204" pitchFamily="34" charset="0"/>
            </a:endParaRPr>
          </a:p>
          <a:p>
            <a:endParaRPr lang="en-US" dirty="0" smtClean="0"/>
          </a:p>
          <a:p>
            <a:endParaRPr lang="en-US" dirty="0" smtClean="0"/>
          </a:p>
          <a:p>
            <a:r>
              <a:rPr lang="en-US" dirty="0" smtClean="0"/>
              <a:t>The </a:t>
            </a:r>
            <a:r>
              <a:rPr lang="en-US" dirty="0"/>
              <a:t>copper losses vary according to the fraction of the load.</a:t>
            </a:r>
          </a:p>
        </p:txBody>
      </p:sp>
      <p:pic>
        <p:nvPicPr>
          <p:cNvPr id="4" name="Picture 3"/>
          <p:cNvPicPr>
            <a:picLocks noChangeAspect="1"/>
          </p:cNvPicPr>
          <p:nvPr/>
        </p:nvPicPr>
        <p:blipFill>
          <a:blip r:embed="rId2"/>
          <a:stretch>
            <a:fillRect/>
          </a:stretch>
        </p:blipFill>
        <p:spPr>
          <a:xfrm>
            <a:off x="533400" y="4114800"/>
            <a:ext cx="5981700" cy="1295400"/>
          </a:xfrm>
          <a:prstGeom prst="rect">
            <a:avLst/>
          </a:prstGeom>
        </p:spPr>
      </p:pic>
    </p:spTree>
    <p:extLst>
      <p:ext uri="{BB962C8B-B14F-4D97-AF65-F5344CB8AC3E}">
        <p14:creationId xmlns:p14="http://schemas.microsoft.com/office/powerpoint/2010/main" val="360481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lstStyle/>
          <a:p>
            <a:r>
              <a:rPr lang="en-US" sz="2800" dirty="0">
                <a:solidFill>
                  <a:srgbClr val="222222"/>
                </a:solidFill>
                <a:latin typeface="Verdana" panose="020B0604030504040204" pitchFamily="34" charset="0"/>
              </a:rPr>
              <a:t>Maximum Efficiency Condition of a Transformer</a:t>
            </a:r>
          </a:p>
          <a:p>
            <a:r>
              <a:rPr lang="en-US" sz="2800" dirty="0">
                <a:solidFill>
                  <a:srgbClr val="000000"/>
                </a:solidFill>
                <a:latin typeface="Verdana" panose="020B0604030504040204" pitchFamily="34" charset="0"/>
              </a:rPr>
              <a:t>The efficiency of the transformer along with the load and the power factor is expressed by the given relation:</a:t>
            </a:r>
          </a:p>
          <a:p>
            <a:endParaRPr lang="en-US" dirty="0"/>
          </a:p>
        </p:txBody>
      </p:sp>
      <p:pic>
        <p:nvPicPr>
          <p:cNvPr id="2050" name="Picture 2" descr="https://circuitglobe.com/wp-content/uploads/2015/09/TRANSFORMER-EFFICIENCY-EQ3-compress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6648450"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810000"/>
            <a:ext cx="8458200" cy="2739211"/>
          </a:xfrm>
          <a:prstGeom prst="rect">
            <a:avLst/>
          </a:prstGeom>
        </p:spPr>
        <p:txBody>
          <a:bodyPr wrap="square">
            <a:spAutoFit/>
          </a:bodyPr>
          <a:lstStyle/>
          <a:p>
            <a:r>
              <a:rPr lang="en-US" sz="2800" dirty="0"/>
              <a:t>The value of the terminal voltage V2 is approximately constant. Thus, for a given power factor the Transformer efficiency depends upon the load current I2. In equation (1), the numerator is constant and the transformer efficiency will be maximum if the denominator with respect to the variable I2 is equated </a:t>
            </a:r>
            <a:r>
              <a:rPr lang="en-US" sz="3200" dirty="0"/>
              <a:t>to zero.</a:t>
            </a:r>
          </a:p>
        </p:txBody>
      </p:sp>
    </p:spTree>
    <p:extLst>
      <p:ext uri="{BB962C8B-B14F-4D97-AF65-F5344CB8AC3E}">
        <p14:creationId xmlns:p14="http://schemas.microsoft.com/office/powerpoint/2010/main" val="232253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200" y="0"/>
            <a:ext cx="6353175" cy="1933575"/>
          </a:xfrm>
          <a:prstGeom prst="rect">
            <a:avLst/>
          </a:prstGeom>
        </p:spPr>
      </p:pic>
      <p:sp>
        <p:nvSpPr>
          <p:cNvPr id="9" name="Rectangle 8"/>
          <p:cNvSpPr/>
          <p:nvPr/>
        </p:nvSpPr>
        <p:spPr>
          <a:xfrm>
            <a:off x="152399" y="1933575"/>
            <a:ext cx="7086600" cy="1200329"/>
          </a:xfrm>
          <a:prstGeom prst="rect">
            <a:avLst/>
          </a:prstGeom>
        </p:spPr>
        <p:txBody>
          <a:bodyPr wrap="square">
            <a:spAutoFit/>
          </a:bodyPr>
          <a:lstStyle/>
          <a:p>
            <a:r>
              <a:rPr lang="en-US" dirty="0" err="1"/>
              <a:t>i.e</a:t>
            </a:r>
            <a:r>
              <a:rPr lang="en-US" dirty="0"/>
              <a:t> Copper losses = Iron losses</a:t>
            </a:r>
          </a:p>
          <a:p>
            <a:endParaRPr lang="en-US" dirty="0"/>
          </a:p>
          <a:p>
            <a:r>
              <a:rPr lang="en-US" dirty="0"/>
              <a:t>Thus, the transformer will give the maximum efficiency when their copper loss is equal to the iron loss.</a:t>
            </a:r>
          </a:p>
        </p:txBody>
      </p:sp>
      <p:pic>
        <p:nvPicPr>
          <p:cNvPr id="10" name="Picture 9"/>
          <p:cNvPicPr>
            <a:picLocks noChangeAspect="1"/>
          </p:cNvPicPr>
          <p:nvPr/>
        </p:nvPicPr>
        <p:blipFill>
          <a:blip r:embed="rId3"/>
          <a:stretch>
            <a:fillRect/>
          </a:stretch>
        </p:blipFill>
        <p:spPr>
          <a:xfrm>
            <a:off x="152398" y="3161064"/>
            <a:ext cx="7086601" cy="1410936"/>
          </a:xfrm>
          <a:prstGeom prst="rect">
            <a:avLst/>
          </a:prstGeom>
        </p:spPr>
      </p:pic>
      <p:sp>
        <p:nvSpPr>
          <p:cNvPr id="11" name="Rectangle 10"/>
          <p:cNvSpPr/>
          <p:nvPr/>
        </p:nvSpPr>
        <p:spPr>
          <a:xfrm>
            <a:off x="138818" y="4572000"/>
            <a:ext cx="7100181" cy="646331"/>
          </a:xfrm>
          <a:prstGeom prst="rect">
            <a:avLst/>
          </a:prstGeom>
        </p:spPr>
        <p:txBody>
          <a:bodyPr wrap="square">
            <a:spAutoFit/>
          </a:bodyPr>
          <a:lstStyle/>
          <a:p>
            <a:r>
              <a:rPr lang="en-US" dirty="0"/>
              <a:t>From equation (2) the value of output current I2 at which the transformer efficiency will be maximum is given as</a:t>
            </a:r>
          </a:p>
        </p:txBody>
      </p:sp>
      <p:pic>
        <p:nvPicPr>
          <p:cNvPr id="12" name="Picture 11"/>
          <p:cNvPicPr>
            <a:picLocks noChangeAspect="1"/>
          </p:cNvPicPr>
          <p:nvPr/>
        </p:nvPicPr>
        <p:blipFill>
          <a:blip r:embed="rId4"/>
          <a:stretch>
            <a:fillRect/>
          </a:stretch>
        </p:blipFill>
        <p:spPr>
          <a:xfrm>
            <a:off x="228600" y="5218331"/>
            <a:ext cx="1819275" cy="914400"/>
          </a:xfrm>
          <a:prstGeom prst="rect">
            <a:avLst/>
          </a:prstGeom>
        </p:spPr>
      </p:pic>
    </p:spTree>
    <p:extLst>
      <p:ext uri="{BB962C8B-B14F-4D97-AF65-F5344CB8AC3E}">
        <p14:creationId xmlns:p14="http://schemas.microsoft.com/office/powerpoint/2010/main" val="353692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610600" cy="6126163"/>
          </a:xfrm>
        </p:spPr>
        <p:txBody>
          <a:bodyPr>
            <a:normAutofit/>
          </a:bodyPr>
          <a:lstStyle/>
          <a:p>
            <a:r>
              <a:rPr lang="en-US" dirty="0"/>
              <a:t>If x is the fraction of full load KVA at which the efficiency of the transformer is maximum then</a:t>
            </a:r>
            <a:r>
              <a:rPr lang="en-US" dirty="0" smtClean="0"/>
              <a:t>,</a:t>
            </a:r>
            <a:endParaRPr lang="en-US" dirty="0"/>
          </a:p>
          <a:p>
            <a:r>
              <a:rPr lang="en-US" dirty="0"/>
              <a:t>Copper losses = x2Pc (where Pc is the full load copper losses</a:t>
            </a:r>
            <a:r>
              <a:rPr lang="en-US" dirty="0" smtClean="0"/>
              <a:t>)</a:t>
            </a:r>
            <a:endParaRPr lang="en-US" dirty="0"/>
          </a:p>
          <a:p>
            <a:r>
              <a:rPr lang="en-US" dirty="0"/>
              <a:t>Iron losses = </a:t>
            </a:r>
            <a:r>
              <a:rPr lang="en-US" dirty="0" smtClean="0"/>
              <a:t>Pi</a:t>
            </a:r>
            <a:endParaRPr lang="en-US" dirty="0"/>
          </a:p>
          <a:p>
            <a:r>
              <a:rPr lang="en-US" dirty="0"/>
              <a:t>For maximum </a:t>
            </a:r>
            <a:r>
              <a:rPr lang="en-US" dirty="0" smtClean="0"/>
              <a:t>efficiency</a:t>
            </a:r>
            <a:endParaRPr lang="en-US" dirty="0"/>
          </a:p>
          <a:p>
            <a:r>
              <a:rPr lang="en-US" dirty="0"/>
              <a:t>x2 Pc = Pi</a:t>
            </a:r>
          </a:p>
          <a:p>
            <a:r>
              <a:rPr lang="en-US" dirty="0"/>
              <a:t>Therefore</a:t>
            </a:r>
          </a:p>
        </p:txBody>
      </p:sp>
      <p:pic>
        <p:nvPicPr>
          <p:cNvPr id="4" name="Picture 3"/>
          <p:cNvPicPr>
            <a:picLocks noChangeAspect="1"/>
          </p:cNvPicPr>
          <p:nvPr/>
        </p:nvPicPr>
        <p:blipFill>
          <a:blip r:embed="rId2"/>
          <a:stretch>
            <a:fillRect/>
          </a:stretch>
        </p:blipFill>
        <p:spPr>
          <a:xfrm>
            <a:off x="228600" y="4419600"/>
            <a:ext cx="4267200" cy="914400"/>
          </a:xfrm>
          <a:prstGeom prst="rect">
            <a:avLst/>
          </a:prstGeom>
        </p:spPr>
      </p:pic>
      <p:sp>
        <p:nvSpPr>
          <p:cNvPr id="5" name="Rectangle 4"/>
          <p:cNvSpPr/>
          <p:nvPr/>
        </p:nvSpPr>
        <p:spPr>
          <a:xfrm>
            <a:off x="228600" y="5334000"/>
            <a:ext cx="7315200" cy="369332"/>
          </a:xfrm>
          <a:prstGeom prst="rect">
            <a:avLst/>
          </a:prstGeom>
        </p:spPr>
        <p:txBody>
          <a:bodyPr wrap="square">
            <a:spAutoFit/>
          </a:bodyPr>
          <a:lstStyle/>
          <a:p>
            <a:r>
              <a:rPr lang="en-US" dirty="0"/>
              <a:t>Thus, output KVA corresponding to maximum efficiency</a:t>
            </a:r>
          </a:p>
        </p:txBody>
      </p:sp>
      <p:pic>
        <p:nvPicPr>
          <p:cNvPr id="6" name="Picture 5"/>
          <p:cNvPicPr>
            <a:picLocks noChangeAspect="1"/>
          </p:cNvPicPr>
          <p:nvPr/>
        </p:nvPicPr>
        <p:blipFill>
          <a:blip r:embed="rId3"/>
          <a:stretch>
            <a:fillRect/>
          </a:stretch>
        </p:blipFill>
        <p:spPr>
          <a:xfrm>
            <a:off x="304800" y="5730875"/>
            <a:ext cx="5257800" cy="790575"/>
          </a:xfrm>
          <a:prstGeom prst="rect">
            <a:avLst/>
          </a:prstGeom>
        </p:spPr>
      </p:pic>
    </p:spTree>
    <p:extLst>
      <p:ext uri="{BB962C8B-B14F-4D97-AF65-F5344CB8AC3E}">
        <p14:creationId xmlns:p14="http://schemas.microsoft.com/office/powerpoint/2010/main" val="17136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610600" cy="6126163"/>
          </a:xfrm>
        </p:spPr>
        <p:txBody>
          <a:bodyPr/>
          <a:lstStyle/>
          <a:p>
            <a:r>
              <a:rPr lang="en-US" dirty="0"/>
              <a:t>Putting the value of x from the above equation (3) in equation (4) we will get,</a:t>
            </a:r>
          </a:p>
        </p:txBody>
      </p:sp>
      <p:pic>
        <p:nvPicPr>
          <p:cNvPr id="5" name="Picture 4"/>
          <p:cNvPicPr>
            <a:picLocks noChangeAspect="1"/>
          </p:cNvPicPr>
          <p:nvPr/>
        </p:nvPicPr>
        <p:blipFill>
          <a:blip r:embed="rId2"/>
          <a:stretch>
            <a:fillRect/>
          </a:stretch>
        </p:blipFill>
        <p:spPr>
          <a:xfrm>
            <a:off x="381000" y="1143000"/>
            <a:ext cx="6629400" cy="2105025"/>
          </a:xfrm>
          <a:prstGeom prst="rect">
            <a:avLst/>
          </a:prstGeom>
        </p:spPr>
      </p:pic>
      <p:sp>
        <p:nvSpPr>
          <p:cNvPr id="6" name="Rectangle 5"/>
          <p:cNvSpPr/>
          <p:nvPr/>
        </p:nvSpPr>
        <p:spPr>
          <a:xfrm>
            <a:off x="381000" y="3253306"/>
            <a:ext cx="8534400" cy="369332"/>
          </a:xfrm>
          <a:prstGeom prst="rect">
            <a:avLst/>
          </a:prstGeom>
        </p:spPr>
        <p:txBody>
          <a:bodyPr wrap="square">
            <a:spAutoFit/>
          </a:bodyPr>
          <a:lstStyle/>
          <a:p>
            <a:r>
              <a:rPr lang="en-US" dirty="0"/>
              <a:t>The above equation (5) is the maximum efficiency condition of the transformer.</a:t>
            </a:r>
          </a:p>
        </p:txBody>
      </p:sp>
    </p:spTree>
    <p:extLst>
      <p:ext uri="{BB962C8B-B14F-4D97-AF65-F5344CB8AC3E}">
        <p14:creationId xmlns:p14="http://schemas.microsoft.com/office/powerpoint/2010/main" val="1230701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553200"/>
          </a:xfrm>
        </p:spPr>
        <p:txBody>
          <a:bodyPr/>
          <a:lstStyle/>
          <a:p>
            <a:r>
              <a:rPr lang="en-US" dirty="0"/>
              <a:t>Definition: All day efficiency means the power consumed by the transformer throughout the day. It is defined as the ratio of output power to the input power in kWh or </a:t>
            </a:r>
            <a:r>
              <a:rPr lang="en-US" dirty="0" err="1"/>
              <a:t>wh</a:t>
            </a:r>
            <a:r>
              <a:rPr lang="en-US" dirty="0"/>
              <a:t> of the transformer over 24 hours. Mathematically, it is represented as</a:t>
            </a:r>
          </a:p>
          <a:p>
            <a:r>
              <a:rPr lang="en-US" dirty="0"/>
              <a:t>ALL-DAY-EFFICIENCY-EQ1</a:t>
            </a:r>
          </a:p>
        </p:txBody>
      </p:sp>
      <p:pic>
        <p:nvPicPr>
          <p:cNvPr id="4" name="Picture 3"/>
          <p:cNvPicPr>
            <a:picLocks noChangeAspect="1"/>
          </p:cNvPicPr>
          <p:nvPr/>
        </p:nvPicPr>
        <p:blipFill>
          <a:blip r:embed="rId2"/>
          <a:stretch>
            <a:fillRect/>
          </a:stretch>
        </p:blipFill>
        <p:spPr>
          <a:xfrm>
            <a:off x="685800" y="3962400"/>
            <a:ext cx="5943600" cy="1295400"/>
          </a:xfrm>
          <a:prstGeom prst="rect">
            <a:avLst/>
          </a:prstGeom>
        </p:spPr>
      </p:pic>
      <p:sp>
        <p:nvSpPr>
          <p:cNvPr id="5" name="Rectangle 4"/>
          <p:cNvSpPr/>
          <p:nvPr/>
        </p:nvSpPr>
        <p:spPr>
          <a:xfrm>
            <a:off x="152400" y="5257800"/>
            <a:ext cx="8686800" cy="1323439"/>
          </a:xfrm>
          <a:prstGeom prst="rect">
            <a:avLst/>
          </a:prstGeom>
        </p:spPr>
        <p:txBody>
          <a:bodyPr wrap="square">
            <a:spAutoFit/>
          </a:bodyPr>
          <a:lstStyle/>
          <a:p>
            <a:r>
              <a:rPr lang="en-US" sz="2000" dirty="0"/>
              <a:t>For example, the distribution transformers are energized for 24 hours, but they deliver very light loads for the major portion of the day, and they do not supply rated or full load, and most of the time the distribution transformer has 50 to 75% load on it.</a:t>
            </a:r>
          </a:p>
        </p:txBody>
      </p:sp>
    </p:spTree>
    <p:extLst>
      <p:ext uri="{BB962C8B-B14F-4D97-AF65-F5344CB8AC3E}">
        <p14:creationId xmlns:p14="http://schemas.microsoft.com/office/powerpoint/2010/main" val="473793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lstStyle/>
          <a:p>
            <a:pPr algn="ctr"/>
            <a:endParaRPr lang="en-US" dirty="0"/>
          </a:p>
          <a:p>
            <a:pPr algn="ctr"/>
            <a:r>
              <a:rPr lang="en-US" dirty="0" smtClean="0"/>
              <a:t>SHAKTI </a:t>
            </a:r>
            <a:r>
              <a:rPr lang="en-US" dirty="0"/>
              <a:t>PRASAD GANGULY</a:t>
            </a:r>
            <a:br>
              <a:rPr lang="en-US" dirty="0"/>
            </a:br>
            <a:r>
              <a:rPr lang="en-US" dirty="0"/>
              <a:t/>
            </a:r>
            <a:br>
              <a:rPr lang="en-US" dirty="0"/>
            </a:br>
            <a:r>
              <a:rPr lang="en-US" dirty="0"/>
              <a:t>INSTRUCTOR (ELECTRICAL</a:t>
            </a:r>
            <a:r>
              <a:rPr lang="en-US" dirty="0" smtClean="0"/>
              <a:t>)</a:t>
            </a:r>
          </a:p>
          <a:p>
            <a:pPr algn="ctr"/>
            <a:endParaRPr lang="en-US" dirty="0"/>
          </a:p>
          <a:p>
            <a:pPr algn="ctr"/>
            <a:r>
              <a:rPr lang="en-US" dirty="0"/>
              <a:t>JESSORE POLYTECHNIC INSTITUTE</a:t>
            </a:r>
          </a:p>
        </p:txBody>
      </p:sp>
    </p:spTree>
    <p:extLst>
      <p:ext uri="{BB962C8B-B14F-4D97-AF65-F5344CB8AC3E}">
        <p14:creationId xmlns:p14="http://schemas.microsoft.com/office/powerpoint/2010/main" val="26061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lstStyle/>
          <a:p>
            <a:pPr marL="0" lvl="0" indent="0">
              <a:spcBef>
                <a:spcPts val="0"/>
              </a:spcBef>
              <a:buNone/>
            </a:pPr>
            <a:r>
              <a:rPr lang="en-US" sz="1800" dirty="0">
                <a:solidFill>
                  <a:srgbClr val="000000"/>
                </a:solidFill>
                <a:latin typeface="Verdana" panose="020B0604030504040204" pitchFamily="34" charset="0"/>
              </a:rPr>
              <a:t>All Day Efficiency also known as </a:t>
            </a:r>
            <a:r>
              <a:rPr lang="en-US" sz="1800" b="1" dirty="0">
                <a:solidFill>
                  <a:srgbClr val="000000"/>
                </a:solidFill>
                <a:latin typeface="Verdana" panose="020B0604030504040204" pitchFamily="34" charset="0"/>
              </a:rPr>
              <a:t>operational efficiency</a:t>
            </a:r>
            <a:r>
              <a:rPr lang="en-US" sz="1800" dirty="0">
                <a:solidFill>
                  <a:srgbClr val="000000"/>
                </a:solidFill>
                <a:latin typeface="Verdana" panose="020B0604030504040204" pitchFamily="34" charset="0"/>
              </a:rPr>
              <a:t> or </a:t>
            </a:r>
            <a:r>
              <a:rPr lang="en-US" sz="1800" b="1" dirty="0">
                <a:solidFill>
                  <a:srgbClr val="000000"/>
                </a:solidFill>
                <a:latin typeface="Verdana" panose="020B0604030504040204" pitchFamily="34" charset="0"/>
              </a:rPr>
              <a:t>energy efficiency</a:t>
            </a:r>
            <a:r>
              <a:rPr lang="en-US" sz="1800" dirty="0">
                <a:solidFill>
                  <a:srgbClr val="000000"/>
                </a:solidFill>
                <a:latin typeface="Verdana" panose="020B0604030504040204" pitchFamily="34" charset="0"/>
              </a:rPr>
              <a:t> which is computed by the energy consumed for 24 hours</a:t>
            </a:r>
            <a:endParaRPr lang="en-US" sz="1800" dirty="0">
              <a:solidFill>
                <a:prstClr val="black"/>
              </a:solidFill>
            </a:endParaRPr>
          </a:p>
          <a:p>
            <a:endParaRPr lang="en-US" dirty="0"/>
          </a:p>
        </p:txBody>
      </p:sp>
    </p:spTree>
    <p:extLst>
      <p:ext uri="{BB962C8B-B14F-4D97-AF65-F5344CB8AC3E}">
        <p14:creationId xmlns:p14="http://schemas.microsoft.com/office/powerpoint/2010/main" val="119347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51132"/>
            <a:ext cx="9067800" cy="5175032"/>
          </a:xfrm>
        </p:spPr>
        <p:txBody>
          <a:bodyPr/>
          <a:lstStyle/>
          <a:p>
            <a:endParaRPr lang="en-US" dirty="0" smtClean="0"/>
          </a:p>
          <a:p>
            <a:r>
              <a:rPr lang="en-US" dirty="0" smtClean="0"/>
              <a:t>Cooling </a:t>
            </a:r>
            <a:r>
              <a:rPr lang="en-US" dirty="0"/>
              <a:t>of </a:t>
            </a:r>
            <a:r>
              <a:rPr lang="en-US" dirty="0" err="1"/>
              <a:t>Transfomer</a:t>
            </a:r>
            <a:r>
              <a:rPr lang="en-US" dirty="0"/>
              <a:t> and Methods of Cooling</a:t>
            </a:r>
          </a:p>
          <a:p>
            <a:r>
              <a:rPr lang="en-US" dirty="0"/>
              <a:t>Cooling of Transformer is the process by which heat generated in the transformer is dissipated or treated to the safe value. This is achieved by various cooling methods of transformer available.</a:t>
            </a:r>
          </a:p>
        </p:txBody>
      </p:sp>
    </p:spTree>
    <p:extLst>
      <p:ext uri="{BB962C8B-B14F-4D97-AF65-F5344CB8AC3E}">
        <p14:creationId xmlns:p14="http://schemas.microsoft.com/office/powerpoint/2010/main" val="2521036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228600"/>
            <a:ext cx="8153400" cy="5927777"/>
          </a:xfrm>
          <a:prstGeom prst="rect">
            <a:avLst/>
          </a:prstGeom>
        </p:spPr>
        <p:txBody>
          <a:bodyPr wrap="square">
            <a:spAutoFit/>
          </a:bodyPr>
          <a:lstStyle/>
          <a:p>
            <a:r>
              <a:rPr lang="en-US" sz="2400" dirty="0">
                <a:solidFill>
                  <a:srgbClr val="000000"/>
                </a:solidFill>
                <a:latin typeface="Verdana" panose="020B0604030504040204" pitchFamily="34" charset="0"/>
              </a:rPr>
              <a:t>The major factor for the generation of heat in the transformer is the various losses like hysteresis, eddy current, iron, and copper loss. Among all the various losses the major contributor of the heat generation is the </a:t>
            </a:r>
            <a:r>
              <a:rPr lang="en-US" sz="2400" b="1" dirty="0">
                <a:solidFill>
                  <a:srgbClr val="000000"/>
                </a:solidFill>
                <a:latin typeface="Verdana" panose="020B0604030504040204" pitchFamily="34" charset="0"/>
              </a:rPr>
              <a:t>copper loss</a:t>
            </a:r>
            <a:r>
              <a:rPr lang="en-US" sz="2400" dirty="0">
                <a:solidFill>
                  <a:srgbClr val="000000"/>
                </a:solidFill>
                <a:latin typeface="Verdana" panose="020B0604030504040204" pitchFamily="34" charset="0"/>
              </a:rPr>
              <a:t> or I</a:t>
            </a:r>
            <a:r>
              <a:rPr lang="en-US" sz="2400" baseline="30000" dirty="0">
                <a:solidFill>
                  <a:srgbClr val="000000"/>
                </a:solidFill>
                <a:latin typeface="Verdana" panose="020B0604030504040204" pitchFamily="34" charset="0"/>
              </a:rPr>
              <a:t>2</a:t>
            </a:r>
            <a:r>
              <a:rPr lang="en-US" sz="2400" dirty="0">
                <a:solidFill>
                  <a:srgbClr val="000000"/>
                </a:solidFill>
                <a:latin typeface="Verdana" panose="020B0604030504040204" pitchFamily="34" charset="0"/>
              </a:rPr>
              <a:t>R loss.</a:t>
            </a:r>
          </a:p>
          <a:p>
            <a:r>
              <a:rPr lang="en-US" sz="2400" b="1" dirty="0">
                <a:solidFill>
                  <a:srgbClr val="000000"/>
                </a:solidFill>
                <a:latin typeface="Verdana" panose="020B0604030504040204" pitchFamily="34" charset="0"/>
              </a:rPr>
              <a:t>Contents:</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2"/>
              </a:rPr>
              <a:t>Air Natural (AN)</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3"/>
              </a:rPr>
              <a:t>Air Forced (AF) or Air Blast</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4"/>
              </a:rPr>
              <a:t>Oil Natural Air Natural (ONAN)</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5"/>
              </a:rPr>
              <a:t>Oil Natural Air Forced (ONAF)</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222222"/>
                </a:solidFill>
                <a:latin typeface="Verdana" panose="020B0604030504040204" pitchFamily="34" charset="0"/>
                <a:hlinkClick r:id="rId6"/>
              </a:rPr>
              <a:t>Oil Forced Air Forced (OFAF)</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7"/>
              </a:rPr>
              <a:t>Oil Natural Water Forced (ONWF)</a:t>
            </a:r>
            <a:endParaRPr lang="en-US" sz="2400" dirty="0">
              <a:solidFill>
                <a:srgbClr val="000000"/>
              </a:solidFill>
              <a:latin typeface="Verdana" panose="020B0604030504040204" pitchFamily="34" charset="0"/>
            </a:endParaRPr>
          </a:p>
          <a:p>
            <a:pPr>
              <a:buFont typeface="Arial" panose="020B0604020202020204" pitchFamily="34" charset="0"/>
              <a:buChar char="•"/>
            </a:pPr>
            <a:r>
              <a:rPr lang="en-US" sz="2400" dirty="0">
                <a:solidFill>
                  <a:srgbClr val="4682B4"/>
                </a:solidFill>
                <a:latin typeface="Verdana" panose="020B0604030504040204" pitchFamily="34" charset="0"/>
                <a:hlinkClick r:id="rId8"/>
              </a:rPr>
              <a:t>Oil Forced Water Forced (OFWF)</a:t>
            </a:r>
            <a:endParaRPr lang="en-US" sz="2400" dirty="0">
              <a:solidFill>
                <a:srgbClr val="000000"/>
              </a:solidFill>
              <a:latin typeface="Verdana" panose="020B0604030504040204" pitchFamily="34" charset="0"/>
            </a:endParaRPr>
          </a:p>
          <a:p>
            <a:r>
              <a:rPr lang="en-US" sz="2400" dirty="0">
                <a:solidFill>
                  <a:srgbClr val="000000"/>
                </a:solidFill>
                <a:latin typeface="Verdana" panose="020B0604030504040204" pitchFamily="34" charset="0"/>
              </a:rPr>
              <a:t> </a:t>
            </a:r>
            <a:endParaRPr lang="en-US" sz="24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03440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5638800"/>
          </a:xfrm>
        </p:spPr>
        <p:txBody>
          <a:bodyPr>
            <a:normAutofit fontScale="77500" lnSpcReduction="20000"/>
          </a:bodyPr>
          <a:lstStyle/>
          <a:p>
            <a:r>
              <a:rPr lang="en-US" dirty="0">
                <a:solidFill>
                  <a:srgbClr val="000000"/>
                </a:solidFill>
                <a:latin typeface="Verdana" panose="020B0604030504040204" pitchFamily="34" charset="0"/>
              </a:rPr>
              <a:t>If the temperature of the transformer will continue to increase rapidly, it will result in the degradation of the insulation used in the transformer resulting in the damaging of the various parts and hence the failure of the transformer. Thus, proper removal or treatment of heat is necessary for the efficient working, longer life and higher efficiency of the transformer.</a:t>
            </a:r>
          </a:p>
          <a:p>
            <a:r>
              <a:rPr lang="en-US" dirty="0">
                <a:solidFill>
                  <a:srgbClr val="000000"/>
                </a:solidFill>
                <a:latin typeface="Verdana" panose="020B0604030504040204" pitchFamily="34" charset="0"/>
              </a:rPr>
              <a:t>The various coolants used for the cooling purpose of the transformer are air, synthetic oils, mineral oils, gas, water.</a:t>
            </a:r>
          </a:p>
          <a:p>
            <a:r>
              <a:rPr lang="en-US" dirty="0">
                <a:solidFill>
                  <a:srgbClr val="000000"/>
                </a:solidFill>
                <a:latin typeface="Verdana" panose="020B0604030504040204" pitchFamily="34" charset="0"/>
              </a:rPr>
              <a:t>Basically, there are </a:t>
            </a:r>
            <a:r>
              <a:rPr lang="en-US" b="1" dirty="0">
                <a:solidFill>
                  <a:srgbClr val="000000"/>
                </a:solidFill>
                <a:latin typeface="Verdana" panose="020B0604030504040204" pitchFamily="34" charset="0"/>
              </a:rPr>
              <a:t>two types of transformer</a:t>
            </a:r>
            <a:r>
              <a:rPr lang="en-US" dirty="0">
                <a:solidFill>
                  <a:srgbClr val="000000"/>
                </a:solidFill>
                <a:latin typeface="Verdana" panose="020B0604030504040204" pitchFamily="34" charset="0"/>
              </a:rPr>
              <a:t> one is the </a:t>
            </a:r>
            <a:r>
              <a:rPr lang="en-US" b="1" dirty="0">
                <a:solidFill>
                  <a:srgbClr val="000000"/>
                </a:solidFill>
                <a:latin typeface="Verdana" panose="020B0604030504040204" pitchFamily="34" charset="0"/>
              </a:rPr>
              <a:t>dry type,</a:t>
            </a:r>
            <a:r>
              <a:rPr lang="en-US" dirty="0">
                <a:solidFill>
                  <a:srgbClr val="000000"/>
                </a:solidFill>
                <a:latin typeface="Verdana" panose="020B0604030504040204" pitchFamily="34" charset="0"/>
              </a:rPr>
              <a:t> and another one is oil-immersed</a:t>
            </a:r>
            <a:r>
              <a:rPr lang="en-US" b="1" dirty="0">
                <a:solidFill>
                  <a:srgbClr val="000000"/>
                </a:solidFill>
                <a:latin typeface="Verdana" panose="020B0604030504040204" pitchFamily="34" charset="0"/>
              </a:rPr>
              <a:t> type</a:t>
            </a:r>
            <a:r>
              <a:rPr lang="en-US" dirty="0">
                <a:solidFill>
                  <a:srgbClr val="000000"/>
                </a:solidFill>
                <a:latin typeface="Verdana" panose="020B0604030504040204" pitchFamily="34" charset="0"/>
              </a:rPr>
              <a:t>. For the cooling of transformers, the following cooling methods listed below are used</a:t>
            </a:r>
          </a:p>
          <a:p>
            <a:endParaRPr lang="en-US" dirty="0"/>
          </a:p>
        </p:txBody>
      </p:sp>
    </p:spTree>
    <p:extLst>
      <p:ext uri="{BB962C8B-B14F-4D97-AF65-F5344CB8AC3E}">
        <p14:creationId xmlns:p14="http://schemas.microsoft.com/office/powerpoint/2010/main" val="1037377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858000"/>
          </a:xfrm>
        </p:spPr>
        <p:txBody>
          <a:bodyPr/>
          <a:lstStyle/>
          <a:p>
            <a:pPr>
              <a:buFont typeface="+mj-lt"/>
              <a:buAutoNum type="arabicPeriod"/>
            </a:pPr>
            <a:r>
              <a:rPr lang="en-US" dirty="0">
                <a:solidFill>
                  <a:srgbClr val="000000"/>
                </a:solidFill>
                <a:latin typeface="Verdana" panose="020B0604030504040204" pitchFamily="34" charset="0"/>
              </a:rPr>
              <a:t>Air Natural</a:t>
            </a:r>
          </a:p>
          <a:p>
            <a:pPr>
              <a:buFont typeface="+mj-lt"/>
              <a:buAutoNum type="arabicPeriod"/>
            </a:pPr>
            <a:r>
              <a:rPr lang="en-US" dirty="0">
                <a:solidFill>
                  <a:srgbClr val="000000"/>
                </a:solidFill>
                <a:latin typeface="Verdana" panose="020B0604030504040204" pitchFamily="34" charset="0"/>
              </a:rPr>
              <a:t>Air Blast or forced</a:t>
            </a:r>
          </a:p>
          <a:p>
            <a:pPr>
              <a:buFont typeface="+mj-lt"/>
              <a:buAutoNum type="arabicPeriod"/>
            </a:pPr>
            <a:r>
              <a:rPr lang="en-US" dirty="0">
                <a:solidFill>
                  <a:srgbClr val="000000"/>
                </a:solidFill>
                <a:latin typeface="Verdana" panose="020B0604030504040204" pitchFamily="34" charset="0"/>
              </a:rPr>
              <a:t>Oil Natural Air Natural</a:t>
            </a:r>
          </a:p>
          <a:p>
            <a:pPr>
              <a:buFont typeface="+mj-lt"/>
              <a:buAutoNum type="arabicPeriod"/>
            </a:pPr>
            <a:r>
              <a:rPr lang="en-US" dirty="0">
                <a:solidFill>
                  <a:srgbClr val="000000"/>
                </a:solidFill>
                <a:latin typeface="Verdana" panose="020B0604030504040204" pitchFamily="34" charset="0"/>
              </a:rPr>
              <a:t>Oil Natural Air Forced</a:t>
            </a:r>
          </a:p>
          <a:p>
            <a:pPr>
              <a:buFont typeface="+mj-lt"/>
              <a:buAutoNum type="arabicPeriod"/>
            </a:pPr>
            <a:r>
              <a:rPr lang="en-US" dirty="0">
                <a:solidFill>
                  <a:srgbClr val="000000"/>
                </a:solidFill>
                <a:latin typeface="Verdana" panose="020B0604030504040204" pitchFamily="34" charset="0"/>
              </a:rPr>
              <a:t>Oil Forced Air Forced</a:t>
            </a:r>
          </a:p>
          <a:p>
            <a:pPr>
              <a:buFont typeface="+mj-lt"/>
              <a:buAutoNum type="arabicPeriod"/>
            </a:pPr>
            <a:r>
              <a:rPr lang="en-US" dirty="0">
                <a:solidFill>
                  <a:srgbClr val="000000"/>
                </a:solidFill>
                <a:latin typeface="Verdana" panose="020B0604030504040204" pitchFamily="34" charset="0"/>
              </a:rPr>
              <a:t>Oil Natural Water Forced</a:t>
            </a:r>
          </a:p>
          <a:p>
            <a:pPr>
              <a:buFont typeface="+mj-lt"/>
              <a:buAutoNum type="arabicPeriod"/>
            </a:pPr>
            <a:r>
              <a:rPr lang="en-US" dirty="0">
                <a:solidFill>
                  <a:srgbClr val="000000"/>
                </a:solidFill>
                <a:latin typeface="Verdana" panose="020B0604030504040204" pitchFamily="34" charset="0"/>
              </a:rPr>
              <a:t>Oil Forced Water Forced</a:t>
            </a:r>
          </a:p>
          <a:p>
            <a:endParaRPr lang="en-US" dirty="0"/>
          </a:p>
        </p:txBody>
      </p:sp>
    </p:spTree>
    <p:extLst>
      <p:ext uri="{BB962C8B-B14F-4D97-AF65-F5344CB8AC3E}">
        <p14:creationId xmlns:p14="http://schemas.microsoft.com/office/powerpoint/2010/main" val="3583116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ircuitglobe.com/wp-content/uploads/2015/09/types-of-cooling-figure-compress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91400"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79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91600" cy="5821363"/>
          </a:xfrm>
        </p:spPr>
        <p:txBody>
          <a:bodyPr/>
          <a:lstStyle/>
          <a:p>
            <a:r>
              <a:rPr lang="en-US" dirty="0">
                <a:solidFill>
                  <a:srgbClr val="222222"/>
                </a:solidFill>
                <a:latin typeface="Verdana" panose="020B0604030504040204" pitchFamily="34" charset="0"/>
              </a:rPr>
              <a:t>Air Forced (AF) or Air Blast</a:t>
            </a:r>
          </a:p>
          <a:p>
            <a:r>
              <a:rPr lang="en-US" dirty="0">
                <a:solidFill>
                  <a:srgbClr val="000000"/>
                </a:solidFill>
                <a:latin typeface="Verdana" panose="020B0604030504040204" pitchFamily="34" charset="0"/>
              </a:rPr>
              <a:t>In this method, the heat generated is cooled by the </a:t>
            </a:r>
            <a:r>
              <a:rPr lang="en-US" b="1" dirty="0">
                <a:solidFill>
                  <a:srgbClr val="000000"/>
                </a:solidFill>
                <a:latin typeface="Verdana" panose="020B0604030504040204" pitchFamily="34" charset="0"/>
              </a:rPr>
              <a:t>forced air circulation</a:t>
            </a:r>
            <a:r>
              <a:rPr lang="en-US" dirty="0">
                <a:solidFill>
                  <a:srgbClr val="000000"/>
                </a:solidFill>
                <a:latin typeface="Verdana" panose="020B0604030504040204" pitchFamily="34" charset="0"/>
              </a:rPr>
              <a:t> method. With the help of fans and blowers, high velocity of air is forced on the core and the windings of the transformer. </a:t>
            </a:r>
          </a:p>
          <a:p>
            <a:endParaRPr lang="en-US" dirty="0"/>
          </a:p>
        </p:txBody>
      </p:sp>
    </p:spTree>
    <p:extLst>
      <p:ext uri="{BB962C8B-B14F-4D97-AF65-F5344CB8AC3E}">
        <p14:creationId xmlns:p14="http://schemas.microsoft.com/office/powerpoint/2010/main" val="191688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6705600"/>
          </a:xfrm>
        </p:spPr>
        <p:txBody>
          <a:bodyPr>
            <a:normAutofit fontScale="85000" lnSpcReduction="20000"/>
          </a:bodyPr>
          <a:lstStyle/>
          <a:p>
            <a:r>
              <a:rPr lang="en-US" b="1" dirty="0">
                <a:solidFill>
                  <a:srgbClr val="000000"/>
                </a:solidFill>
                <a:latin typeface="Verdana" panose="020B0604030504040204" pitchFamily="34" charset="0"/>
              </a:rPr>
              <a:t>Oil-immersed type transformer is cooled by the oil-air cooling method and oil-water cooling method.</a:t>
            </a:r>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endParaRPr lang="en-US" dirty="0">
              <a:solidFill>
                <a:srgbClr val="000000"/>
              </a:solidFill>
              <a:latin typeface="Verdana" panose="020B0604030504040204" pitchFamily="34" charset="0"/>
            </a:endParaRPr>
          </a:p>
          <a:p>
            <a:r>
              <a:rPr lang="en-US" dirty="0">
                <a:solidFill>
                  <a:srgbClr val="222222"/>
                </a:solidFill>
                <a:latin typeface="Verdana" panose="020B0604030504040204" pitchFamily="34" charset="0"/>
              </a:rPr>
              <a:t>Oil Natural Air Natural (ONAN)</a:t>
            </a:r>
          </a:p>
          <a:p>
            <a:r>
              <a:rPr lang="en-US" dirty="0">
                <a:solidFill>
                  <a:srgbClr val="000000"/>
                </a:solidFill>
                <a:latin typeface="Verdana" panose="020B0604030504040204" pitchFamily="34" charset="0"/>
              </a:rPr>
              <a:t>Natural convection process is used for this type of cooling. The assembly of the core and windings are placed in the oil-immersed tank. As the core and the windings heat up the temperature of the oil in the transformer rises. As a result, the oil moves upward and flows from the upper portion of the transformer tank. This hot oil dissipates heat in the air by natural convection and conduction process, the oil gets cooled by the circulation of natural air and passes through the radiator again for the use of the transformer. This type of cooling is used for the transformer rating up to </a:t>
            </a:r>
            <a:r>
              <a:rPr lang="en-US" b="1" dirty="0">
                <a:solidFill>
                  <a:srgbClr val="000000"/>
                </a:solidFill>
                <a:latin typeface="Verdana" panose="020B0604030504040204" pitchFamily="34" charset="0"/>
              </a:rPr>
              <a:t>30 MVA</a:t>
            </a:r>
            <a:r>
              <a:rPr lang="en-US" dirty="0" smtClean="0">
                <a:solidFill>
                  <a:srgbClr val="000000"/>
                </a:solidFill>
                <a:latin typeface="Verdana" panose="020B0604030504040204" pitchFamily="34" charset="0"/>
              </a:rPr>
              <a:t>.</a:t>
            </a:r>
          </a:p>
          <a:p>
            <a:endParaRPr lang="en-US" dirty="0">
              <a:solidFill>
                <a:srgbClr val="000000"/>
              </a:solidFill>
              <a:latin typeface="Verdana" panose="020B0604030504040204" pitchFamily="34" charset="0"/>
            </a:endParaRPr>
          </a:p>
          <a:p>
            <a:endParaRPr lang="en-US" dirty="0"/>
          </a:p>
        </p:txBody>
      </p:sp>
    </p:spTree>
    <p:extLst>
      <p:ext uri="{BB962C8B-B14F-4D97-AF65-F5344CB8AC3E}">
        <p14:creationId xmlns:p14="http://schemas.microsoft.com/office/powerpoint/2010/main" val="152881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2700" dirty="0">
                <a:solidFill>
                  <a:srgbClr val="222222"/>
                </a:solidFill>
                <a:latin typeface="Verdana" panose="020B0604030504040204" pitchFamily="34" charset="0"/>
              </a:rPr>
              <a:t>(ONAN)</a:t>
            </a:r>
            <a:br>
              <a:rPr lang="en-US" sz="2700" dirty="0">
                <a:solidFill>
                  <a:srgbClr val="222222"/>
                </a:solidFill>
                <a:latin typeface="Verdana" panose="020B0604030504040204" pitchFamily="34" charset="0"/>
              </a:rPr>
            </a:br>
            <a:endParaRPr lang="en-US" dirty="0"/>
          </a:p>
        </p:txBody>
      </p:sp>
      <p:pic>
        <p:nvPicPr>
          <p:cNvPr id="5122" name="Picture 2" descr="https://circuitglobe.com/wp-content/uploads/2015/09/ONAN-FIGURE-compress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8575" y="1600200"/>
            <a:ext cx="416685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22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534400" cy="5105400"/>
          </a:xfrm>
        </p:spPr>
        <p:txBody>
          <a:bodyPr>
            <a:normAutofit fontScale="62500" lnSpcReduction="20000"/>
          </a:bodyPr>
          <a:lstStyle/>
          <a:p>
            <a:pPr lvl="0"/>
            <a:r>
              <a:rPr lang="en-US" sz="3600" dirty="0">
                <a:solidFill>
                  <a:srgbClr val="222222"/>
                </a:solidFill>
                <a:latin typeface="Verdana" panose="020B0604030504040204" pitchFamily="34" charset="0"/>
              </a:rPr>
              <a:t>Oil Natural Air Forced (ONAF)</a:t>
            </a:r>
          </a:p>
          <a:p>
            <a:endParaRPr lang="en-US" dirty="0" smtClean="0">
              <a:solidFill>
                <a:srgbClr val="000000"/>
              </a:solidFill>
              <a:latin typeface="Verdana" panose="020B0604030504040204" pitchFamily="34" charset="0"/>
            </a:endParaRPr>
          </a:p>
          <a:p>
            <a:endParaRPr lang="en-US" dirty="0">
              <a:solidFill>
                <a:srgbClr val="000000"/>
              </a:solidFill>
              <a:latin typeface="Verdana" panose="020B0604030504040204" pitchFamily="34" charset="0"/>
            </a:endParaRPr>
          </a:p>
          <a:p>
            <a:r>
              <a:rPr lang="en-US" dirty="0" smtClean="0">
                <a:solidFill>
                  <a:srgbClr val="000000"/>
                </a:solidFill>
                <a:latin typeface="Verdana" panose="020B0604030504040204" pitchFamily="34" charset="0"/>
              </a:rPr>
              <a:t>ONAF </a:t>
            </a:r>
            <a:r>
              <a:rPr lang="en-US" dirty="0">
                <a:solidFill>
                  <a:srgbClr val="000000"/>
                </a:solidFill>
                <a:latin typeface="Verdana" panose="020B0604030504040204" pitchFamily="34" charset="0"/>
              </a:rPr>
              <a:t>method is used for the cooling of the transformer of rating up to</a:t>
            </a:r>
            <a:r>
              <a:rPr lang="en-US" b="1" dirty="0">
                <a:solidFill>
                  <a:srgbClr val="000000"/>
                </a:solidFill>
                <a:latin typeface="Verdana" panose="020B0604030504040204" pitchFamily="34" charset="0"/>
              </a:rPr>
              <a:t> 60 Mega volts ampere</a:t>
            </a:r>
            <a:r>
              <a:rPr lang="en-US" dirty="0">
                <a:solidFill>
                  <a:srgbClr val="000000"/>
                </a:solidFill>
                <a:latin typeface="Verdana" panose="020B0604030504040204" pitchFamily="34" charset="0"/>
              </a:rPr>
              <a:t>. As discussed above that in ONAN method, the dissipation of heat is taking place by the convection process in which air is naturally circulated to cool down, but in this type, the forced air is used for the purpose of cooling the transformer.</a:t>
            </a:r>
          </a:p>
          <a:p>
            <a:r>
              <a:rPr lang="en-US" dirty="0">
                <a:solidFill>
                  <a:srgbClr val="000000"/>
                </a:solidFill>
                <a:latin typeface="Verdana" panose="020B0604030504040204" pitchFamily="34" charset="0"/>
              </a:rPr>
              <a:t>The cooling of oil will be faster if the area of the tank of the transformer is increased finally, which result in the increase in heat dissipation level. As the fans and blowers are installed, a high velocity of air is forcefully applied to the radiator and cooling towers which will help in cooling oil more quickly and efficiently.</a:t>
            </a:r>
          </a:p>
          <a:p>
            <a:r>
              <a:rPr lang="en-US" dirty="0">
                <a:solidFill>
                  <a:srgbClr val="000000"/>
                </a:solidFill>
                <a:latin typeface="Verdana" panose="020B0604030504040204" pitchFamily="34" charset="0"/>
              </a:rPr>
              <a:t>Its cost is higher as compared to another process where the circulation of oil and air is done naturally because a fan and blowers are attached as extra cooling equipment, in this method.</a:t>
            </a:r>
          </a:p>
          <a:p>
            <a:endParaRPr lang="en-US" dirty="0"/>
          </a:p>
        </p:txBody>
      </p:sp>
    </p:spTree>
    <p:extLst>
      <p:ext uri="{BB962C8B-B14F-4D97-AF65-F5344CB8AC3E}">
        <p14:creationId xmlns:p14="http://schemas.microsoft.com/office/powerpoint/2010/main" val="187032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76200"/>
            <a:ext cx="8915400" cy="6781800"/>
          </a:xfrm>
        </p:spPr>
        <p:txBody>
          <a:bodyPr>
            <a:normAutofit fontScale="92500" lnSpcReduction="10000"/>
          </a:bodyPr>
          <a:lstStyle/>
          <a:p>
            <a:r>
              <a:rPr lang="en-US" b="1" dirty="0">
                <a:latin typeface="Agency FB" panose="020B0503020202020204" pitchFamily="34" charset="0"/>
              </a:rPr>
              <a:t>6 Understand the efficiency and cooling system of transformer.</a:t>
            </a:r>
          </a:p>
          <a:p>
            <a:r>
              <a:rPr lang="en-US" b="1" dirty="0">
                <a:latin typeface="Agency FB" panose="020B0503020202020204" pitchFamily="34" charset="0"/>
              </a:rPr>
              <a:t>6.1 Derive the formula for calculation of efficiency of transformer.</a:t>
            </a:r>
          </a:p>
          <a:p>
            <a:r>
              <a:rPr lang="en-US" b="1" dirty="0">
                <a:latin typeface="Agency FB" panose="020B0503020202020204" pitchFamily="34" charset="0"/>
              </a:rPr>
              <a:t>6.2 Explain the factors affecting core loss and copper loss of the transformer.</a:t>
            </a:r>
          </a:p>
          <a:p>
            <a:r>
              <a:rPr lang="en-US" b="1" dirty="0">
                <a:latin typeface="Agency FB" panose="020B0503020202020204" pitchFamily="34" charset="0"/>
              </a:rPr>
              <a:t>6.3 Deduce the equation for maximum efficiency.</a:t>
            </a:r>
          </a:p>
          <a:p>
            <a:r>
              <a:rPr lang="en-US" b="1" dirty="0">
                <a:latin typeface="Agency FB" panose="020B0503020202020204" pitchFamily="34" charset="0"/>
              </a:rPr>
              <a:t>6.4 Evaluate the variation of efficiency with power factor.</a:t>
            </a:r>
          </a:p>
          <a:p>
            <a:r>
              <a:rPr lang="en-US" b="1" dirty="0">
                <a:latin typeface="Agency FB" panose="020B0503020202020204" pitchFamily="34" charset="0"/>
              </a:rPr>
              <a:t>6.5 Define all day efficiency and mention the formula of all day efficiency.</a:t>
            </a:r>
          </a:p>
          <a:p>
            <a:r>
              <a:rPr lang="en-US" b="1" dirty="0">
                <a:latin typeface="Agency FB" panose="020B0503020202020204" pitchFamily="34" charset="0"/>
              </a:rPr>
              <a:t>6.6 Solve problems on efficiency, maximum efficiency and all day efficiency.</a:t>
            </a:r>
          </a:p>
          <a:p>
            <a:r>
              <a:rPr lang="en-US" b="1" dirty="0">
                <a:latin typeface="Agency FB" panose="020B0503020202020204" pitchFamily="34" charset="0"/>
              </a:rPr>
              <a:t>6.7 Explain the necessity of cooling system of transformer.</a:t>
            </a:r>
          </a:p>
          <a:p>
            <a:r>
              <a:rPr lang="en-US" b="1" dirty="0">
                <a:latin typeface="Agency FB" panose="020B0503020202020204" pitchFamily="34" charset="0"/>
              </a:rPr>
              <a:t>6.8 Describe the methods of cooling system the transformer.</a:t>
            </a:r>
          </a:p>
          <a:p>
            <a:r>
              <a:rPr lang="en-US" b="1" dirty="0">
                <a:latin typeface="Agency FB" panose="020B0503020202020204" pitchFamily="34" charset="0"/>
              </a:rPr>
              <a:t>6.9 Narrate the transformer oil and its properties.</a:t>
            </a:r>
          </a:p>
        </p:txBody>
      </p:sp>
    </p:spTree>
    <p:extLst>
      <p:ext uri="{BB962C8B-B14F-4D97-AF65-F5344CB8AC3E}">
        <p14:creationId xmlns:p14="http://schemas.microsoft.com/office/powerpoint/2010/main" val="2771616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Oil Natural Air Forced (ONAF)</a:t>
            </a:r>
            <a:br>
              <a:rPr lang="en-US" dirty="0"/>
            </a:br>
            <a:endParaRPr lang="en-US" dirty="0"/>
          </a:p>
        </p:txBody>
      </p:sp>
      <p:pic>
        <p:nvPicPr>
          <p:cNvPr id="6146" name="Picture 2" descr="https://circuitglobe.com/wp-content/uploads/2015/09/ONAF-FIGURE-compress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5638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64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15962"/>
          </a:xfrm>
        </p:spPr>
        <p:txBody>
          <a:bodyPr>
            <a:normAutofit/>
          </a:bodyPr>
          <a:lstStyle/>
          <a:p>
            <a:r>
              <a:rPr lang="en-US" sz="3600" b="1" dirty="0">
                <a:solidFill>
                  <a:srgbClr val="222222"/>
                </a:solidFill>
                <a:latin typeface="Algerian" panose="04020705040A02060702" pitchFamily="82" charset="0"/>
              </a:rPr>
              <a:t>Oil Forced Air Forced (</a:t>
            </a:r>
            <a:r>
              <a:rPr lang="en-US" sz="3600" b="1" dirty="0" smtClean="0">
                <a:solidFill>
                  <a:srgbClr val="222222"/>
                </a:solidFill>
                <a:latin typeface="Algerian" panose="04020705040A02060702" pitchFamily="82" charset="0"/>
              </a:rPr>
              <a:t>OFAF)</a:t>
            </a:r>
            <a:endParaRPr lang="en-US" sz="3600" b="1" dirty="0">
              <a:latin typeface="Algerian" panose="04020705040A02060702" pitchFamily="82" charset="0"/>
            </a:endParaRPr>
          </a:p>
        </p:txBody>
      </p:sp>
      <p:sp>
        <p:nvSpPr>
          <p:cNvPr id="3" name="Content Placeholder 2"/>
          <p:cNvSpPr>
            <a:spLocks noGrp="1"/>
          </p:cNvSpPr>
          <p:nvPr>
            <p:ph idx="1"/>
          </p:nvPr>
        </p:nvSpPr>
        <p:spPr>
          <a:xfrm>
            <a:off x="304800" y="990600"/>
            <a:ext cx="8382000" cy="5105400"/>
          </a:xfrm>
        </p:spPr>
        <p:txBody>
          <a:bodyPr>
            <a:normAutofit fontScale="70000" lnSpcReduction="20000"/>
          </a:bodyPr>
          <a:lstStyle/>
          <a:p>
            <a:endParaRPr lang="en-US" dirty="0">
              <a:solidFill>
                <a:srgbClr val="222222"/>
              </a:solidFill>
              <a:latin typeface="Verdana" panose="020B0604030504040204" pitchFamily="34" charset="0"/>
            </a:endParaRPr>
          </a:p>
          <a:p>
            <a:r>
              <a:rPr lang="en-US" dirty="0">
                <a:solidFill>
                  <a:srgbClr val="000000"/>
                </a:solidFill>
                <a:latin typeface="Verdana" panose="020B0604030504040204" pitchFamily="34" charset="0"/>
              </a:rPr>
              <a:t>As the name itself says that both the oil and the air are applied by force for cooling of a transformer. The Heat Exchanger is installed through which hot oil is circulated with the help of a pump. Air is forced to pass on the heat exchanger with the help of high-speed fans.</a:t>
            </a:r>
          </a:p>
          <a:p>
            <a:r>
              <a:rPr lang="en-US" dirty="0">
                <a:solidFill>
                  <a:srgbClr val="000000"/>
                </a:solidFill>
                <a:latin typeface="Verdana" panose="020B0604030504040204" pitchFamily="34" charset="0"/>
              </a:rPr>
              <a:t>This method is similar to ONAN, as when there is low load on the transformer the cooling is done by a simple ONAN method. However, as soon as the load is increased, the generated heat will also be more and therefore the sensor gives an alarm that the dissipation of heat has exceeded the safe value and as a result, the fans and pumps are switched on automatically. Thus, the cooling takes place by OFAF method.</a:t>
            </a:r>
          </a:p>
          <a:p>
            <a:endParaRPr lang="en-US" dirty="0"/>
          </a:p>
        </p:txBody>
      </p:sp>
    </p:spTree>
    <p:extLst>
      <p:ext uri="{BB962C8B-B14F-4D97-AF65-F5344CB8AC3E}">
        <p14:creationId xmlns:p14="http://schemas.microsoft.com/office/powerpoint/2010/main" val="496165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222222"/>
                </a:solidFill>
                <a:latin typeface="Algerian" panose="04020705040A02060702" pitchFamily="82" charset="0"/>
              </a:rPr>
              <a:t>Oil Forced Air Forced (OFAF)</a:t>
            </a:r>
            <a:endParaRPr lang="en-US" dirty="0"/>
          </a:p>
        </p:txBody>
      </p:sp>
      <p:pic>
        <p:nvPicPr>
          <p:cNvPr id="4" name="Content Placeholder 3"/>
          <p:cNvPicPr>
            <a:picLocks noGrp="1" noChangeAspect="1"/>
          </p:cNvPicPr>
          <p:nvPr>
            <p:ph idx="1"/>
          </p:nvPr>
        </p:nvPicPr>
        <p:blipFill>
          <a:blip r:embed="rId2"/>
          <a:stretch>
            <a:fillRect/>
          </a:stretch>
        </p:blipFill>
        <p:spPr>
          <a:xfrm>
            <a:off x="1195820" y="1417638"/>
            <a:ext cx="6774275" cy="4906962"/>
          </a:xfrm>
          <a:prstGeom prst="rect">
            <a:avLst/>
          </a:prstGeom>
        </p:spPr>
      </p:pic>
    </p:spTree>
    <p:extLst>
      <p:ext uri="{BB962C8B-B14F-4D97-AF65-F5344CB8AC3E}">
        <p14:creationId xmlns:p14="http://schemas.microsoft.com/office/powerpoint/2010/main" val="725702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1800" dirty="0" smtClean="0">
                <a:solidFill>
                  <a:srgbClr val="222222"/>
                </a:solidFill>
                <a:latin typeface="Verdana" panose="020B0604030504040204" pitchFamily="34" charset="0"/>
              </a:rPr>
              <a:t/>
            </a:r>
            <a:br>
              <a:rPr lang="en-US" sz="1800" dirty="0" smtClean="0">
                <a:solidFill>
                  <a:srgbClr val="222222"/>
                </a:solidFill>
                <a:latin typeface="Verdana" panose="020B0604030504040204" pitchFamily="34" charset="0"/>
              </a:rPr>
            </a:br>
            <a:r>
              <a:rPr lang="en-US" sz="2700" dirty="0" smtClean="0">
                <a:solidFill>
                  <a:srgbClr val="222222"/>
                </a:solidFill>
                <a:latin typeface="Verdana" panose="020B0604030504040204" pitchFamily="34" charset="0"/>
              </a:rPr>
              <a:t>Oil </a:t>
            </a:r>
            <a:r>
              <a:rPr lang="en-US" sz="2700" dirty="0">
                <a:solidFill>
                  <a:srgbClr val="222222"/>
                </a:solidFill>
                <a:latin typeface="Verdana" panose="020B0604030504040204" pitchFamily="34" charset="0"/>
              </a:rPr>
              <a:t>Natural Water Forced (ONWF)</a:t>
            </a:r>
            <a:br>
              <a:rPr lang="en-US" sz="2700" dirty="0">
                <a:solidFill>
                  <a:srgbClr val="222222"/>
                </a:solidFill>
                <a:latin typeface="Verdana" panose="020B0604030504040204" pitchFamily="34" charset="0"/>
              </a:rPr>
            </a:br>
            <a:endParaRPr lang="en-US" sz="6000"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smtClean="0">
                <a:solidFill>
                  <a:srgbClr val="000000"/>
                </a:solidFill>
                <a:latin typeface="Verdana" panose="020B0604030504040204" pitchFamily="34" charset="0"/>
              </a:rPr>
              <a:t>In </a:t>
            </a:r>
            <a:r>
              <a:rPr lang="en-US" dirty="0">
                <a:solidFill>
                  <a:srgbClr val="000000"/>
                </a:solidFill>
                <a:latin typeface="Verdana" panose="020B0604030504040204" pitchFamily="34" charset="0"/>
              </a:rPr>
              <a:t>Oil Natural Water Force cooling method, the transformer core and the windings are immersed in the oil tank. A radiator is installed outside the tank, as the temperature rises and the oil heats up and moves upward, the heat is dissipated by the natural process of convection and oil is passed through the radiator, but the water is pumped and passed through the heat exchanger for cooling of the oil.</a:t>
            </a:r>
            <a:br>
              <a:rPr lang="en-US" dirty="0">
                <a:solidFill>
                  <a:srgbClr val="000000"/>
                </a:solidFill>
                <a:latin typeface="Verdana" panose="020B0604030504040204" pitchFamily="34" charset="0"/>
              </a:rPr>
            </a:br>
            <a:endParaRPr lang="en-US" dirty="0">
              <a:solidFill>
                <a:srgbClr val="000000"/>
              </a:solidFill>
              <a:latin typeface="Verdana" panose="020B0604030504040204" pitchFamily="34" charset="0"/>
            </a:endParaRPr>
          </a:p>
          <a:p>
            <a:r>
              <a:rPr lang="en-US" dirty="0">
                <a:solidFill>
                  <a:srgbClr val="222222"/>
                </a:solidFill>
                <a:latin typeface="Verdana" panose="020B0604030504040204" pitchFamily="34" charset="0"/>
              </a:rPr>
              <a:t>Oil Forced Water Forced (OFWF)</a:t>
            </a:r>
          </a:p>
          <a:p>
            <a:r>
              <a:rPr lang="en-US" dirty="0">
                <a:solidFill>
                  <a:srgbClr val="000000"/>
                </a:solidFill>
                <a:latin typeface="Verdana" panose="020B0604030504040204" pitchFamily="34" charset="0"/>
              </a:rPr>
              <a:t>A heat exchanger is installed through which both oil and water are passed with the help of a pump. The level and pressure of the oil are always kept higher than that of water so that if any leakage occurs in the system the oil mixes with the water, but water does not get mixed up with the oil.</a:t>
            </a:r>
          </a:p>
          <a:p>
            <a:r>
              <a:rPr lang="en-US" dirty="0">
                <a:solidFill>
                  <a:srgbClr val="000000"/>
                </a:solidFill>
                <a:latin typeface="Verdana" panose="020B0604030504040204" pitchFamily="34" charset="0"/>
              </a:rPr>
              <a:t>This type of method is suitable for large capacity of the transformer having rating as several hundred MVA or where banks of transformers are installed. Mainly this type of cooling is done for the transformer installed at the hydropower plant.</a:t>
            </a:r>
          </a:p>
          <a:p>
            <a:endParaRPr lang="en-US" dirty="0"/>
          </a:p>
        </p:txBody>
      </p:sp>
    </p:spTree>
    <p:extLst>
      <p:ext uri="{BB962C8B-B14F-4D97-AF65-F5344CB8AC3E}">
        <p14:creationId xmlns:p14="http://schemas.microsoft.com/office/powerpoint/2010/main" val="3269887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0528"/>
            <a:ext cx="8229600" cy="1189038"/>
          </a:xfrm>
        </p:spPr>
        <p:txBody>
          <a:bodyPr>
            <a:normAutofit/>
          </a:bodyPr>
          <a:lstStyle/>
          <a:p>
            <a:pPr marL="342900" lvl="0" indent="-342900">
              <a:spcBef>
                <a:spcPct val="20000"/>
              </a:spcBef>
            </a:pPr>
            <a:r>
              <a:rPr lang="en-US" sz="2800" dirty="0">
                <a:solidFill>
                  <a:srgbClr val="222222"/>
                </a:solidFill>
                <a:latin typeface="Verdana" panose="020B0604030504040204" pitchFamily="34" charset="0"/>
              </a:rPr>
              <a:t>Oil Forced Water Forced (OFWF)</a:t>
            </a:r>
          </a:p>
        </p:txBody>
      </p:sp>
      <p:pic>
        <p:nvPicPr>
          <p:cNvPr id="7170" name="Picture 2" descr="https://circuitglobe.com/wp-content/uploads/2015/09/OFWF-FIGURE-compress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28027" cy="4983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516563"/>
            <a:ext cx="8763000" cy="646331"/>
          </a:xfrm>
          <a:prstGeom prst="rect">
            <a:avLst/>
          </a:prstGeom>
        </p:spPr>
        <p:txBody>
          <a:bodyPr wrap="square">
            <a:spAutoFit/>
          </a:bodyPr>
          <a:lstStyle/>
          <a:p>
            <a:pPr algn="ctr">
              <a:buFont typeface="+mj-lt"/>
              <a:buAutoNum type="arabicPeriod"/>
            </a:pPr>
            <a:r>
              <a:rPr lang="en-US" i="1" dirty="0">
                <a:solidFill>
                  <a:srgbClr val="000000"/>
                </a:solidFill>
                <a:latin typeface="Verdana" panose="020B0604030504040204" pitchFamily="34" charset="0"/>
              </a:rPr>
              <a:t>Oil Forced Water Forced Cooling of Transformer</a:t>
            </a:r>
          </a:p>
          <a:p>
            <a:r>
              <a:rPr lang="en-US" dirty="0">
                <a:solidFill>
                  <a:srgbClr val="000000"/>
                </a:solidFill>
                <a:latin typeface="Verdana" panose="020B0604030504040204" pitchFamily="34" charset="0"/>
              </a:rPr>
              <a:t>Here we have completed the discussion on cooling of the transformer.</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453911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29600" y="0"/>
            <a:ext cx="914400" cy="11811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3856" y="1181100"/>
            <a:ext cx="8991600" cy="4766433"/>
          </a:xfrm>
          <a:prstGeom prst="rect">
            <a:avLst/>
          </a:prstGeom>
        </p:spPr>
        <p:txBody>
          <a:bodyPr wrap="square">
            <a:spAutoFit/>
          </a:bodyPr>
          <a:lstStyle/>
          <a:p>
            <a:pPr lvl="0">
              <a:buClr>
                <a:srgbClr val="2DA2BF"/>
              </a:buClr>
              <a:buSzPct val="68000"/>
            </a:pPr>
            <a:r>
              <a:rPr lang="en-US" sz="3200" dirty="0" smtClean="0">
                <a:ea typeface="Calibri"/>
                <a:cs typeface="Times New Roman"/>
              </a:rPr>
              <a:t>6. </a:t>
            </a:r>
            <a:r>
              <a:rPr lang="en-US" sz="3200" dirty="0">
                <a:solidFill>
                  <a:srgbClr val="7030A0"/>
                </a:solidFill>
                <a:ea typeface="Calibri"/>
                <a:cs typeface="Times New Roman"/>
              </a:rPr>
              <a:t>Introduction </a:t>
            </a:r>
            <a:r>
              <a:rPr lang="en-US" sz="4000" dirty="0">
                <a:solidFill>
                  <a:srgbClr val="7030A0"/>
                </a:solidFill>
                <a:ea typeface="Calibri"/>
                <a:cs typeface="Times New Roman"/>
              </a:rPr>
              <a:t>.</a:t>
            </a:r>
            <a:r>
              <a:rPr lang="en-US" sz="2800" dirty="0">
                <a:solidFill>
                  <a:srgbClr val="7030A0"/>
                </a:solidFill>
                <a:latin typeface="SutonnyMJ"/>
                <a:ea typeface="Calibri"/>
                <a:cs typeface="Times New Roman"/>
              </a:rPr>
              <a:t>(</a:t>
            </a:r>
            <a:r>
              <a:rPr lang="en-US" sz="3200" dirty="0" err="1">
                <a:solidFill>
                  <a:srgbClr val="7030A0"/>
                </a:solidFill>
                <a:latin typeface="SumeshwariMJ" pitchFamily="2" charset="0"/>
                <a:cs typeface="SumeshwariMJ" pitchFamily="2" charset="0"/>
              </a:rPr>
              <a:t>f‚wgKv</a:t>
            </a:r>
            <a:r>
              <a:rPr lang="en-US" sz="5400" dirty="0">
                <a:solidFill>
                  <a:srgbClr val="7030A0"/>
                </a:solidFill>
                <a:latin typeface="SumeshwariMJ" pitchFamily="2" charset="0"/>
                <a:cs typeface="SumeshwariMJ" pitchFamily="2" charset="0"/>
              </a:rPr>
              <a:t> </a:t>
            </a:r>
            <a:r>
              <a:rPr lang="en-US" sz="3200" dirty="0">
                <a:solidFill>
                  <a:srgbClr val="7030A0"/>
                </a:solidFill>
                <a:latin typeface="SutonnyMJ"/>
                <a:ea typeface="Calibri"/>
                <a:cs typeface="Times New Roman"/>
              </a:rPr>
              <a:t>)</a:t>
            </a:r>
            <a:endParaRPr lang="en-US" sz="8800" dirty="0">
              <a:solidFill>
                <a:srgbClr val="7030A0"/>
              </a:solidFill>
              <a:latin typeface="SumeshwariMJ" pitchFamily="2" charset="0"/>
              <a:cs typeface="SumeshwariMJ" pitchFamily="2" charset="0"/>
            </a:endParaRP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r>
              <a:rPr lang="en-US" sz="3600" dirty="0" err="1" smtClean="0">
                <a:solidFill>
                  <a:prstClr val="black"/>
                </a:solidFill>
                <a:latin typeface="SumeshwariMJ" pitchFamily="2" charset="0"/>
                <a:cs typeface="SumeshwariMJ" pitchFamily="2" charset="0"/>
              </a:rPr>
              <a:t>UªvÝdigv‡ii</a:t>
            </a:r>
            <a:r>
              <a:rPr lang="en-US" sz="3600" dirty="0" smtClean="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Bwdwm‡qwÝ</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wbY</a:t>
            </a:r>
            <a:r>
              <a:rPr lang="en-US" sz="3600" dirty="0">
                <a:solidFill>
                  <a:prstClr val="black"/>
                </a:solidFill>
                <a:latin typeface="SumeshwariMJ" pitchFamily="2" charset="0"/>
                <a:cs typeface="SumeshwariMJ" pitchFamily="2" charset="0"/>
              </a:rPr>
              <a:t>©‡qi </a:t>
            </a:r>
            <a:r>
              <a:rPr lang="en-US" sz="3600" dirty="0" err="1">
                <a:solidFill>
                  <a:prstClr val="black"/>
                </a:solidFill>
                <a:latin typeface="SumeshwariMJ" pitchFamily="2" charset="0"/>
                <a:cs typeface="SumeshwariMJ" pitchFamily="2" charset="0"/>
              </a:rPr>
              <a:t>digy©jv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wbY©q</a:t>
            </a:r>
            <a:r>
              <a:rPr lang="en-US" sz="3600" dirty="0">
                <a:solidFill>
                  <a:prstClr val="black"/>
                </a:solidFill>
                <a:latin typeface="SumeshwariMJ" pitchFamily="2" charset="0"/>
                <a:cs typeface="SumeshwariMJ" pitchFamily="2" charset="0"/>
              </a:rPr>
              <a:t> :</a:t>
            </a:r>
            <a:endParaRPr lang="en-US" sz="2000" dirty="0">
              <a:solidFill>
                <a:srgbClr val="002060"/>
              </a:solidFill>
              <a:ea typeface="Calibri"/>
              <a:cs typeface="Times New Roman"/>
            </a:endParaRPr>
          </a:p>
          <a:p>
            <a:pPr lvl="0"/>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UªvÝdigv‡ii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ÿZv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Ab¨vb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gwk‡bi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P‡q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fvj</a:t>
            </a:r>
            <a:r>
              <a:rPr lang="en-US" sz="4000" dirty="0">
                <a:solidFill>
                  <a:prstClr val="black"/>
                </a:solidFill>
                <a:latin typeface="SumeshwariMJ" pitchFamily="2" charset="0"/>
                <a:cs typeface="SumeshwariMJ" pitchFamily="2" charset="0"/>
              </a:rPr>
              <a:t> | </a:t>
            </a:r>
          </a:p>
          <a:p>
            <a:pPr lvl="0"/>
            <a:r>
              <a:rPr lang="en-US" sz="4000" dirty="0">
                <a:solidFill>
                  <a:prstClr val="black"/>
                </a:solidFill>
                <a:latin typeface="SumeshwariMJ" pitchFamily="2" charset="0"/>
                <a:cs typeface="SumeshwariMJ" pitchFamily="2" charset="0"/>
              </a:rPr>
              <a:t>  </a:t>
            </a:r>
            <a:r>
              <a:rPr lang="en-US" sz="3600" dirty="0">
                <a:solidFill>
                  <a:prstClr val="black"/>
                </a:solidFill>
                <a:latin typeface="Agency FB" panose="020B0503020202020204" pitchFamily="34" charset="0"/>
              </a:rPr>
              <a:t>Transformer</a:t>
            </a:r>
            <a:r>
              <a:rPr lang="en-US" sz="4000" dirty="0">
                <a:solidFill>
                  <a:prstClr val="black"/>
                </a:solidFill>
              </a:rPr>
              <a:t> </a:t>
            </a:r>
            <a:r>
              <a:rPr lang="en-US" sz="4000" dirty="0" err="1">
                <a:solidFill>
                  <a:prstClr val="black"/>
                </a:solidFill>
                <a:latin typeface="SumeshwariMJ" pitchFamily="2" charset="0"/>
                <a:cs typeface="SumeshwariMJ" pitchFamily="2" charset="0"/>
              </a:rPr>
              <a:t>Gi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ÿ‡Î</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cvIqvi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cwieZ</a:t>
            </a:r>
            <a:r>
              <a:rPr lang="en-US" sz="4000" dirty="0">
                <a:solidFill>
                  <a:prstClr val="black"/>
                </a:solidFill>
                <a:latin typeface="SumeshwariMJ" pitchFamily="2" charset="0"/>
                <a:cs typeface="SumeshwariMJ" pitchFamily="2" charset="0"/>
              </a:rPr>
              <a:t>©‡bi </a:t>
            </a:r>
          </a:p>
          <a:p>
            <a:pPr lvl="0"/>
            <a:r>
              <a:rPr lang="en-US" sz="4000" dirty="0">
                <a:solidFill>
                  <a:prstClr val="black"/>
                </a:solidFill>
                <a:latin typeface="SumeshwariMJ" pitchFamily="2" charset="0"/>
                <a:cs typeface="SumeshwariMJ" pitchFamily="2" charset="0"/>
              </a:rPr>
              <a:t>  mv‡_ mv‡_ `</a:t>
            </a:r>
            <a:r>
              <a:rPr lang="en-US" sz="4000" dirty="0" err="1">
                <a:solidFill>
                  <a:prstClr val="black"/>
                </a:solidFill>
                <a:latin typeface="SumeshwariMJ" pitchFamily="2" charset="0"/>
                <a:cs typeface="SumeshwariMJ" pitchFamily="2" charset="0"/>
              </a:rPr>
              <a:t>ÿZvi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cwieZ©b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n‡q</a:t>
            </a:r>
            <a:r>
              <a:rPr lang="en-US" sz="4000" dirty="0">
                <a:solidFill>
                  <a:prstClr val="black"/>
                </a:solidFill>
                <a:latin typeface="SumeshwariMJ" pitchFamily="2" charset="0"/>
                <a:cs typeface="SumeshwariMJ" pitchFamily="2" charset="0"/>
              </a:rPr>
              <a:t> _</a:t>
            </a:r>
            <a:r>
              <a:rPr lang="en-US" sz="4000" dirty="0" err="1">
                <a:solidFill>
                  <a:prstClr val="black"/>
                </a:solidFill>
                <a:latin typeface="SumeshwariMJ" pitchFamily="2" charset="0"/>
                <a:cs typeface="SumeshwariMJ" pitchFamily="2" charset="0"/>
              </a:rPr>
              <a:t>v‡K</a:t>
            </a:r>
            <a:r>
              <a:rPr lang="en-US" sz="4000" dirty="0">
                <a:solidFill>
                  <a:prstClr val="black"/>
                </a:solidFill>
                <a:latin typeface="SumeshwariMJ" pitchFamily="2" charset="0"/>
                <a:cs typeface="SumeshwariMJ" pitchFamily="2" charset="0"/>
              </a:rPr>
              <a:t> | </a:t>
            </a:r>
          </a:p>
          <a:p>
            <a:pPr lvl="0"/>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UªvÝdigv‡ii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ÿZv‡K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kZKiv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cÖKvk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Kiv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nq</a:t>
            </a:r>
            <a:r>
              <a:rPr lang="en-US" sz="4000" dirty="0">
                <a:solidFill>
                  <a:prstClr val="black"/>
                </a:solidFill>
                <a:latin typeface="SumeshwariMJ" pitchFamily="2" charset="0"/>
                <a:cs typeface="SumeshwariMJ" pitchFamily="2" charset="0"/>
              </a:rPr>
              <a:t> |  </a:t>
            </a:r>
            <a:endParaRPr lang="en-US" sz="4000" dirty="0" smtClean="0">
              <a:solidFill>
                <a:prstClr val="black"/>
              </a:solidFill>
              <a:latin typeface="SumeshwariMJ" pitchFamily="2" charset="0"/>
              <a:cs typeface="SumeshwariMJ" pitchFamily="2" charset="0"/>
            </a:endParaRPr>
          </a:p>
          <a:p>
            <a:pPr lvl="0"/>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858570" y="194468"/>
            <a:ext cx="7010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মেসিন-১বিষয় </a:t>
            </a:r>
            <a:r>
              <a:rPr lang="bn-BD" sz="2400" dirty="0" smtClean="0"/>
              <a:t>কোড-৬</a:t>
            </a:r>
            <a:r>
              <a:rPr lang="bn-BD" sz="2400" dirty="0">
                <a:solidFill>
                  <a:prstClr val="white"/>
                </a:solidFill>
              </a:rPr>
              <a:t>৬</a:t>
            </a:r>
            <a:r>
              <a:rPr lang="bn-BD" sz="2400" dirty="0" smtClean="0"/>
              <a:t>৭৬</a:t>
            </a:r>
            <a:r>
              <a:rPr lang="en-US" sz="4000" dirty="0">
                <a:latin typeface="SumeshwariMJ" pitchFamily="2" charset="0"/>
                <a:cs typeface="SumeshwariMJ" pitchFamily="2" charset="0"/>
              </a:rPr>
              <a:t>1</a:t>
            </a:r>
            <a:r>
              <a:rPr lang="en-US" sz="2800" dirty="0">
                <a:latin typeface="SumeshwariMJ" pitchFamily="2" charset="0"/>
                <a:cs typeface="SumeshwariMJ" pitchFamily="2" charset="0"/>
              </a:rPr>
              <a:t>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a:t>
            </a:r>
            <a:r>
              <a:rPr lang="en-US" sz="3100" dirty="0" smtClean="0">
                <a:latin typeface="SumeshwariMJ" pitchFamily="2" charset="0"/>
                <a:cs typeface="SumeshwariMJ" pitchFamily="2" charset="0"/>
              </a:rPr>
              <a:t>6ó</a:t>
            </a:r>
            <a:r>
              <a:rPr lang="en-US" sz="2800" dirty="0" smtClean="0">
                <a:solidFill>
                  <a:schemeClr val="bg2"/>
                </a:solidFill>
                <a:latin typeface="SumeshwariMJ" pitchFamily="2" charset="0"/>
                <a:cs typeface="SumeshwariMJ" pitchFamily="2" charset="0"/>
              </a:rPr>
              <a:t> </a:t>
            </a:r>
            <a:r>
              <a:rPr lang="en-US" sz="2800" dirty="0" err="1">
                <a:solidFill>
                  <a:schemeClr val="bg2"/>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endParaRPr lang="en-US" sz="2400" dirty="0">
              <a:solidFill>
                <a:schemeClr val="bg2"/>
              </a:solidFill>
            </a:endParaRPr>
          </a:p>
        </p:txBody>
      </p:sp>
    </p:spTree>
    <p:extLst>
      <p:ext uri="{BB962C8B-B14F-4D97-AF65-F5344CB8AC3E}">
        <p14:creationId xmlns:p14="http://schemas.microsoft.com/office/powerpoint/2010/main" val="42079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315200" cy="990599"/>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bn-BD" sz="2700" dirty="0" smtClean="0">
                <a:latin typeface="Algerian" panose="04020705040A02060702" pitchFamily="82" charset="0"/>
              </a:rPr>
              <a:t>এসি মেসিন-১বিষয় কোড-৬৭৬২</a:t>
            </a:r>
            <a:r>
              <a:rPr lang="en-US" sz="2700" dirty="0" smtClean="0">
                <a:latin typeface="Algerian" panose="04020705040A02060702" pitchFamily="82" charset="0"/>
              </a:rPr>
              <a:t>  </a:t>
            </a:r>
            <a:r>
              <a:rPr lang="en-US" sz="3100" dirty="0" smtClean="0">
                <a:latin typeface="Algerian" panose="04020705040A02060702" pitchFamily="82" charset="0"/>
              </a:rPr>
              <a:t> </a:t>
            </a:r>
            <a:r>
              <a:rPr lang="en-US" sz="3600" dirty="0" smtClean="0">
                <a:solidFill>
                  <a:prstClr val="white"/>
                </a:solidFill>
                <a:latin typeface="SumeshwariMJ" pitchFamily="2" charset="0"/>
                <a:cs typeface="SumeshwariMJ" pitchFamily="2" charset="0"/>
              </a:rPr>
              <a:t>6ó </a:t>
            </a:r>
            <a:r>
              <a:rPr lang="en-US" sz="3600" dirty="0" smtClean="0">
                <a:solidFill>
                  <a:srgbClr val="EEECE1"/>
                </a:solidFill>
                <a:latin typeface="SumeshwariMJ" pitchFamily="2" charset="0"/>
                <a:cs typeface="SumeshwariMJ" pitchFamily="2" charset="0"/>
              </a:rPr>
              <a:t> </a:t>
            </a:r>
            <a:r>
              <a:rPr lang="en-US" sz="3600" dirty="0" err="1" smtClean="0">
                <a:solidFill>
                  <a:srgbClr val="EEECE1"/>
                </a:solidFill>
                <a:latin typeface="SumeshwariMJ" pitchFamily="2" charset="0"/>
                <a:cs typeface="SumeshwariMJ" pitchFamily="2" charset="0"/>
              </a:rPr>
              <a:t>Aa¨vq</a:t>
            </a:r>
            <a:r>
              <a:rPr lang="en-US" sz="4000" dirty="0" smtClean="0">
                <a:solidFill>
                  <a:srgbClr val="FF0000"/>
                </a:solidFill>
              </a:rPr>
              <a:t/>
            </a:r>
            <a:br>
              <a:rPr lang="en-US" sz="4000" dirty="0" smtClean="0">
                <a:solidFill>
                  <a:srgbClr val="FF0000"/>
                </a:solidFill>
              </a:rPr>
            </a:br>
            <a:r>
              <a:rPr lang="en-US" dirty="0" smtClean="0"/>
              <a:t/>
            </a:r>
            <a:br>
              <a:rPr lang="en-US" dirty="0" smtClean="0"/>
            </a:br>
            <a:r>
              <a:rPr lang="en-US" sz="4000" dirty="0" smtClean="0">
                <a:solidFill>
                  <a:schemeClr val="tx1"/>
                </a:solidFill>
              </a:rPr>
              <a:t/>
            </a:r>
            <a:br>
              <a:rPr lang="en-US" sz="4000" dirty="0" smtClean="0">
                <a:solidFill>
                  <a:schemeClr val="tx1"/>
                </a:solidFill>
              </a:rPr>
            </a:br>
            <a:r>
              <a:rPr lang="en-US" dirty="0" smtClean="0"/>
              <a:t/>
            </a:r>
            <a:br>
              <a:rPr lang="en-US" dirty="0" smtClean="0"/>
            </a:br>
            <a:endParaRPr lang="en-US" dirty="0"/>
          </a:p>
        </p:txBody>
      </p:sp>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3" name="Rectangle 2"/>
          <p:cNvSpPr/>
          <p:nvPr/>
        </p:nvSpPr>
        <p:spPr>
          <a:xfrm>
            <a:off x="228600" y="1676400"/>
            <a:ext cx="8610600" cy="658642"/>
          </a:xfrm>
          <a:prstGeom prst="rect">
            <a:avLst/>
          </a:prstGeom>
        </p:spPr>
        <p:txBody>
          <a:bodyPr wrap="square">
            <a:spAutoFit/>
          </a:bodyPr>
          <a:lstStyle/>
          <a:p>
            <a:pPr lvl="0">
              <a:lnSpc>
                <a:spcPct val="115000"/>
              </a:lnSpc>
              <a:spcAft>
                <a:spcPts val="1000"/>
              </a:spcAft>
            </a:pPr>
            <a:r>
              <a:rPr lang="en-US" sz="2000" dirty="0" smtClean="0">
                <a:solidFill>
                  <a:srgbClr val="002060"/>
                </a:solidFill>
                <a:ea typeface="Calibri"/>
                <a:cs typeface="Times New Roman"/>
              </a:rPr>
              <a:t>  </a:t>
            </a:r>
            <a:r>
              <a:rPr lang="en-US" sz="3200" i="1" dirty="0">
                <a:solidFill>
                  <a:srgbClr val="C00000"/>
                </a:solidFill>
                <a:latin typeface="SumeshwariMJ" pitchFamily="2" charset="0"/>
                <a:cs typeface="SumeshwariMJ" pitchFamily="2" charset="0"/>
              </a:rPr>
              <a:t>‡</a:t>
            </a:r>
            <a:r>
              <a:rPr lang="en-US" sz="3200" i="1" dirty="0" err="1">
                <a:solidFill>
                  <a:srgbClr val="C00000"/>
                </a:solidFill>
                <a:latin typeface="SumeshwariMJ" pitchFamily="2" charset="0"/>
                <a:cs typeface="SumeshwariMJ" pitchFamily="2" charset="0"/>
              </a:rPr>
              <a:t>UªvÝdigv‡ii</a:t>
            </a:r>
            <a:r>
              <a:rPr lang="en-US" sz="3200" i="1" dirty="0">
                <a:solidFill>
                  <a:srgbClr val="C00000"/>
                </a:solidFill>
                <a:latin typeface="SumeshwariMJ" pitchFamily="2" charset="0"/>
                <a:cs typeface="SumeshwariMJ" pitchFamily="2" charset="0"/>
              </a:rPr>
              <a:t> </a:t>
            </a:r>
            <a:r>
              <a:rPr lang="en-US" sz="3200" i="1" dirty="0" err="1">
                <a:solidFill>
                  <a:srgbClr val="C00000"/>
                </a:solidFill>
                <a:latin typeface="SumeshwariMJ" pitchFamily="2" charset="0"/>
                <a:cs typeface="SumeshwariMJ" pitchFamily="2" charset="0"/>
              </a:rPr>
              <a:t>Kzwjs</a:t>
            </a:r>
            <a:r>
              <a:rPr lang="en-US" sz="3200" i="1" dirty="0">
                <a:solidFill>
                  <a:srgbClr val="C00000"/>
                </a:solidFill>
                <a:latin typeface="SumeshwariMJ" pitchFamily="2" charset="0"/>
                <a:cs typeface="SumeshwariMJ" pitchFamily="2" charset="0"/>
              </a:rPr>
              <a:t> </a:t>
            </a:r>
            <a:r>
              <a:rPr lang="en-US" sz="3200" i="1" dirty="0" err="1">
                <a:solidFill>
                  <a:srgbClr val="C00000"/>
                </a:solidFill>
                <a:latin typeface="SumeshwariMJ" pitchFamily="2" charset="0"/>
                <a:cs typeface="SumeshwariMJ" pitchFamily="2" charset="0"/>
              </a:rPr>
              <a:t>ev</a:t>
            </a:r>
            <a:r>
              <a:rPr lang="en-US" sz="3200" i="1" dirty="0">
                <a:solidFill>
                  <a:srgbClr val="C00000"/>
                </a:solidFill>
                <a:latin typeface="SumeshwariMJ" pitchFamily="2" charset="0"/>
                <a:cs typeface="SumeshwariMJ" pitchFamily="2" charset="0"/>
              </a:rPr>
              <a:t>  </a:t>
            </a:r>
            <a:r>
              <a:rPr lang="en-US" sz="3200" i="1" dirty="0" err="1">
                <a:solidFill>
                  <a:srgbClr val="C00000"/>
                </a:solidFill>
                <a:latin typeface="SumeshwariMJ" pitchFamily="2" charset="0"/>
                <a:cs typeface="SumeshwariMJ" pitchFamily="2" charset="0"/>
              </a:rPr>
              <a:t>kxZjxKiY</a:t>
            </a:r>
            <a:r>
              <a:rPr lang="en-US" sz="3200" i="1" dirty="0">
                <a:solidFill>
                  <a:srgbClr val="C00000"/>
                </a:solidFill>
                <a:latin typeface="SumeshwariMJ" pitchFamily="2" charset="0"/>
                <a:cs typeface="SumeshwariMJ" pitchFamily="2" charset="0"/>
              </a:rPr>
              <a:t> </a:t>
            </a:r>
            <a:r>
              <a:rPr lang="en-US" sz="3200" i="1" dirty="0" err="1">
                <a:solidFill>
                  <a:srgbClr val="C00000"/>
                </a:solidFill>
                <a:latin typeface="SumeshwariMJ" pitchFamily="2" charset="0"/>
                <a:cs typeface="SumeshwariMJ" pitchFamily="2" charset="0"/>
              </a:rPr>
              <a:t>Gi</a:t>
            </a:r>
            <a:r>
              <a:rPr lang="en-US" sz="3200" i="1" dirty="0">
                <a:solidFill>
                  <a:srgbClr val="C00000"/>
                </a:solidFill>
                <a:latin typeface="SumeshwariMJ" pitchFamily="2" charset="0"/>
                <a:cs typeface="SumeshwariMJ" pitchFamily="2" charset="0"/>
              </a:rPr>
              <a:t> </a:t>
            </a:r>
            <a:r>
              <a:rPr lang="en-US" sz="3200" i="1" dirty="0" err="1">
                <a:solidFill>
                  <a:srgbClr val="C00000"/>
                </a:solidFill>
                <a:latin typeface="SumeshwariMJ" pitchFamily="2" charset="0"/>
                <a:cs typeface="SumeshwariMJ" pitchFamily="2" charset="0"/>
              </a:rPr>
              <a:t>cÖ‡qvRbxqZv</a:t>
            </a:r>
            <a:r>
              <a:rPr lang="en-US" sz="3200" i="1" dirty="0">
                <a:solidFill>
                  <a:srgbClr val="C00000"/>
                </a:solidFill>
                <a:latin typeface="SumeshwariMJ" pitchFamily="2" charset="0"/>
                <a:cs typeface="SumeshwariMJ" pitchFamily="2" charset="0"/>
              </a:rPr>
              <a:t> :</a:t>
            </a:r>
            <a:endParaRPr lang="en-US" i="1" dirty="0">
              <a:solidFill>
                <a:srgbClr val="C00000"/>
              </a:solidFill>
              <a:ea typeface="Calibri"/>
              <a:cs typeface="Times New Roman"/>
            </a:endParaRPr>
          </a:p>
        </p:txBody>
      </p:sp>
    </p:spTree>
    <p:extLst>
      <p:ext uri="{BB962C8B-B14F-4D97-AF65-F5344CB8AC3E}">
        <p14:creationId xmlns:p14="http://schemas.microsoft.com/office/powerpoint/2010/main" val="26704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76200" y="1600200"/>
            <a:ext cx="9081655" cy="3202928"/>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6.2</a:t>
            </a:r>
            <a:r>
              <a:rPr lang="en-US" sz="2400" dirty="0" smtClean="0">
                <a:solidFill>
                  <a:srgbClr val="002060"/>
                </a:solidFill>
                <a:ea typeface="Calibri"/>
                <a:cs typeface="Times New Roman"/>
              </a:rPr>
              <a:t>  </a:t>
            </a:r>
            <a:r>
              <a:rPr lang="en-US" sz="3600" i="1" dirty="0" smtClean="0">
                <a:solidFill>
                  <a:srgbClr val="C00000"/>
                </a:solidFill>
                <a:latin typeface="SumeshwariMJ" pitchFamily="2" charset="0"/>
                <a:cs typeface="SumeshwariMJ" pitchFamily="2" charset="0"/>
              </a:rPr>
              <a:t>‡</a:t>
            </a:r>
            <a:r>
              <a:rPr lang="en-US" sz="3600" i="1" dirty="0" err="1">
                <a:solidFill>
                  <a:srgbClr val="C00000"/>
                </a:solidFill>
                <a:latin typeface="SumeshwariMJ" pitchFamily="2" charset="0"/>
                <a:cs typeface="SumeshwariMJ" pitchFamily="2" charset="0"/>
              </a:rPr>
              <a:t>UªvÝdigv‡ii</a:t>
            </a:r>
            <a:r>
              <a:rPr lang="en-US" sz="3600" i="1" dirty="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Kzwjs</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ev</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kxZjxKiY</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c×wZmg~n</a:t>
            </a:r>
            <a:r>
              <a:rPr lang="en-US" sz="3600" i="1" dirty="0" smtClean="0">
                <a:solidFill>
                  <a:srgbClr val="C00000"/>
                </a:solidFill>
                <a:latin typeface="SumeshwariMJ" pitchFamily="2" charset="0"/>
                <a:cs typeface="SumeshwariMJ" pitchFamily="2" charset="0"/>
              </a:rPr>
              <a:t>  : </a:t>
            </a:r>
          </a:p>
          <a:p>
            <a:pPr lvl="0">
              <a:lnSpc>
                <a:spcPct val="115000"/>
              </a:lnSpc>
              <a:spcAft>
                <a:spcPts val="1000"/>
              </a:spcAft>
            </a:pPr>
            <a:endParaRPr lang="en-US" sz="3600" i="1" dirty="0" smtClean="0">
              <a:solidFill>
                <a:srgbClr val="C00000"/>
              </a:solidFill>
              <a:latin typeface="SumeshwariMJ" pitchFamily="2" charset="0"/>
              <a:cs typeface="SumeshwariMJ" pitchFamily="2" charset="0"/>
            </a:endParaRPr>
          </a:p>
          <a:p>
            <a:pPr>
              <a:lnSpc>
                <a:spcPts val="1560"/>
              </a:lnSpc>
            </a:pPr>
            <a:r>
              <a:rPr lang="en-US" sz="3200" b="1" dirty="0" err="1">
                <a:solidFill>
                  <a:srgbClr val="000000"/>
                </a:solidFill>
                <a:latin typeface="Vrinda"/>
                <a:ea typeface="Times New Roman"/>
                <a:hlinkClick r:id="rId4"/>
              </a:rPr>
              <a:t>একটি</a:t>
            </a:r>
            <a:r>
              <a:rPr lang="en-US" sz="3200" b="1" dirty="0">
                <a:solidFill>
                  <a:srgbClr val="000000"/>
                </a:solidFill>
                <a:latin typeface="Arial"/>
                <a:ea typeface="Times New Roman"/>
                <a:hlinkClick r:id="rId4"/>
              </a:rPr>
              <a:t> </a:t>
            </a:r>
            <a:r>
              <a:rPr lang="en-US" sz="3200" b="1" dirty="0" err="1">
                <a:solidFill>
                  <a:srgbClr val="000000"/>
                </a:solidFill>
                <a:latin typeface="Vrinda"/>
                <a:ea typeface="Times New Roman"/>
                <a:hlinkClick r:id="rId4"/>
              </a:rPr>
              <a:t>ট্রান্সফরমার</a:t>
            </a:r>
            <a:r>
              <a:rPr lang="en-US" sz="3200" b="1" dirty="0">
                <a:solidFill>
                  <a:srgbClr val="000000"/>
                </a:solidFill>
                <a:latin typeface="Arial"/>
                <a:ea typeface="Times New Roman"/>
                <a:hlinkClick r:id="rId4"/>
              </a:rPr>
              <a:t> </a:t>
            </a:r>
            <a:r>
              <a:rPr lang="en-US" sz="3200" b="1" dirty="0" err="1">
                <a:solidFill>
                  <a:srgbClr val="000000"/>
                </a:solidFill>
                <a:latin typeface="Vrinda"/>
                <a:ea typeface="Times New Roman"/>
                <a:hlinkClick r:id="rId4"/>
              </a:rPr>
              <a:t>এর</a:t>
            </a:r>
            <a:r>
              <a:rPr lang="en-US" sz="3200" b="1" dirty="0">
                <a:solidFill>
                  <a:srgbClr val="000000"/>
                </a:solidFill>
                <a:latin typeface="Arial"/>
                <a:ea typeface="Times New Roman"/>
                <a:hlinkClick r:id="rId4"/>
              </a:rPr>
              <a:t> </a:t>
            </a:r>
            <a:r>
              <a:rPr lang="en-US" sz="3200" b="1" dirty="0" err="1">
                <a:solidFill>
                  <a:srgbClr val="000000"/>
                </a:solidFill>
                <a:latin typeface="Vrinda"/>
                <a:ea typeface="Times New Roman"/>
                <a:hlinkClick r:id="rId4"/>
              </a:rPr>
              <a:t>কুলিং</a:t>
            </a:r>
            <a:r>
              <a:rPr lang="en-US" sz="3200" b="1" dirty="0">
                <a:solidFill>
                  <a:srgbClr val="000000"/>
                </a:solidFill>
                <a:latin typeface="Arial"/>
                <a:ea typeface="Times New Roman"/>
                <a:hlinkClick r:id="rId4"/>
              </a:rPr>
              <a:t> </a:t>
            </a:r>
            <a:r>
              <a:rPr lang="en-US" sz="3200" b="1" dirty="0" err="1">
                <a:solidFill>
                  <a:srgbClr val="000000"/>
                </a:solidFill>
                <a:latin typeface="Vrinda"/>
                <a:ea typeface="Times New Roman"/>
                <a:hlinkClick r:id="rId4"/>
              </a:rPr>
              <a:t>পদ্ধতি</a:t>
            </a:r>
            <a:endParaRPr lang="en-US" sz="14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Tree>
    <p:extLst>
      <p:ext uri="{BB962C8B-B14F-4D97-AF65-F5344CB8AC3E}">
        <p14:creationId xmlns:p14="http://schemas.microsoft.com/office/powerpoint/2010/main" val="11462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pic>
        <p:nvPicPr>
          <p:cNvPr id="5" name="Picture 4"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13.2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6"/>
              </a:rPr>
              <a:t>একটি</a:t>
            </a:r>
            <a:r>
              <a:rPr lang="en-US" sz="2400" b="1" dirty="0" smtClean="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ট্রান্সফরমার</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এর</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কুলিং</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pic>
        <p:nvPicPr>
          <p:cNvPr id="8" name="Picture 7" descr="http://3.bp.blogspot.com/-21J9siHvGaE/U578LMj5J0I/AAAAAAAAA2Q/jOLz61ea-u4/s1600/Cooling+of+transformer+-+ONAN.png"/>
          <p:cNvPicPr/>
          <p:nvPr/>
        </p:nvPicPr>
        <p:blipFill>
          <a:blip r:embed="rId7">
            <a:extLst>
              <a:ext uri="{28A0092B-C50C-407E-A947-70E740481C1C}">
                <a14:useLocalDpi xmlns:a14="http://schemas.microsoft.com/office/drawing/2010/main" val="0"/>
              </a:ext>
            </a:extLst>
          </a:blip>
          <a:srcRect/>
          <a:stretch>
            <a:fillRect/>
          </a:stretch>
        </p:blipFill>
        <p:spPr bwMode="auto">
          <a:xfrm>
            <a:off x="-95249" y="-289214"/>
            <a:ext cx="9239249" cy="7568044"/>
          </a:xfrm>
          <a:prstGeom prst="rect">
            <a:avLst/>
          </a:prstGeom>
          <a:noFill/>
          <a:ln>
            <a:noFill/>
          </a:ln>
        </p:spPr>
      </p:pic>
    </p:spTree>
    <p:extLst>
      <p:ext uri="{BB962C8B-B14F-4D97-AF65-F5344CB8AC3E}">
        <p14:creationId xmlns:p14="http://schemas.microsoft.com/office/powerpoint/2010/main" val="4468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7015254"/>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6</a:t>
            </a:r>
            <a:r>
              <a:rPr lang="en-US" sz="2800" dirty="0" smtClean="0">
                <a:solidFill>
                  <a:srgbClr val="002060"/>
                </a:solidFill>
                <a:ea typeface="Calibri"/>
                <a:cs typeface="Times New Roman"/>
              </a:rPr>
              <a:t>.2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r>
              <a:rPr lang="en-US" sz="3200" dirty="0" err="1"/>
              <a:t>কোন</a:t>
            </a:r>
            <a:r>
              <a:rPr lang="en-US" sz="3200" dirty="0"/>
              <a:t> </a:t>
            </a:r>
            <a:r>
              <a:rPr lang="en-US" sz="3200" dirty="0" err="1"/>
              <a:t>ট্রান্সফরমার</a:t>
            </a:r>
            <a:r>
              <a:rPr lang="en-US" sz="3200" dirty="0"/>
              <a:t> </a:t>
            </a:r>
            <a:r>
              <a:rPr lang="en-US" sz="3200" dirty="0" err="1"/>
              <a:t>সত্যিই</a:t>
            </a:r>
            <a:r>
              <a:rPr lang="en-US" sz="3200" dirty="0"/>
              <a:t> </a:t>
            </a:r>
            <a:r>
              <a:rPr lang="en-US" sz="3200" dirty="0" err="1"/>
              <a:t>একটি</a:t>
            </a:r>
            <a:r>
              <a:rPr lang="en-US" sz="3200" dirty="0"/>
              <a:t> '</a:t>
            </a:r>
            <a:r>
              <a:rPr lang="en-US" sz="3200" dirty="0" err="1"/>
              <a:t>আদর্শ</a:t>
            </a:r>
            <a:r>
              <a:rPr lang="en-US" sz="3200" dirty="0"/>
              <a:t> </a:t>
            </a:r>
            <a:r>
              <a:rPr lang="en-US" sz="3200" dirty="0" err="1"/>
              <a:t>ট্রান্সফরমার</a:t>
            </a:r>
            <a:r>
              <a:rPr lang="en-US" sz="3200" dirty="0"/>
              <a:t>' </a:t>
            </a:r>
            <a:r>
              <a:rPr lang="en-US" sz="3200" dirty="0" err="1"/>
              <a:t>হয</a:t>
            </a:r>
            <a:r>
              <a:rPr lang="en-US" sz="3200" dirty="0"/>
              <a:t>় </a:t>
            </a:r>
            <a:r>
              <a:rPr lang="en-US" sz="3200" dirty="0" err="1"/>
              <a:t>এবং</a:t>
            </a:r>
            <a:r>
              <a:rPr lang="en-US" sz="3200" dirty="0"/>
              <a:t> </a:t>
            </a:r>
            <a:r>
              <a:rPr lang="en-US" sz="3200" dirty="0" err="1"/>
              <a:t>তাই</a:t>
            </a:r>
            <a:r>
              <a:rPr lang="en-US" sz="3200" dirty="0"/>
              <a:t> </a:t>
            </a:r>
            <a:r>
              <a:rPr lang="en-US" sz="3200" dirty="0" err="1"/>
              <a:t>প্রতিটি</a:t>
            </a:r>
            <a:r>
              <a:rPr lang="en-US" sz="3200" dirty="0"/>
              <a:t> </a:t>
            </a:r>
            <a:r>
              <a:rPr lang="en-US" sz="3200" dirty="0" err="1"/>
              <a:t>তাপ</a:t>
            </a:r>
            <a:r>
              <a:rPr lang="en-US" sz="3200" dirty="0"/>
              <a:t> </a:t>
            </a:r>
            <a:r>
              <a:rPr lang="en-US" sz="3200" dirty="0" err="1"/>
              <a:t>রূপান্তরিত</a:t>
            </a:r>
            <a:r>
              <a:rPr lang="en-US" sz="3200" dirty="0"/>
              <a:t> </a:t>
            </a:r>
            <a:r>
              <a:rPr lang="en-US" sz="3200" dirty="0" err="1"/>
              <a:t>করতে</a:t>
            </a:r>
            <a:r>
              <a:rPr lang="en-US" sz="3200" dirty="0"/>
              <a:t> </a:t>
            </a:r>
            <a:r>
              <a:rPr lang="en-US" sz="3200" dirty="0" err="1"/>
              <a:t>যার</a:t>
            </a:r>
            <a:r>
              <a:rPr lang="en-US" sz="3200" dirty="0"/>
              <a:t> </a:t>
            </a:r>
            <a:r>
              <a:rPr lang="en-US" sz="3200" dirty="0" err="1"/>
              <a:t>বেশিরভাগ</a:t>
            </a:r>
            <a:r>
              <a:rPr lang="en-US" sz="3200" dirty="0"/>
              <a:t>, </a:t>
            </a:r>
            <a:r>
              <a:rPr lang="en-US" sz="3200" dirty="0" err="1"/>
              <a:t>কিছু</a:t>
            </a:r>
            <a:r>
              <a:rPr lang="en-US" sz="3200" dirty="0"/>
              <a:t> </a:t>
            </a:r>
            <a:r>
              <a:rPr lang="en-US" sz="3200" dirty="0" err="1"/>
              <a:t>লোকসান</a:t>
            </a:r>
            <a:r>
              <a:rPr lang="en-US" sz="3200" dirty="0"/>
              <a:t> </a:t>
            </a:r>
            <a:r>
              <a:rPr lang="en-US" sz="3200" dirty="0" err="1"/>
              <a:t>বহন</a:t>
            </a:r>
            <a:r>
              <a:rPr lang="en-US" sz="3200" dirty="0"/>
              <a:t> </a:t>
            </a:r>
            <a:r>
              <a:rPr lang="en-US" sz="3200" dirty="0" err="1"/>
              <a:t>করবে</a:t>
            </a:r>
            <a:r>
              <a:rPr lang="en-US" sz="3200" dirty="0"/>
              <a:t>. </a:t>
            </a:r>
            <a:r>
              <a:rPr lang="en-US" sz="3200" dirty="0" err="1"/>
              <a:t>কোন</a:t>
            </a:r>
            <a:r>
              <a:rPr lang="en-US" sz="3200" dirty="0"/>
              <a:t> </a:t>
            </a:r>
            <a:r>
              <a:rPr lang="en-US" sz="3200" dirty="0" err="1"/>
              <a:t>ট্রান্সফরমার</a:t>
            </a:r>
            <a:r>
              <a:rPr lang="en-US" sz="3200" dirty="0"/>
              <a:t> </a:t>
            </a:r>
            <a:r>
              <a:rPr lang="en-US" sz="3200" dirty="0" err="1"/>
              <a:t>সত্যিই</a:t>
            </a:r>
            <a:r>
              <a:rPr lang="en-US" sz="3200" dirty="0"/>
              <a:t> </a:t>
            </a:r>
            <a:r>
              <a:rPr lang="en-US" sz="3200" dirty="0" err="1"/>
              <a:t>একটি</a:t>
            </a:r>
            <a:r>
              <a:rPr lang="en-US" sz="3200" dirty="0"/>
              <a:t> '</a:t>
            </a:r>
            <a:r>
              <a:rPr lang="en-US" sz="3200" dirty="0" err="1"/>
              <a:t>হল</a:t>
            </a:r>
            <a:r>
              <a:rPr lang="en-US" sz="3200" dirty="0"/>
              <a:t> </a:t>
            </a:r>
            <a:r>
              <a:rPr lang="en-US" sz="3200" dirty="0" err="1"/>
              <a:t>আদর্শ</a:t>
            </a:r>
            <a:r>
              <a:rPr lang="en-US" sz="3200" dirty="0"/>
              <a:t> </a:t>
            </a:r>
            <a:r>
              <a:rPr lang="en-US" sz="3200" dirty="0" err="1"/>
              <a:t>ট্রান্সফরমার</a:t>
            </a:r>
            <a:r>
              <a:rPr lang="en-US" sz="3200" dirty="0"/>
              <a:t>' </a:t>
            </a:r>
            <a:r>
              <a:rPr lang="en-US" sz="3200" dirty="0" err="1"/>
              <a:t>এবং</a:t>
            </a:r>
            <a:r>
              <a:rPr lang="en-US" sz="3200" dirty="0"/>
              <a:t> </a:t>
            </a:r>
            <a:r>
              <a:rPr lang="en-US" sz="3200" dirty="0" err="1"/>
              <a:t>তাই</a:t>
            </a:r>
            <a:r>
              <a:rPr lang="en-US" sz="3200" dirty="0"/>
              <a:t> </a:t>
            </a:r>
            <a:r>
              <a:rPr lang="en-US" sz="3200" dirty="0" err="1"/>
              <a:t>প্রতিটি</a:t>
            </a:r>
            <a:r>
              <a:rPr lang="en-US" sz="3200" dirty="0"/>
              <a:t> </a:t>
            </a:r>
            <a:r>
              <a:rPr lang="en-US" sz="3200" dirty="0" err="1"/>
              <a:t>কিছু</a:t>
            </a:r>
            <a:r>
              <a:rPr lang="en-US" sz="3200" dirty="0"/>
              <a:t> </a:t>
            </a:r>
            <a:r>
              <a:rPr lang="en-US" sz="3200" dirty="0" err="1"/>
              <a:t>ভারাক্রান্ত</a:t>
            </a:r>
            <a:r>
              <a:rPr lang="en-US" sz="3200" dirty="0"/>
              <a:t> </a:t>
            </a:r>
            <a:r>
              <a:rPr lang="en-US" sz="3200" dirty="0" err="1"/>
              <a:t>হবে</a:t>
            </a:r>
            <a:r>
              <a:rPr lang="en-US" sz="3200" dirty="0"/>
              <a:t> </a:t>
            </a:r>
            <a:r>
              <a:rPr lang="en-US" sz="3200" dirty="0" err="1"/>
              <a:t>লোকসান</a:t>
            </a:r>
            <a:r>
              <a:rPr lang="en-US" sz="3200" dirty="0"/>
              <a:t> </a:t>
            </a:r>
            <a:r>
              <a:rPr lang="en-US" sz="3200" dirty="0" err="1"/>
              <a:t>তাপ</a:t>
            </a:r>
            <a:r>
              <a:rPr lang="en-US" sz="3200" dirty="0"/>
              <a:t> </a:t>
            </a:r>
            <a:r>
              <a:rPr lang="en-US" sz="3200" dirty="0" err="1"/>
              <a:t>রূপান্তরিত</a:t>
            </a:r>
            <a:r>
              <a:rPr lang="en-US" sz="3200" dirty="0"/>
              <a:t> </a:t>
            </a:r>
            <a:r>
              <a:rPr lang="en-US" sz="3200" dirty="0" err="1"/>
              <a:t>করতে</a:t>
            </a:r>
            <a:r>
              <a:rPr lang="en-US" sz="3200" dirty="0"/>
              <a:t> </a:t>
            </a:r>
            <a:r>
              <a:rPr lang="en-US" sz="3200" dirty="0" err="1"/>
              <a:t>যার</a:t>
            </a:r>
            <a:r>
              <a:rPr lang="en-US" sz="3200" dirty="0"/>
              <a:t> </a:t>
            </a:r>
            <a:r>
              <a:rPr lang="en-US" sz="3200" dirty="0" err="1"/>
              <a:t>বেশিরভাগ</a:t>
            </a:r>
            <a:r>
              <a:rPr lang="en-US" sz="3200" dirty="0"/>
              <a:t>,. </a:t>
            </a:r>
            <a:r>
              <a:rPr lang="en-US" sz="3200" dirty="0" err="1"/>
              <a:t>এই</a:t>
            </a:r>
            <a:r>
              <a:rPr lang="en-US" sz="3200" dirty="0"/>
              <a:t> </a:t>
            </a:r>
            <a:r>
              <a:rPr lang="en-US" sz="3200" dirty="0" err="1"/>
              <a:t>তাপ</a:t>
            </a:r>
            <a:r>
              <a:rPr lang="en-US" sz="3200" dirty="0"/>
              <a:t> </a:t>
            </a:r>
            <a:r>
              <a:rPr lang="en-US" sz="3200" dirty="0" err="1"/>
              <a:t>সঠিকভাবে</a:t>
            </a:r>
            <a:r>
              <a:rPr lang="en-US" sz="3200" dirty="0"/>
              <a:t> </a:t>
            </a:r>
            <a:r>
              <a:rPr lang="en-US" sz="3200" dirty="0" err="1"/>
              <a:t>অপচিত</a:t>
            </a:r>
            <a:r>
              <a:rPr lang="en-US" sz="3200" dirty="0"/>
              <a:t> </a:t>
            </a:r>
            <a:r>
              <a:rPr lang="en-US" sz="3200" dirty="0" err="1"/>
              <a:t>না</a:t>
            </a:r>
            <a:r>
              <a:rPr lang="en-US" sz="3200" dirty="0"/>
              <a:t> </a:t>
            </a:r>
            <a:r>
              <a:rPr lang="en-US" sz="3200" dirty="0" err="1"/>
              <a:t>গেলে</a:t>
            </a:r>
            <a:r>
              <a:rPr lang="en-US" sz="3200" dirty="0"/>
              <a:t> </a:t>
            </a:r>
            <a:r>
              <a:rPr lang="en-US" sz="3200" dirty="0" err="1"/>
              <a:t>ট্রান্সফরমার</a:t>
            </a:r>
            <a:r>
              <a:rPr lang="en-US" sz="3200" dirty="0"/>
              <a:t> </a:t>
            </a:r>
            <a:r>
              <a:rPr lang="en-US" sz="3200" dirty="0" err="1"/>
              <a:t>মধ্যে</a:t>
            </a:r>
            <a:r>
              <a:rPr lang="en-US" sz="3200" dirty="0"/>
              <a:t> </a:t>
            </a:r>
            <a:r>
              <a:rPr lang="en-US" sz="3200" dirty="0" err="1"/>
              <a:t>বাড়তি</a:t>
            </a:r>
            <a:r>
              <a:rPr lang="en-US" sz="3200" dirty="0"/>
              <a:t> </a:t>
            </a:r>
            <a:r>
              <a:rPr lang="en-US" sz="3200" dirty="0" err="1"/>
              <a:t>তাপমাত্রা</a:t>
            </a:r>
            <a:r>
              <a:rPr lang="en-US" sz="3200" dirty="0"/>
              <a:t> </a:t>
            </a:r>
            <a:r>
              <a:rPr lang="en-US" sz="3200" dirty="0" err="1"/>
              <a:t>নিরোধক</a:t>
            </a:r>
            <a:r>
              <a:rPr lang="en-US" sz="3200" dirty="0"/>
              <a:t> </a:t>
            </a:r>
            <a:r>
              <a:rPr lang="en-US" sz="3200" dirty="0" err="1"/>
              <a:t>ব্যর্থতার</a:t>
            </a:r>
            <a:r>
              <a:rPr lang="en-US" sz="3200" dirty="0"/>
              <a:t> </a:t>
            </a:r>
            <a:r>
              <a:rPr lang="en-US" sz="3200" dirty="0" err="1"/>
              <a:t>মত</a:t>
            </a:r>
            <a:r>
              <a:rPr lang="en-US" sz="3200" dirty="0"/>
              <a:t> </a:t>
            </a:r>
            <a:r>
              <a:rPr lang="en-US" sz="3200" dirty="0" err="1"/>
              <a:t>গুরুতর</a:t>
            </a:r>
            <a:r>
              <a:rPr lang="en-US" sz="3200" dirty="0"/>
              <a:t> </a:t>
            </a:r>
            <a:r>
              <a:rPr lang="en-US" sz="3200" dirty="0" err="1"/>
              <a:t>সমস্যার</a:t>
            </a:r>
            <a:r>
              <a:rPr lang="en-US" sz="3200" dirty="0"/>
              <a:t> </a:t>
            </a:r>
            <a:r>
              <a:rPr lang="en-US" sz="3200" dirty="0" err="1"/>
              <a:t>সৃষ্টি</a:t>
            </a:r>
            <a:r>
              <a:rPr lang="en-US" sz="3200" dirty="0"/>
              <a:t> </a:t>
            </a:r>
            <a:r>
              <a:rPr lang="en-US" sz="3200" dirty="0" err="1"/>
              <a:t>করতে</a:t>
            </a:r>
            <a:r>
              <a:rPr lang="en-US" sz="3200" dirty="0"/>
              <a:t> </a:t>
            </a:r>
            <a:r>
              <a:rPr lang="en-US" sz="3200" dirty="0" err="1"/>
              <a:t>পারে</a:t>
            </a:r>
            <a:r>
              <a:rPr lang="en-US" sz="3200" dirty="0"/>
              <a:t>. </a:t>
            </a:r>
            <a:r>
              <a:rPr lang="en-US" sz="3200" dirty="0" err="1"/>
              <a:t>এই</a:t>
            </a:r>
            <a:r>
              <a:rPr lang="en-US" sz="3200" dirty="0"/>
              <a:t> </a:t>
            </a:r>
            <a:r>
              <a:rPr lang="en-US" sz="3200" dirty="0" err="1"/>
              <a:t>তাপ</a:t>
            </a:r>
            <a:r>
              <a:rPr lang="en-US" sz="3200" dirty="0"/>
              <a:t> </a:t>
            </a:r>
            <a:r>
              <a:rPr lang="en-US" sz="3200" dirty="0" err="1"/>
              <a:t>সঠিকভাবে</a:t>
            </a:r>
            <a:r>
              <a:rPr lang="en-US" sz="3200" dirty="0"/>
              <a:t> </a:t>
            </a:r>
            <a:r>
              <a:rPr lang="en-US" sz="3200" dirty="0" err="1"/>
              <a:t>অপচিত</a:t>
            </a:r>
            <a:r>
              <a:rPr lang="en-US" sz="3200" dirty="0"/>
              <a:t> </a:t>
            </a:r>
            <a:r>
              <a:rPr lang="en-US" sz="3200" dirty="0" err="1"/>
              <a:t>না</a:t>
            </a:r>
            <a:r>
              <a:rPr lang="en-US" sz="3200" dirty="0"/>
              <a:t> </a:t>
            </a:r>
            <a:r>
              <a:rPr lang="en-US" sz="3200" dirty="0" err="1"/>
              <a:t>গেলে</a:t>
            </a:r>
            <a:r>
              <a:rPr lang="en-US" sz="3200" dirty="0"/>
              <a:t> </a:t>
            </a:r>
            <a:r>
              <a:rPr lang="en-US" sz="3200" dirty="0" err="1"/>
              <a:t>ট্রান্সফরমার</a:t>
            </a:r>
            <a:r>
              <a:rPr lang="en-US" sz="3200" dirty="0"/>
              <a:t> </a:t>
            </a:r>
            <a:r>
              <a:rPr lang="en-US" sz="3200" dirty="0" err="1"/>
              <a:t>মধ্যে</a:t>
            </a:r>
            <a:r>
              <a:rPr lang="en-US" sz="3200" dirty="0"/>
              <a:t> ...</a:t>
            </a:r>
          </a:p>
          <a:p>
            <a:endParaRPr lang="en-US" sz="4000" dirty="0" smtClean="0">
              <a:solidFill>
                <a:srgbClr val="002060"/>
              </a:solidFill>
              <a:latin typeface="SumeshwariMJ" pitchFamily="2" charset="0"/>
              <a:cs typeface="SumeshwariMJ" pitchFamily="2" charset="0"/>
            </a:endParaRPr>
          </a:p>
          <a:p>
            <a:endParaRPr lang="en-US" dirty="0"/>
          </a:p>
        </p:txBody>
      </p:sp>
    </p:spTree>
    <p:extLst>
      <p:ext uri="{BB962C8B-B14F-4D97-AF65-F5344CB8AC3E}">
        <p14:creationId xmlns:p14="http://schemas.microsoft.com/office/powerpoint/2010/main" val="26025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8" name="Rectangle 7"/>
          <p:cNvSpPr/>
          <p:nvPr/>
        </p:nvSpPr>
        <p:spPr>
          <a:xfrm>
            <a:off x="228600" y="1181100"/>
            <a:ext cx="8776856" cy="5381986"/>
          </a:xfrm>
          <a:prstGeom prst="rect">
            <a:avLst/>
          </a:prstGeom>
        </p:spPr>
        <p:txBody>
          <a:bodyPr wrap="square">
            <a:spAutoFit/>
          </a:bodyPr>
          <a:lstStyle/>
          <a:p>
            <a:pPr>
              <a:buClr>
                <a:srgbClr val="2DA2BF"/>
              </a:buClr>
              <a:buSzPct val="68000"/>
            </a:pPr>
            <a:r>
              <a:rPr lang="en-US" sz="3200" dirty="0" smtClean="0">
                <a:solidFill>
                  <a:prstClr val="black"/>
                </a:solidFill>
                <a:ea typeface="Calibri"/>
                <a:cs typeface="Times New Roman"/>
              </a:rPr>
              <a:t> </a:t>
            </a:r>
            <a:r>
              <a:rPr lang="en-US" sz="3200" dirty="0">
                <a:solidFill>
                  <a:srgbClr val="7030A0"/>
                </a:solidFill>
                <a:ea typeface="Calibri"/>
                <a:cs typeface="Times New Roman"/>
              </a:rPr>
              <a:t>Introduction </a:t>
            </a:r>
            <a:r>
              <a:rPr lang="en-US" sz="4000" dirty="0">
                <a:solidFill>
                  <a:srgbClr val="7030A0"/>
                </a:solidFill>
                <a:ea typeface="Calibri"/>
                <a:cs typeface="Times New Roman"/>
              </a:rPr>
              <a:t>.</a:t>
            </a:r>
            <a:r>
              <a:rPr lang="en-US" sz="2800" dirty="0">
                <a:solidFill>
                  <a:srgbClr val="7030A0"/>
                </a:solidFill>
                <a:latin typeface="SutonnyMJ"/>
                <a:ea typeface="Calibri"/>
                <a:cs typeface="Times New Roman"/>
              </a:rPr>
              <a:t>(</a:t>
            </a:r>
            <a:r>
              <a:rPr lang="en-US" sz="3200" dirty="0" err="1">
                <a:solidFill>
                  <a:srgbClr val="7030A0"/>
                </a:solidFill>
                <a:latin typeface="SumeshwariMJ" pitchFamily="2" charset="0"/>
                <a:cs typeface="SumeshwariMJ" pitchFamily="2" charset="0"/>
              </a:rPr>
              <a:t>f‚wgKv</a:t>
            </a:r>
            <a:r>
              <a:rPr lang="en-US" sz="5400" dirty="0">
                <a:solidFill>
                  <a:srgbClr val="7030A0"/>
                </a:solidFill>
                <a:latin typeface="SumeshwariMJ" pitchFamily="2" charset="0"/>
                <a:cs typeface="SumeshwariMJ" pitchFamily="2" charset="0"/>
              </a:rPr>
              <a:t> </a:t>
            </a:r>
            <a:r>
              <a:rPr lang="en-US" sz="3200" dirty="0">
                <a:solidFill>
                  <a:srgbClr val="7030A0"/>
                </a:solidFill>
                <a:latin typeface="SutonnyMJ"/>
                <a:ea typeface="Calibri"/>
                <a:cs typeface="Times New Roman"/>
              </a:rPr>
              <a:t>)</a:t>
            </a:r>
            <a:endParaRPr lang="en-US" sz="8800" dirty="0">
              <a:solidFill>
                <a:srgbClr val="7030A0"/>
              </a:solidFill>
              <a:latin typeface="SumeshwariMJ" pitchFamily="2" charset="0"/>
              <a:cs typeface="SumeshwariMJ" pitchFamily="2" charset="0"/>
            </a:endParaRPr>
          </a:p>
          <a:p>
            <a:pPr>
              <a:lnSpc>
                <a:spcPct val="115000"/>
              </a:lnSpc>
              <a:spcAft>
                <a:spcPts val="1000"/>
              </a:spcAft>
            </a:pPr>
            <a:r>
              <a:rPr lang="en-US" sz="3600" dirty="0" smtClean="0">
                <a:solidFill>
                  <a:prstClr val="black"/>
                </a:solidFill>
                <a:latin typeface="SumeshwariMJ" pitchFamily="2" charset="0"/>
                <a:cs typeface="SumeshwariMJ" pitchFamily="2" charset="0"/>
              </a:rPr>
              <a:t>   </a:t>
            </a:r>
            <a:r>
              <a:rPr lang="en-US" sz="3600" dirty="0" err="1" smtClean="0">
                <a:solidFill>
                  <a:prstClr val="black"/>
                </a:solidFill>
                <a:latin typeface="SumeshwariMJ" pitchFamily="2" charset="0"/>
                <a:cs typeface="SumeshwariMJ" pitchFamily="2" charset="0"/>
              </a:rPr>
              <a:t>UªvÝdigv‡ii</a:t>
            </a:r>
            <a:r>
              <a:rPr lang="en-US" sz="3600" dirty="0" smtClean="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Bwdwm‡qwÝ</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wbY</a:t>
            </a:r>
            <a:r>
              <a:rPr lang="en-US" sz="3600" dirty="0">
                <a:solidFill>
                  <a:prstClr val="black"/>
                </a:solidFill>
                <a:latin typeface="SumeshwariMJ" pitchFamily="2" charset="0"/>
                <a:cs typeface="SumeshwariMJ" pitchFamily="2" charset="0"/>
              </a:rPr>
              <a:t>©‡qi </a:t>
            </a:r>
            <a:r>
              <a:rPr lang="en-US" sz="3600" dirty="0" err="1">
                <a:solidFill>
                  <a:prstClr val="black"/>
                </a:solidFill>
                <a:latin typeface="SumeshwariMJ" pitchFamily="2" charset="0"/>
                <a:cs typeface="SumeshwariMJ" pitchFamily="2" charset="0"/>
              </a:rPr>
              <a:t>digy©jv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wbY©q</a:t>
            </a:r>
            <a:r>
              <a:rPr lang="en-US" sz="3600" dirty="0">
                <a:solidFill>
                  <a:prstClr val="black"/>
                </a:solidFill>
                <a:latin typeface="SumeshwariMJ" pitchFamily="2" charset="0"/>
                <a:cs typeface="SumeshwariMJ" pitchFamily="2" charset="0"/>
              </a:rPr>
              <a:t> :</a:t>
            </a:r>
            <a:endParaRPr lang="en-US" sz="2000" dirty="0">
              <a:solidFill>
                <a:srgbClr val="002060"/>
              </a:solidFill>
              <a:ea typeface="Calibri"/>
              <a:cs typeface="Times New Roman"/>
            </a:endParaRPr>
          </a:p>
          <a:p>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UªvÝdigv‡ii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ÿZv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Ab¨vb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gwk‡bi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P‡q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fvj</a:t>
            </a:r>
            <a:r>
              <a:rPr lang="en-US" sz="4000" dirty="0">
                <a:solidFill>
                  <a:prstClr val="black"/>
                </a:solidFill>
                <a:latin typeface="SumeshwariMJ" pitchFamily="2" charset="0"/>
                <a:cs typeface="SumeshwariMJ" pitchFamily="2" charset="0"/>
              </a:rPr>
              <a:t> | </a:t>
            </a:r>
          </a:p>
          <a:p>
            <a:r>
              <a:rPr lang="en-US" sz="4000" dirty="0">
                <a:solidFill>
                  <a:prstClr val="black"/>
                </a:solidFill>
                <a:latin typeface="SumeshwariMJ" pitchFamily="2" charset="0"/>
                <a:cs typeface="SumeshwariMJ" pitchFamily="2" charset="0"/>
              </a:rPr>
              <a:t>  </a:t>
            </a:r>
            <a:r>
              <a:rPr lang="en-US" sz="3600" dirty="0">
                <a:solidFill>
                  <a:prstClr val="black"/>
                </a:solidFill>
              </a:rPr>
              <a:t>Transformer</a:t>
            </a:r>
            <a:r>
              <a:rPr lang="en-US" sz="4000" dirty="0">
                <a:solidFill>
                  <a:prstClr val="black"/>
                </a:solidFill>
              </a:rPr>
              <a:t> </a:t>
            </a:r>
            <a:r>
              <a:rPr lang="en-US" sz="4000" dirty="0" err="1">
                <a:solidFill>
                  <a:prstClr val="black"/>
                </a:solidFill>
                <a:latin typeface="SumeshwariMJ" pitchFamily="2" charset="0"/>
                <a:cs typeface="SumeshwariMJ" pitchFamily="2" charset="0"/>
              </a:rPr>
              <a:t>Gi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ÿ‡Î</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cvIqvi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cwieZ</a:t>
            </a:r>
            <a:r>
              <a:rPr lang="en-US" sz="4000" dirty="0">
                <a:solidFill>
                  <a:prstClr val="black"/>
                </a:solidFill>
                <a:latin typeface="SumeshwariMJ" pitchFamily="2" charset="0"/>
                <a:cs typeface="SumeshwariMJ" pitchFamily="2" charset="0"/>
              </a:rPr>
              <a:t>©‡bi </a:t>
            </a:r>
          </a:p>
          <a:p>
            <a:r>
              <a:rPr lang="en-US" sz="4000" dirty="0">
                <a:solidFill>
                  <a:prstClr val="black"/>
                </a:solidFill>
                <a:latin typeface="SumeshwariMJ" pitchFamily="2" charset="0"/>
                <a:cs typeface="SumeshwariMJ" pitchFamily="2" charset="0"/>
              </a:rPr>
              <a:t>  mv‡_ mv‡_ `</a:t>
            </a:r>
            <a:r>
              <a:rPr lang="en-US" sz="4000" dirty="0" err="1">
                <a:solidFill>
                  <a:prstClr val="black"/>
                </a:solidFill>
                <a:latin typeface="SumeshwariMJ" pitchFamily="2" charset="0"/>
                <a:cs typeface="SumeshwariMJ" pitchFamily="2" charset="0"/>
              </a:rPr>
              <a:t>ÿZvi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cwieZ©b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n‡q</a:t>
            </a:r>
            <a:r>
              <a:rPr lang="en-US" sz="4000" dirty="0">
                <a:solidFill>
                  <a:prstClr val="black"/>
                </a:solidFill>
                <a:latin typeface="SumeshwariMJ" pitchFamily="2" charset="0"/>
                <a:cs typeface="SumeshwariMJ" pitchFamily="2" charset="0"/>
              </a:rPr>
              <a:t> _</a:t>
            </a:r>
            <a:r>
              <a:rPr lang="en-US" sz="4000" dirty="0" err="1">
                <a:solidFill>
                  <a:prstClr val="black"/>
                </a:solidFill>
                <a:latin typeface="SumeshwariMJ" pitchFamily="2" charset="0"/>
                <a:cs typeface="SumeshwariMJ" pitchFamily="2" charset="0"/>
              </a:rPr>
              <a:t>v‡K</a:t>
            </a:r>
            <a:r>
              <a:rPr lang="en-US" sz="4000" dirty="0">
                <a:solidFill>
                  <a:prstClr val="black"/>
                </a:solidFill>
                <a:latin typeface="SumeshwariMJ" pitchFamily="2" charset="0"/>
                <a:cs typeface="SumeshwariMJ" pitchFamily="2" charset="0"/>
              </a:rPr>
              <a:t> | </a:t>
            </a:r>
          </a:p>
          <a:p>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UªvÝdigv‡ii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ÿZv‡K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kZKiv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nv‡i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cÖKvk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Kiv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nq</a:t>
            </a:r>
            <a:r>
              <a:rPr lang="en-US" sz="4000" dirty="0">
                <a:solidFill>
                  <a:prstClr val="black"/>
                </a:solidFill>
                <a:latin typeface="SumeshwariMJ" pitchFamily="2" charset="0"/>
                <a:cs typeface="SumeshwariMJ" pitchFamily="2" charset="0"/>
              </a:rPr>
              <a:t> |  </a:t>
            </a:r>
            <a:endParaRPr lang="en-US" sz="4000" dirty="0" smtClean="0">
              <a:solidFill>
                <a:prstClr val="black"/>
              </a:solidFill>
              <a:latin typeface="SumeshwariMJ" pitchFamily="2" charset="0"/>
              <a:cs typeface="SumeshwariMJ" pitchFamily="2" charset="0"/>
            </a:endParaRPr>
          </a:p>
          <a:p>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838200" y="274638"/>
            <a:ext cx="7010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smtClean="0"/>
              <a:t>এসি মেসিন-১বিষয় কোড-৬</a:t>
            </a:r>
            <a:r>
              <a:rPr lang="bn-BD" sz="2400" dirty="0">
                <a:solidFill>
                  <a:prstClr val="white"/>
                </a:solidFill>
              </a:rPr>
              <a:t>৬</a:t>
            </a:r>
            <a:r>
              <a:rPr lang="bn-BD" sz="2400" dirty="0" smtClean="0"/>
              <a:t>৭৬</a:t>
            </a:r>
            <a:r>
              <a:rPr lang="en-US" sz="4000" dirty="0" smtClean="0">
                <a:latin typeface="SumeshwariMJ" pitchFamily="2" charset="0"/>
                <a:cs typeface="SumeshwariMJ" pitchFamily="2" charset="0"/>
              </a:rPr>
              <a:t>1 </a:t>
            </a:r>
            <a:r>
              <a:rPr lang="en-US" sz="2800" dirty="0" err="1" smtClean="0">
                <a:latin typeface="SumeshwariMJ" pitchFamily="2" charset="0"/>
                <a:cs typeface="SumeshwariMJ" pitchFamily="2" charset="0"/>
              </a:rPr>
              <a:t>UªvÝdigvi</a:t>
            </a:r>
            <a:r>
              <a:rPr lang="en-US" sz="2800" dirty="0" smtClean="0">
                <a:latin typeface="SumeshwariMJ" pitchFamily="2" charset="0"/>
                <a:cs typeface="SumeshwariMJ" pitchFamily="2" charset="0"/>
              </a:rPr>
              <a:t> 6ó </a:t>
            </a:r>
            <a:r>
              <a:rPr lang="en-US" sz="2800" dirty="0" err="1" smtClean="0">
                <a:solidFill>
                  <a:schemeClr val="bg2"/>
                </a:solidFill>
                <a:latin typeface="SumeshwariMJ" pitchFamily="2" charset="0"/>
                <a:cs typeface="SumeshwariMJ" pitchFamily="2" charset="0"/>
              </a:rPr>
              <a:t>Aa¨vq</a:t>
            </a:r>
            <a:r>
              <a:rPr lang="en-US" sz="3200" dirty="0" smtClean="0">
                <a:solidFill>
                  <a:srgbClr val="FF0000"/>
                </a:solidFill>
              </a:rPr>
              <a:t/>
            </a:r>
            <a:br>
              <a:rPr lang="en-US" sz="3200" dirty="0" smtClean="0">
                <a:solidFill>
                  <a:srgbClr val="FF0000"/>
                </a:solidFill>
              </a:rPr>
            </a:br>
            <a:r>
              <a:rPr lang="en-US" sz="2200" dirty="0" smtClean="0">
                <a:solidFill>
                  <a:schemeClr val="tx1"/>
                </a:solidFill>
              </a:rPr>
              <a:t>EFFICIENCY OF TRANSFORMER</a:t>
            </a:r>
            <a:endParaRPr lang="en-US" sz="2400" dirty="0">
              <a:solidFill>
                <a:schemeClr val="bg2"/>
              </a:solidFill>
            </a:endParaRPr>
          </a:p>
        </p:txBody>
      </p:sp>
    </p:spTree>
    <p:extLst>
      <p:ext uri="{BB962C8B-B14F-4D97-AF65-F5344CB8AC3E}">
        <p14:creationId xmlns:p14="http://schemas.microsoft.com/office/powerpoint/2010/main" val="31670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5691815"/>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    6.2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r>
              <a:rPr lang="en-US" b="1" dirty="0" err="1"/>
              <a:t>একটি</a:t>
            </a:r>
            <a:r>
              <a:rPr lang="en-US" b="1" dirty="0"/>
              <a:t> </a:t>
            </a:r>
            <a:r>
              <a:rPr lang="en-US" b="1" dirty="0" err="1"/>
              <a:t>ট্রান্সফরমার</a:t>
            </a:r>
            <a:r>
              <a:rPr lang="en-US" b="1" dirty="0"/>
              <a:t> </a:t>
            </a:r>
            <a:r>
              <a:rPr lang="en-US" b="1" dirty="0" err="1"/>
              <a:t>এর</a:t>
            </a:r>
            <a:r>
              <a:rPr lang="en-US" b="1" dirty="0"/>
              <a:t> </a:t>
            </a:r>
            <a:r>
              <a:rPr lang="en-US" b="1" dirty="0" err="1"/>
              <a:t>কুলিং</a:t>
            </a:r>
            <a:r>
              <a:rPr lang="en-US" b="1" dirty="0"/>
              <a:t> </a:t>
            </a:r>
            <a:r>
              <a:rPr lang="en-US" b="1" dirty="0" err="1"/>
              <a:t>পদ্ধতি</a:t>
            </a:r>
            <a:endParaRPr lang="en-US" sz="1000" dirty="0"/>
          </a:p>
          <a:p>
            <a:r>
              <a:rPr lang="en-US" dirty="0" err="1"/>
              <a:t>কিরণ</a:t>
            </a:r>
            <a:r>
              <a:rPr lang="en-US" dirty="0"/>
              <a:t> </a:t>
            </a:r>
            <a:r>
              <a:rPr lang="en-US" dirty="0" err="1"/>
              <a:t>Daware</a:t>
            </a:r>
            <a:r>
              <a:rPr lang="en-US" dirty="0"/>
              <a:t> </a:t>
            </a:r>
            <a:r>
              <a:rPr lang="en-US" dirty="0" err="1"/>
              <a:t>দ্বারা</a:t>
            </a:r>
            <a:r>
              <a:rPr lang="en-US" dirty="0"/>
              <a:t> </a:t>
            </a:r>
            <a:r>
              <a:rPr lang="en-US" dirty="0" err="1">
                <a:hlinkClick r:id="rId5"/>
              </a:rPr>
              <a:t>ট্রান্সফরমার</a:t>
            </a:r>
            <a:r>
              <a:rPr lang="en-US" dirty="0"/>
              <a:t> </a:t>
            </a:r>
            <a:r>
              <a:rPr lang="en-US" dirty="0" err="1">
                <a:hlinkClick r:id="rId6"/>
              </a:rPr>
              <a:t>একটি</a:t>
            </a:r>
            <a:r>
              <a:rPr lang="en-US" dirty="0">
                <a:hlinkClick r:id="rId6"/>
              </a:rPr>
              <a:t> </a:t>
            </a:r>
            <a:r>
              <a:rPr lang="en-US" dirty="0" err="1">
                <a:hlinkClick r:id="rId6"/>
              </a:rPr>
              <a:t>মন্তব্য</a:t>
            </a:r>
            <a:endParaRPr lang="en-US" sz="3200" dirty="0"/>
          </a:p>
          <a:p>
            <a:r>
              <a:rPr lang="en-US" dirty="0"/>
              <a:t> </a:t>
            </a:r>
            <a:endParaRPr lang="en-US" sz="3200" dirty="0"/>
          </a:p>
          <a:p>
            <a:r>
              <a:rPr lang="en-US" dirty="0" err="1"/>
              <a:t>কোন</a:t>
            </a:r>
            <a:r>
              <a:rPr lang="en-US" dirty="0"/>
              <a:t> </a:t>
            </a:r>
            <a:r>
              <a:rPr lang="en-US" dirty="0" err="1"/>
              <a:t>ট্রান্সফরমার</a:t>
            </a:r>
            <a:r>
              <a:rPr lang="en-US" dirty="0"/>
              <a:t> </a:t>
            </a:r>
            <a:r>
              <a:rPr lang="en-US" dirty="0" err="1"/>
              <a:t>সত্যিই</a:t>
            </a:r>
            <a:r>
              <a:rPr lang="en-US" dirty="0"/>
              <a:t> </a:t>
            </a:r>
            <a:r>
              <a:rPr lang="en-US" dirty="0" err="1"/>
              <a:t>একটি</a:t>
            </a:r>
            <a:r>
              <a:rPr lang="en-US" dirty="0"/>
              <a:t> '</a:t>
            </a:r>
            <a:r>
              <a:rPr lang="en-US" dirty="0" err="1"/>
              <a:t>হল</a:t>
            </a:r>
            <a:r>
              <a:rPr lang="en-US" dirty="0"/>
              <a:t> </a:t>
            </a:r>
            <a:r>
              <a:rPr lang="en-US" u="sng" dirty="0" err="1">
                <a:hlinkClick r:id="rId7"/>
              </a:rPr>
              <a:t>আদর্শ</a:t>
            </a:r>
            <a:r>
              <a:rPr lang="en-US" u="sng" dirty="0">
                <a:hlinkClick r:id="rId7"/>
              </a:rPr>
              <a:t> </a:t>
            </a:r>
            <a:r>
              <a:rPr lang="en-US" u="sng" dirty="0" err="1">
                <a:hlinkClick r:id="rId7"/>
              </a:rPr>
              <a:t>ট্রান্সফরমার</a:t>
            </a:r>
            <a:r>
              <a:rPr lang="en-US" dirty="0"/>
              <a:t> '</a:t>
            </a:r>
            <a:r>
              <a:rPr lang="en-US" dirty="0" err="1"/>
              <a:t>এবং</a:t>
            </a:r>
            <a:r>
              <a:rPr lang="en-US" dirty="0"/>
              <a:t> </a:t>
            </a:r>
            <a:r>
              <a:rPr lang="en-US" dirty="0" err="1"/>
              <a:t>তাই</a:t>
            </a:r>
            <a:r>
              <a:rPr lang="en-US" dirty="0"/>
              <a:t> </a:t>
            </a:r>
            <a:r>
              <a:rPr lang="en-US" dirty="0" err="1"/>
              <a:t>প্রতিটি</a:t>
            </a:r>
            <a:r>
              <a:rPr lang="en-US" dirty="0"/>
              <a:t> </a:t>
            </a:r>
            <a:r>
              <a:rPr lang="en-US" dirty="0" err="1"/>
              <a:t>কিছু</a:t>
            </a:r>
            <a:r>
              <a:rPr lang="en-US" dirty="0"/>
              <a:t> </a:t>
            </a:r>
            <a:r>
              <a:rPr lang="en-US" dirty="0" err="1"/>
              <a:t>ভারাক্রান্ত</a:t>
            </a:r>
            <a:r>
              <a:rPr lang="en-US" dirty="0"/>
              <a:t> </a:t>
            </a:r>
            <a:r>
              <a:rPr lang="en-US" dirty="0" err="1"/>
              <a:t>হবে</a:t>
            </a:r>
            <a:r>
              <a:rPr lang="en-US" dirty="0"/>
              <a:t> </a:t>
            </a:r>
            <a:r>
              <a:rPr lang="en-US" u="sng" dirty="0" err="1">
                <a:hlinkClick r:id="rId8"/>
              </a:rPr>
              <a:t>লোকসান</a:t>
            </a:r>
            <a:r>
              <a:rPr lang="en-US" dirty="0"/>
              <a:t> </a:t>
            </a:r>
            <a:r>
              <a:rPr lang="en-US" dirty="0" err="1"/>
              <a:t>তাপ</a:t>
            </a:r>
            <a:r>
              <a:rPr lang="en-US" dirty="0"/>
              <a:t> </a:t>
            </a:r>
            <a:r>
              <a:rPr lang="en-US" dirty="0" err="1"/>
              <a:t>রূপান্তরিত</a:t>
            </a:r>
            <a:r>
              <a:rPr lang="en-US" dirty="0"/>
              <a:t> </a:t>
            </a:r>
            <a:r>
              <a:rPr lang="en-US" dirty="0" err="1"/>
              <a:t>করতে</a:t>
            </a:r>
            <a:r>
              <a:rPr lang="en-US" dirty="0"/>
              <a:t> </a:t>
            </a:r>
            <a:r>
              <a:rPr lang="en-US" dirty="0" err="1"/>
              <a:t>যার</a:t>
            </a:r>
            <a:r>
              <a:rPr lang="en-US" dirty="0"/>
              <a:t> </a:t>
            </a:r>
            <a:r>
              <a:rPr lang="en-US" dirty="0" err="1"/>
              <a:t>বেশিরভাগ</a:t>
            </a:r>
            <a:r>
              <a:rPr lang="en-US" dirty="0"/>
              <a:t>,. </a:t>
            </a:r>
            <a:r>
              <a:rPr lang="en-US" dirty="0" err="1"/>
              <a:t>এই</a:t>
            </a:r>
            <a:r>
              <a:rPr lang="en-US" dirty="0"/>
              <a:t> </a:t>
            </a:r>
            <a:r>
              <a:rPr lang="en-US" dirty="0" err="1"/>
              <a:t>তাপ</a:t>
            </a:r>
            <a:r>
              <a:rPr lang="en-US" dirty="0"/>
              <a:t> </a:t>
            </a:r>
            <a:r>
              <a:rPr lang="en-US" dirty="0" err="1"/>
              <a:t>সঠিকভাবে</a:t>
            </a:r>
            <a:r>
              <a:rPr lang="en-US" dirty="0"/>
              <a:t> </a:t>
            </a:r>
            <a:r>
              <a:rPr lang="en-US" dirty="0" err="1"/>
              <a:t>অপচিত</a:t>
            </a:r>
            <a:r>
              <a:rPr lang="en-US" dirty="0"/>
              <a:t> </a:t>
            </a:r>
            <a:r>
              <a:rPr lang="en-US" dirty="0" err="1"/>
              <a:t>না</a:t>
            </a:r>
            <a:r>
              <a:rPr lang="en-US" dirty="0"/>
              <a:t> </a:t>
            </a:r>
            <a:r>
              <a:rPr lang="en-US" dirty="0" err="1"/>
              <a:t>গেলে</a:t>
            </a:r>
            <a:r>
              <a:rPr lang="en-US" dirty="0"/>
              <a:t> </a:t>
            </a:r>
            <a:r>
              <a:rPr lang="en-US" dirty="0" err="1"/>
              <a:t>ট্রান্সফরমার</a:t>
            </a:r>
            <a:r>
              <a:rPr lang="en-US" dirty="0"/>
              <a:t> </a:t>
            </a:r>
            <a:r>
              <a:rPr lang="en-US" dirty="0" err="1"/>
              <a:t>মধ্যে</a:t>
            </a:r>
            <a:r>
              <a:rPr lang="en-US" dirty="0"/>
              <a:t> </a:t>
            </a:r>
            <a:r>
              <a:rPr lang="en-US" dirty="0" err="1"/>
              <a:t>বাড়তি</a:t>
            </a:r>
            <a:r>
              <a:rPr lang="en-US" dirty="0"/>
              <a:t> </a:t>
            </a:r>
            <a:r>
              <a:rPr lang="en-US" dirty="0" err="1"/>
              <a:t>তাপমাত্রা</a:t>
            </a:r>
            <a:r>
              <a:rPr lang="en-US" dirty="0"/>
              <a:t> </a:t>
            </a:r>
            <a:r>
              <a:rPr lang="en-US" dirty="0" err="1"/>
              <a:t>নিরোধক</a:t>
            </a:r>
            <a:r>
              <a:rPr lang="en-US" dirty="0"/>
              <a:t> </a:t>
            </a:r>
            <a:r>
              <a:rPr lang="en-US" dirty="0" err="1"/>
              <a:t>ব্যর্থতার</a:t>
            </a:r>
            <a:r>
              <a:rPr lang="en-US" dirty="0"/>
              <a:t> </a:t>
            </a:r>
            <a:r>
              <a:rPr lang="en-US" dirty="0" err="1"/>
              <a:t>মত</a:t>
            </a:r>
            <a:r>
              <a:rPr lang="en-US" dirty="0"/>
              <a:t> </a:t>
            </a:r>
            <a:r>
              <a:rPr lang="en-US" dirty="0" err="1"/>
              <a:t>গুরুতর</a:t>
            </a:r>
            <a:r>
              <a:rPr lang="en-US" dirty="0"/>
              <a:t> </a:t>
            </a:r>
            <a:r>
              <a:rPr lang="en-US" dirty="0" err="1"/>
              <a:t>সমস্যার</a:t>
            </a:r>
            <a:r>
              <a:rPr lang="en-US" dirty="0"/>
              <a:t> </a:t>
            </a:r>
            <a:r>
              <a:rPr lang="en-US" dirty="0" err="1"/>
              <a:t>সৃষ্টি</a:t>
            </a:r>
            <a:r>
              <a:rPr lang="en-US" dirty="0"/>
              <a:t> </a:t>
            </a:r>
            <a:r>
              <a:rPr lang="en-US" dirty="0" err="1"/>
              <a:t>করতে</a:t>
            </a:r>
            <a:r>
              <a:rPr lang="en-US" dirty="0"/>
              <a:t> </a:t>
            </a:r>
            <a:r>
              <a:rPr lang="en-US" dirty="0" err="1"/>
              <a:t>পারে</a:t>
            </a:r>
            <a:r>
              <a:rPr lang="en-US" dirty="0"/>
              <a:t>. </a:t>
            </a:r>
            <a:r>
              <a:rPr lang="en-US" dirty="0" err="1"/>
              <a:t>এটা</a:t>
            </a:r>
            <a:r>
              <a:rPr lang="en-US" dirty="0"/>
              <a:t> </a:t>
            </a:r>
            <a:r>
              <a:rPr lang="en-US" dirty="0" err="1"/>
              <a:t>ট্রান্সফরমার</a:t>
            </a:r>
            <a:r>
              <a:rPr lang="en-US" dirty="0"/>
              <a:t> </a:t>
            </a:r>
            <a:r>
              <a:rPr lang="en-US" dirty="0" err="1"/>
              <a:t>একটি</a:t>
            </a:r>
            <a:r>
              <a:rPr lang="en-US" dirty="0"/>
              <a:t> </a:t>
            </a:r>
            <a:r>
              <a:rPr lang="en-US" dirty="0" err="1"/>
              <a:t>কুলিং</a:t>
            </a:r>
            <a:r>
              <a:rPr lang="en-US" dirty="0"/>
              <a:t> </a:t>
            </a:r>
            <a:r>
              <a:rPr lang="en-US" dirty="0" err="1"/>
              <a:t>সিস্টেম</a:t>
            </a:r>
            <a:r>
              <a:rPr lang="en-US" dirty="0"/>
              <a:t> </a:t>
            </a:r>
            <a:r>
              <a:rPr lang="en-US" dirty="0" err="1"/>
              <a:t>প্রয়োজন</a:t>
            </a:r>
            <a:r>
              <a:rPr lang="en-US" dirty="0"/>
              <a:t> </a:t>
            </a:r>
            <a:r>
              <a:rPr lang="en-US" dirty="0" err="1"/>
              <a:t>সুস্পষ্ট</a:t>
            </a:r>
            <a:r>
              <a:rPr lang="en-US" dirty="0"/>
              <a:t>. </a:t>
            </a:r>
            <a:r>
              <a:rPr lang="en-US" dirty="0" err="1"/>
              <a:t>ট্রান্সফরমারস</a:t>
            </a:r>
            <a:r>
              <a:rPr lang="en-US" dirty="0"/>
              <a:t> (</a:t>
            </a:r>
            <a:r>
              <a:rPr lang="en-US" dirty="0" err="1"/>
              <a:t>আমি</a:t>
            </a:r>
            <a:r>
              <a:rPr lang="en-US" dirty="0"/>
              <a:t>) </a:t>
            </a:r>
            <a:r>
              <a:rPr lang="en-US" dirty="0" err="1"/>
              <a:t>শুষ্ক</a:t>
            </a:r>
            <a:r>
              <a:rPr lang="en-US" dirty="0"/>
              <a:t> </a:t>
            </a:r>
            <a:r>
              <a:rPr lang="en-US" dirty="0" err="1"/>
              <a:t>ধরনের</a:t>
            </a:r>
            <a:r>
              <a:rPr lang="en-US" dirty="0"/>
              <a:t> </a:t>
            </a:r>
            <a:r>
              <a:rPr lang="en-US" dirty="0" err="1"/>
              <a:t>ট্রান্সফরমার</a:t>
            </a:r>
            <a:r>
              <a:rPr lang="en-US" dirty="0"/>
              <a:t> </a:t>
            </a:r>
            <a:r>
              <a:rPr lang="en-US" dirty="0" err="1"/>
              <a:t>এবং</a:t>
            </a:r>
            <a:r>
              <a:rPr lang="en-US" dirty="0"/>
              <a:t> (খ) </a:t>
            </a:r>
            <a:r>
              <a:rPr lang="en-US" dirty="0" err="1"/>
              <a:t>তেল</a:t>
            </a:r>
            <a:r>
              <a:rPr lang="en-US" dirty="0"/>
              <a:t> </a:t>
            </a:r>
            <a:r>
              <a:rPr lang="en-US" dirty="0" err="1"/>
              <a:t>চুবান</a:t>
            </a:r>
            <a:r>
              <a:rPr lang="en-US" dirty="0"/>
              <a:t> </a:t>
            </a:r>
            <a:r>
              <a:rPr lang="en-US" dirty="0" err="1"/>
              <a:t>ট্রান্সফরমার</a:t>
            </a:r>
            <a:r>
              <a:rPr lang="en-US" dirty="0"/>
              <a:t> </a:t>
            </a:r>
            <a:r>
              <a:rPr lang="en-US" dirty="0" err="1"/>
              <a:t>হিসাবে</a:t>
            </a:r>
            <a:r>
              <a:rPr lang="en-US" dirty="0"/>
              <a:t> </a:t>
            </a:r>
            <a:r>
              <a:rPr lang="en-US" dirty="0" err="1"/>
              <a:t>দুই</a:t>
            </a:r>
            <a:r>
              <a:rPr lang="en-US" dirty="0"/>
              <a:t> </a:t>
            </a:r>
            <a:r>
              <a:rPr lang="en-US" dirty="0" err="1"/>
              <a:t>ধরনের</a:t>
            </a:r>
            <a:r>
              <a:rPr lang="en-US" dirty="0"/>
              <a:t> </a:t>
            </a:r>
            <a:r>
              <a:rPr lang="en-US" dirty="0" err="1"/>
              <a:t>মধ্যে</a:t>
            </a:r>
            <a:r>
              <a:rPr lang="en-US" dirty="0"/>
              <a:t> </a:t>
            </a:r>
            <a:r>
              <a:rPr lang="en-US" dirty="0" err="1"/>
              <a:t>ভাগ</a:t>
            </a:r>
            <a:r>
              <a:rPr lang="en-US" dirty="0"/>
              <a:t> </a:t>
            </a:r>
            <a:r>
              <a:rPr lang="en-US" dirty="0" err="1"/>
              <a:t>করা</a:t>
            </a:r>
            <a:r>
              <a:rPr lang="en-US" dirty="0"/>
              <a:t> </a:t>
            </a:r>
            <a:r>
              <a:rPr lang="en-US" dirty="0" err="1"/>
              <a:t>যায</a:t>
            </a:r>
            <a:r>
              <a:rPr lang="en-US" dirty="0"/>
              <a:t>়. </a:t>
            </a:r>
            <a:r>
              <a:rPr lang="en-US" b="1" dirty="0" err="1"/>
              <a:t>ট্রান্সফরমার</a:t>
            </a:r>
            <a:r>
              <a:rPr lang="en-US" b="1" dirty="0"/>
              <a:t> </a:t>
            </a:r>
            <a:r>
              <a:rPr lang="en-US" b="1" dirty="0" err="1"/>
              <a:t>বিভিন্ন</a:t>
            </a:r>
            <a:r>
              <a:rPr lang="en-US" b="1" dirty="0"/>
              <a:t> </a:t>
            </a:r>
            <a:r>
              <a:rPr lang="en-US" b="1" dirty="0" err="1"/>
              <a:t>কুলিং</a:t>
            </a:r>
            <a:r>
              <a:rPr lang="en-US" b="1" dirty="0"/>
              <a:t> </a:t>
            </a:r>
            <a:r>
              <a:rPr lang="en-US" b="1" dirty="0" err="1"/>
              <a:t>পদ্ধতি</a:t>
            </a:r>
            <a:r>
              <a:rPr lang="en-US" dirty="0" err="1"/>
              <a:t>হল</a:t>
            </a:r>
            <a:r>
              <a:rPr lang="en-US" dirty="0"/>
              <a:t> -</a:t>
            </a:r>
          </a:p>
          <a:p>
            <a:pPr lvl="0"/>
            <a:r>
              <a:rPr lang="en-US" dirty="0" err="1"/>
              <a:t>শুষ্ক</a:t>
            </a:r>
            <a:r>
              <a:rPr lang="en-US" dirty="0"/>
              <a:t> </a:t>
            </a:r>
            <a:r>
              <a:rPr lang="en-US" dirty="0" err="1"/>
              <a:t>ধরনের</a:t>
            </a:r>
            <a:r>
              <a:rPr lang="en-US" dirty="0"/>
              <a:t> </a:t>
            </a:r>
            <a:r>
              <a:rPr lang="en-US" dirty="0" err="1"/>
              <a:t>ট্রান্সফরমার</a:t>
            </a:r>
            <a:endParaRPr lang="en-US" sz="1200" dirty="0"/>
          </a:p>
          <a:p>
            <a:pPr lvl="1"/>
            <a:r>
              <a:rPr lang="en-US" dirty="0" err="1"/>
              <a:t>এয়ার</a:t>
            </a:r>
            <a:r>
              <a:rPr lang="en-US" dirty="0"/>
              <a:t> </a:t>
            </a:r>
            <a:r>
              <a:rPr lang="en-US" dirty="0" err="1"/>
              <a:t>প্রাকৃতিক</a:t>
            </a:r>
            <a:r>
              <a:rPr lang="en-US" dirty="0"/>
              <a:t> (</a:t>
            </a:r>
            <a:r>
              <a:rPr lang="en-US" dirty="0" err="1"/>
              <a:t>একটি</a:t>
            </a:r>
            <a:r>
              <a:rPr lang="en-US" dirty="0"/>
              <a:t>)</a:t>
            </a:r>
          </a:p>
          <a:p>
            <a:pPr lvl="1"/>
            <a:r>
              <a:rPr lang="en-US" dirty="0" err="1"/>
              <a:t>এয়ার</a:t>
            </a:r>
            <a:r>
              <a:rPr lang="en-US" dirty="0"/>
              <a:t> </a:t>
            </a:r>
            <a:r>
              <a:rPr lang="en-US" dirty="0" err="1"/>
              <a:t>বিস্ফোরণে</a:t>
            </a:r>
            <a:endParaRPr lang="en-US" dirty="0"/>
          </a:p>
          <a:p>
            <a:pPr lvl="0"/>
            <a:r>
              <a:rPr lang="en-US" dirty="0" err="1"/>
              <a:t>তেল</a:t>
            </a:r>
            <a:r>
              <a:rPr lang="en-US" dirty="0"/>
              <a:t> </a:t>
            </a:r>
            <a:r>
              <a:rPr lang="en-US" dirty="0" err="1"/>
              <a:t>চুবান</a:t>
            </a:r>
            <a:r>
              <a:rPr lang="en-US" dirty="0"/>
              <a:t> </a:t>
            </a:r>
            <a:r>
              <a:rPr lang="en-US" dirty="0" err="1"/>
              <a:t>Tranformers</a:t>
            </a:r>
            <a:r>
              <a:rPr lang="en-US" dirty="0"/>
              <a:t> </a:t>
            </a:r>
            <a:r>
              <a:rPr lang="en-US" dirty="0" err="1"/>
              <a:t>জন্য</a:t>
            </a:r>
            <a:endParaRPr lang="en-US" sz="1200" dirty="0"/>
          </a:p>
          <a:p>
            <a:endParaRPr lang="en-US" sz="4000" dirty="0" smtClean="0">
              <a:solidFill>
                <a:srgbClr val="002060"/>
              </a:solidFill>
              <a:latin typeface="SumeshwariMJ" pitchFamily="2" charset="0"/>
              <a:cs typeface="SumeshwariMJ" pitchFamily="2" charset="0"/>
            </a:endParaRPr>
          </a:p>
          <a:p>
            <a:endParaRPr lang="en-US" dirty="0"/>
          </a:p>
        </p:txBody>
      </p:sp>
    </p:spTree>
    <p:extLst>
      <p:ext uri="{BB962C8B-B14F-4D97-AF65-F5344CB8AC3E}">
        <p14:creationId xmlns:p14="http://schemas.microsoft.com/office/powerpoint/2010/main" val="19652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   6.2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
        <p:nvSpPr>
          <p:cNvPr id="2" name="Rectangle 1"/>
          <p:cNvSpPr/>
          <p:nvPr/>
        </p:nvSpPr>
        <p:spPr>
          <a:xfrm>
            <a:off x="228600" y="1028343"/>
            <a:ext cx="8776856" cy="5632311"/>
          </a:xfrm>
          <a:prstGeom prst="rect">
            <a:avLst/>
          </a:prstGeom>
        </p:spPr>
        <p:txBody>
          <a:bodyPr wrap="square">
            <a:spAutoFit/>
          </a:bodyPr>
          <a:lstStyle/>
          <a:p>
            <a:pPr lvl="1"/>
            <a:r>
              <a:rPr lang="en-US" dirty="0" err="1"/>
              <a:t>তেল</a:t>
            </a:r>
            <a:r>
              <a:rPr lang="en-US" dirty="0"/>
              <a:t> </a:t>
            </a:r>
            <a:r>
              <a:rPr lang="en-US" dirty="0" err="1"/>
              <a:t>প্রাকৃতিক</a:t>
            </a:r>
            <a:r>
              <a:rPr lang="en-US" dirty="0"/>
              <a:t> </a:t>
            </a:r>
            <a:r>
              <a:rPr lang="en-US" dirty="0" err="1"/>
              <a:t>এয়ার</a:t>
            </a:r>
            <a:r>
              <a:rPr lang="en-US" dirty="0"/>
              <a:t> </a:t>
            </a:r>
            <a:r>
              <a:rPr lang="en-US" dirty="0" err="1"/>
              <a:t>প্রাকৃতিক</a:t>
            </a:r>
            <a:r>
              <a:rPr lang="en-US" dirty="0"/>
              <a:t> (</a:t>
            </a:r>
            <a:r>
              <a:rPr lang="en-US" dirty="0" err="1"/>
              <a:t>Onan</a:t>
            </a:r>
            <a:r>
              <a:rPr lang="en-US" dirty="0"/>
              <a:t>)</a:t>
            </a:r>
          </a:p>
          <a:p>
            <a:pPr lvl="1"/>
            <a:r>
              <a:rPr lang="en-US" dirty="0" err="1"/>
              <a:t>তেল</a:t>
            </a:r>
            <a:r>
              <a:rPr lang="en-US" dirty="0"/>
              <a:t> </a:t>
            </a:r>
            <a:r>
              <a:rPr lang="en-US" dirty="0" err="1"/>
              <a:t>প্রাকৃতিক</a:t>
            </a:r>
            <a:r>
              <a:rPr lang="en-US" dirty="0"/>
              <a:t> </a:t>
            </a:r>
            <a:r>
              <a:rPr lang="en-US" dirty="0" err="1"/>
              <a:t>এয়ার</a:t>
            </a:r>
            <a:r>
              <a:rPr lang="en-US" dirty="0"/>
              <a:t> </a:t>
            </a:r>
            <a:r>
              <a:rPr lang="en-US" dirty="0" err="1"/>
              <a:t>জোরপূর্বক</a:t>
            </a:r>
            <a:r>
              <a:rPr lang="en-US" dirty="0"/>
              <a:t> (ONAF)</a:t>
            </a:r>
          </a:p>
          <a:p>
            <a:pPr lvl="1"/>
            <a:r>
              <a:rPr lang="en-US" dirty="0" err="1"/>
              <a:t>তেল</a:t>
            </a:r>
            <a:r>
              <a:rPr lang="en-US" dirty="0"/>
              <a:t> </a:t>
            </a:r>
            <a:r>
              <a:rPr lang="en-US" dirty="0" err="1"/>
              <a:t>জোরপূর্বক</a:t>
            </a:r>
            <a:r>
              <a:rPr lang="en-US" dirty="0"/>
              <a:t> </a:t>
            </a:r>
            <a:r>
              <a:rPr lang="en-US" dirty="0" err="1"/>
              <a:t>এয়ার</a:t>
            </a:r>
            <a:r>
              <a:rPr lang="en-US" dirty="0"/>
              <a:t> </a:t>
            </a:r>
            <a:r>
              <a:rPr lang="en-US" dirty="0" err="1"/>
              <a:t>জোরপূর্বক</a:t>
            </a:r>
            <a:r>
              <a:rPr lang="en-US" dirty="0"/>
              <a:t> (OFAF)</a:t>
            </a:r>
          </a:p>
          <a:p>
            <a:pPr lvl="1"/>
            <a:r>
              <a:rPr lang="en-US" dirty="0" err="1"/>
              <a:t>তেল</a:t>
            </a:r>
            <a:r>
              <a:rPr lang="en-US" dirty="0"/>
              <a:t> </a:t>
            </a:r>
            <a:r>
              <a:rPr lang="en-US" dirty="0" err="1"/>
              <a:t>জোরপূর্বক</a:t>
            </a:r>
            <a:r>
              <a:rPr lang="en-US" dirty="0"/>
              <a:t> </a:t>
            </a:r>
            <a:r>
              <a:rPr lang="en-US" dirty="0" err="1"/>
              <a:t>জল</a:t>
            </a:r>
            <a:r>
              <a:rPr lang="en-US" dirty="0"/>
              <a:t> </a:t>
            </a:r>
            <a:r>
              <a:rPr lang="en-US" dirty="0" err="1"/>
              <a:t>জোরপূর্বক</a:t>
            </a:r>
            <a:r>
              <a:rPr lang="en-US" dirty="0"/>
              <a:t> (OFWF)</a:t>
            </a:r>
          </a:p>
          <a:p>
            <a:r>
              <a:rPr lang="en-US" dirty="0" err="1"/>
              <a:t>শুকনো</a:t>
            </a:r>
            <a:r>
              <a:rPr lang="en-US" dirty="0"/>
              <a:t> </a:t>
            </a:r>
            <a:r>
              <a:rPr lang="en-US" dirty="0" err="1"/>
              <a:t>ধরনের</a:t>
            </a:r>
            <a:r>
              <a:rPr lang="en-US" dirty="0"/>
              <a:t> </a:t>
            </a:r>
            <a:r>
              <a:rPr lang="en-US" dirty="0" err="1"/>
              <a:t>ট্রান্সফরমার</a:t>
            </a:r>
            <a:r>
              <a:rPr lang="en-US" dirty="0"/>
              <a:t> </a:t>
            </a:r>
            <a:r>
              <a:rPr lang="en-US" dirty="0" err="1"/>
              <a:t>কুলিং</a:t>
            </a:r>
            <a:r>
              <a:rPr lang="en-US" dirty="0"/>
              <a:t> </a:t>
            </a:r>
            <a:r>
              <a:rPr lang="en-US" dirty="0" err="1"/>
              <a:t>পদ্ধতি</a:t>
            </a:r>
            <a:endParaRPr lang="en-US" sz="1400" dirty="0"/>
          </a:p>
          <a:p>
            <a:r>
              <a:rPr lang="en-US" dirty="0" err="1"/>
              <a:t>এয়ার</a:t>
            </a:r>
            <a:r>
              <a:rPr lang="en-US" dirty="0"/>
              <a:t> </a:t>
            </a:r>
            <a:r>
              <a:rPr lang="en-US" dirty="0" err="1"/>
              <a:t>প্রাকৃতিক</a:t>
            </a:r>
            <a:r>
              <a:rPr lang="en-US" dirty="0"/>
              <a:t> </a:t>
            </a:r>
            <a:r>
              <a:rPr lang="en-US" dirty="0" err="1"/>
              <a:t>বা</a:t>
            </a:r>
            <a:r>
              <a:rPr lang="en-US" dirty="0"/>
              <a:t> </a:t>
            </a:r>
            <a:r>
              <a:rPr lang="en-US" dirty="0" err="1"/>
              <a:t>স্বয়ং</a:t>
            </a:r>
            <a:r>
              <a:rPr lang="en-US" dirty="0"/>
              <a:t> </a:t>
            </a:r>
            <a:r>
              <a:rPr lang="en-US" dirty="0" err="1"/>
              <a:t>বিমান</a:t>
            </a:r>
            <a:r>
              <a:rPr lang="en-US" dirty="0"/>
              <a:t> </a:t>
            </a:r>
            <a:r>
              <a:rPr lang="en-US" dirty="0" err="1"/>
              <a:t>ট্রান্সফরমার</a:t>
            </a:r>
            <a:r>
              <a:rPr lang="en-US" dirty="0"/>
              <a:t> </a:t>
            </a:r>
            <a:r>
              <a:rPr lang="en-US" dirty="0" err="1"/>
              <a:t>জুড়ান</a:t>
            </a:r>
            <a:endParaRPr lang="en-US" dirty="0"/>
          </a:p>
          <a:p>
            <a:r>
              <a:rPr lang="en-US" dirty="0" err="1"/>
              <a:t>ট্রান্সফরমার</a:t>
            </a:r>
            <a:r>
              <a:rPr lang="en-US" dirty="0"/>
              <a:t> </a:t>
            </a:r>
            <a:r>
              <a:rPr lang="en-US" dirty="0" err="1"/>
              <a:t>কুলিং</a:t>
            </a:r>
            <a:r>
              <a:rPr lang="en-US" dirty="0"/>
              <a:t> </a:t>
            </a:r>
            <a:r>
              <a:rPr lang="en-US" dirty="0" err="1"/>
              <a:t>এর</a:t>
            </a:r>
            <a:r>
              <a:rPr lang="en-US" dirty="0"/>
              <a:t> </a:t>
            </a:r>
            <a:r>
              <a:rPr lang="en-US" dirty="0" err="1"/>
              <a:t>এই</a:t>
            </a:r>
            <a:r>
              <a:rPr lang="en-US" dirty="0"/>
              <a:t> </a:t>
            </a:r>
            <a:r>
              <a:rPr lang="en-US" dirty="0" err="1"/>
              <a:t>পদ্ধতি</a:t>
            </a:r>
            <a:r>
              <a:rPr lang="en-US" dirty="0"/>
              <a:t> </a:t>
            </a:r>
            <a:r>
              <a:rPr lang="en-US" dirty="0" err="1"/>
              <a:t>সাধারণত</a:t>
            </a:r>
            <a:r>
              <a:rPr lang="en-US" dirty="0"/>
              <a:t> </a:t>
            </a:r>
            <a:r>
              <a:rPr lang="en-US" dirty="0" err="1"/>
              <a:t>ছোট</a:t>
            </a:r>
            <a:r>
              <a:rPr lang="en-US" dirty="0"/>
              <a:t> </a:t>
            </a:r>
            <a:r>
              <a:rPr lang="en-US" dirty="0" err="1"/>
              <a:t>ব্যবহৃত</a:t>
            </a:r>
            <a:r>
              <a:rPr lang="en-US" dirty="0"/>
              <a:t> </a:t>
            </a:r>
            <a:r>
              <a:rPr lang="en-US" dirty="0" err="1"/>
              <a:t>হয</a:t>
            </a:r>
            <a:r>
              <a:rPr lang="en-US" dirty="0"/>
              <a:t>় </a:t>
            </a:r>
            <a:r>
              <a:rPr lang="en-US" u="sng" dirty="0" err="1">
                <a:hlinkClick r:id="rId5"/>
              </a:rPr>
              <a:t>ট্রান্সফরমার</a:t>
            </a:r>
            <a:r>
              <a:rPr lang="en-US" dirty="0"/>
              <a:t> (3 MVA </a:t>
            </a:r>
            <a:r>
              <a:rPr lang="en-US" dirty="0" err="1"/>
              <a:t>পর্যন্ত</a:t>
            </a:r>
            <a:r>
              <a:rPr lang="en-US" dirty="0"/>
              <a:t>). </a:t>
            </a:r>
            <a:r>
              <a:rPr lang="en-US" dirty="0" err="1"/>
              <a:t>এই</a:t>
            </a:r>
            <a:r>
              <a:rPr lang="en-US" dirty="0"/>
              <a:t> </a:t>
            </a:r>
            <a:r>
              <a:rPr lang="en-US" dirty="0" err="1"/>
              <a:t>পদ্ধতিতে</a:t>
            </a:r>
            <a:r>
              <a:rPr lang="en-US" dirty="0"/>
              <a:t> </a:t>
            </a:r>
            <a:r>
              <a:rPr lang="en-US" dirty="0" err="1"/>
              <a:t>ট্রান্সফরমার</a:t>
            </a:r>
            <a:r>
              <a:rPr lang="en-US" dirty="0"/>
              <a:t> </a:t>
            </a:r>
            <a:r>
              <a:rPr lang="en-US" dirty="0" err="1"/>
              <a:t>এটি</a:t>
            </a:r>
            <a:r>
              <a:rPr lang="en-US" dirty="0"/>
              <a:t> </a:t>
            </a:r>
            <a:r>
              <a:rPr lang="en-US" dirty="0" err="1"/>
              <a:t>পার্শ্ববর্তী</a:t>
            </a:r>
            <a:r>
              <a:rPr lang="en-US" dirty="0"/>
              <a:t> </a:t>
            </a:r>
            <a:r>
              <a:rPr lang="en-US" dirty="0" err="1"/>
              <a:t>প্রাকৃতিক</a:t>
            </a:r>
            <a:r>
              <a:rPr lang="en-US" dirty="0"/>
              <a:t> </a:t>
            </a:r>
            <a:r>
              <a:rPr lang="en-US" dirty="0" err="1"/>
              <a:t>বায়ু</a:t>
            </a:r>
            <a:r>
              <a:rPr lang="en-US" dirty="0"/>
              <a:t> </a:t>
            </a:r>
            <a:r>
              <a:rPr lang="en-US" dirty="0" err="1"/>
              <a:t>প্রবাহ</a:t>
            </a:r>
            <a:r>
              <a:rPr lang="en-US" dirty="0"/>
              <a:t> </a:t>
            </a:r>
            <a:r>
              <a:rPr lang="en-US" dirty="0" err="1"/>
              <a:t>দ্বারা</a:t>
            </a:r>
            <a:r>
              <a:rPr lang="en-US" dirty="0"/>
              <a:t> </a:t>
            </a:r>
            <a:r>
              <a:rPr lang="en-US" dirty="0" err="1"/>
              <a:t>ঠান্ডা</a:t>
            </a:r>
            <a:r>
              <a:rPr lang="en-US" dirty="0"/>
              <a:t> </a:t>
            </a:r>
            <a:r>
              <a:rPr lang="en-US" dirty="0" err="1"/>
              <a:t>করার</a:t>
            </a:r>
            <a:r>
              <a:rPr lang="en-US" dirty="0"/>
              <a:t> </a:t>
            </a:r>
            <a:r>
              <a:rPr lang="en-US" dirty="0" err="1"/>
              <a:t>অনুমতি</a:t>
            </a:r>
            <a:r>
              <a:rPr lang="en-US" dirty="0"/>
              <a:t> </a:t>
            </a:r>
            <a:r>
              <a:rPr lang="en-US" dirty="0" err="1"/>
              <a:t>দেওয়া</a:t>
            </a:r>
            <a:r>
              <a:rPr lang="en-US" dirty="0"/>
              <a:t> </a:t>
            </a:r>
            <a:r>
              <a:rPr lang="en-US" dirty="0" err="1"/>
              <a:t>হয</a:t>
            </a:r>
            <a:r>
              <a:rPr lang="en-US" dirty="0"/>
              <a:t>়.</a:t>
            </a:r>
          </a:p>
          <a:p>
            <a:r>
              <a:rPr lang="en-US" dirty="0" err="1"/>
              <a:t>এয়ার</a:t>
            </a:r>
            <a:r>
              <a:rPr lang="en-US" dirty="0"/>
              <a:t> </a:t>
            </a:r>
            <a:r>
              <a:rPr lang="en-US" dirty="0" err="1"/>
              <a:t>বিস্ফোরণে</a:t>
            </a:r>
            <a:endParaRPr lang="en-US" dirty="0"/>
          </a:p>
          <a:p>
            <a:r>
              <a:rPr lang="en-US" dirty="0" err="1"/>
              <a:t>রেট</a:t>
            </a:r>
            <a:r>
              <a:rPr lang="en-US" dirty="0"/>
              <a:t> </a:t>
            </a:r>
            <a:r>
              <a:rPr lang="en-US" dirty="0" err="1"/>
              <a:t>ট্রান্সফরমার</a:t>
            </a:r>
            <a:r>
              <a:rPr lang="en-US" dirty="0"/>
              <a:t> </a:t>
            </a:r>
            <a:r>
              <a:rPr lang="en-US" dirty="0" err="1"/>
              <a:t>অধিক</a:t>
            </a:r>
            <a:r>
              <a:rPr lang="en-US" dirty="0"/>
              <a:t> 3 MVA, </a:t>
            </a:r>
            <a:r>
              <a:rPr lang="en-US" dirty="0" err="1"/>
              <a:t>প্রাকৃতিক</a:t>
            </a:r>
            <a:r>
              <a:rPr lang="en-US" dirty="0"/>
              <a:t> </a:t>
            </a:r>
            <a:r>
              <a:rPr lang="en-US" dirty="0" err="1"/>
              <a:t>বায়ু</a:t>
            </a:r>
            <a:r>
              <a:rPr lang="en-US" dirty="0"/>
              <a:t> </a:t>
            </a:r>
            <a:r>
              <a:rPr lang="en-US" dirty="0" err="1"/>
              <a:t>পদ্ধতি</a:t>
            </a:r>
            <a:r>
              <a:rPr lang="en-US" dirty="0"/>
              <a:t> </a:t>
            </a:r>
            <a:r>
              <a:rPr lang="en-US" dirty="0" err="1"/>
              <a:t>দ্বারা</a:t>
            </a:r>
            <a:r>
              <a:rPr lang="en-US" dirty="0"/>
              <a:t> </a:t>
            </a:r>
            <a:r>
              <a:rPr lang="en-US" dirty="0" err="1"/>
              <a:t>শীতল</a:t>
            </a:r>
            <a:r>
              <a:rPr lang="en-US" dirty="0"/>
              <a:t> </a:t>
            </a:r>
            <a:r>
              <a:rPr lang="en-US" dirty="0" err="1"/>
              <a:t>অপর্যাপ্ত</a:t>
            </a:r>
            <a:r>
              <a:rPr lang="en-US" dirty="0"/>
              <a:t>. </a:t>
            </a:r>
            <a:r>
              <a:rPr lang="en-US" dirty="0" err="1"/>
              <a:t>এই</a:t>
            </a:r>
            <a:r>
              <a:rPr lang="en-US" dirty="0"/>
              <a:t> </a:t>
            </a:r>
            <a:r>
              <a:rPr lang="en-US" dirty="0" err="1"/>
              <a:t>পদ্ধতিতে</a:t>
            </a:r>
            <a:r>
              <a:rPr lang="en-US" dirty="0"/>
              <a:t>, </a:t>
            </a:r>
            <a:r>
              <a:rPr lang="en-US" dirty="0" err="1"/>
              <a:t>বায়ু</a:t>
            </a:r>
            <a:r>
              <a:rPr lang="en-US" dirty="0"/>
              <a:t> </a:t>
            </a:r>
            <a:r>
              <a:rPr lang="en-US" dirty="0" err="1"/>
              <a:t>ভক্ত</a:t>
            </a:r>
            <a:r>
              <a:rPr lang="en-US" dirty="0"/>
              <a:t> </a:t>
            </a:r>
            <a:r>
              <a:rPr lang="en-US" dirty="0" err="1"/>
              <a:t>বা</a:t>
            </a:r>
            <a:r>
              <a:rPr lang="en-US" dirty="0"/>
              <a:t> blowers </a:t>
            </a:r>
            <a:r>
              <a:rPr lang="en-US" dirty="0" err="1"/>
              <a:t>সাহায্যে</a:t>
            </a:r>
            <a:r>
              <a:rPr lang="en-US" dirty="0"/>
              <a:t> </a:t>
            </a:r>
            <a:r>
              <a:rPr lang="en-US" dirty="0" err="1"/>
              <a:t>কোর</a:t>
            </a:r>
            <a:r>
              <a:rPr lang="en-US" dirty="0"/>
              <a:t> </a:t>
            </a:r>
            <a:r>
              <a:rPr lang="en-US" dirty="0" err="1"/>
              <a:t>এবং</a:t>
            </a:r>
            <a:r>
              <a:rPr lang="en-US" dirty="0"/>
              <a:t> windings </a:t>
            </a:r>
            <a:r>
              <a:rPr lang="en-US" dirty="0" err="1"/>
              <a:t>নেভিগেশন</a:t>
            </a:r>
            <a:r>
              <a:rPr lang="en-US" dirty="0"/>
              <a:t> </a:t>
            </a:r>
            <a:r>
              <a:rPr lang="en-US" dirty="0" err="1"/>
              <a:t>বাধ্য</a:t>
            </a:r>
            <a:r>
              <a:rPr lang="en-US" dirty="0"/>
              <a:t> </a:t>
            </a:r>
            <a:r>
              <a:rPr lang="en-US" dirty="0" err="1"/>
              <a:t>হয</a:t>
            </a:r>
            <a:r>
              <a:rPr lang="en-US" dirty="0"/>
              <a:t>়. </a:t>
            </a:r>
            <a:r>
              <a:rPr lang="en-US" dirty="0" err="1"/>
              <a:t>বায়ু</a:t>
            </a:r>
            <a:r>
              <a:rPr lang="en-US" dirty="0"/>
              <a:t> </a:t>
            </a:r>
            <a:r>
              <a:rPr lang="en-US" dirty="0" err="1"/>
              <a:t>সরবরাহ</a:t>
            </a:r>
            <a:r>
              <a:rPr lang="en-US" dirty="0"/>
              <a:t> </a:t>
            </a:r>
            <a:r>
              <a:rPr lang="en-US" dirty="0" err="1"/>
              <a:t>বায়ুচলাচল</a:t>
            </a:r>
            <a:r>
              <a:rPr lang="en-US" dirty="0"/>
              <a:t> ducts </a:t>
            </a:r>
            <a:r>
              <a:rPr lang="en-US" dirty="0" err="1"/>
              <a:t>মধ্যে</a:t>
            </a:r>
            <a:r>
              <a:rPr lang="en-US" dirty="0"/>
              <a:t> </a:t>
            </a:r>
            <a:r>
              <a:rPr lang="en-US" dirty="0" err="1"/>
              <a:t>ধূলি</a:t>
            </a:r>
            <a:r>
              <a:rPr lang="en-US" dirty="0"/>
              <a:t> </a:t>
            </a:r>
            <a:r>
              <a:rPr lang="en-US" dirty="0" err="1"/>
              <a:t>কণা</a:t>
            </a:r>
            <a:r>
              <a:rPr lang="en-US" dirty="0"/>
              <a:t> </a:t>
            </a:r>
            <a:r>
              <a:rPr lang="en-US" dirty="0" err="1"/>
              <a:t>জমে</a:t>
            </a:r>
            <a:r>
              <a:rPr lang="en-US" dirty="0"/>
              <a:t> </a:t>
            </a:r>
            <a:r>
              <a:rPr lang="en-US" dirty="0" err="1"/>
              <a:t>প্রতিরোধ</a:t>
            </a:r>
            <a:r>
              <a:rPr lang="en-US" dirty="0"/>
              <a:t> </a:t>
            </a:r>
            <a:r>
              <a:rPr lang="en-US" dirty="0" err="1"/>
              <a:t>ফিল্টার</a:t>
            </a:r>
            <a:r>
              <a:rPr lang="en-US" dirty="0"/>
              <a:t> </a:t>
            </a:r>
            <a:r>
              <a:rPr lang="en-US" dirty="0" err="1"/>
              <a:t>করা</a:t>
            </a:r>
            <a:r>
              <a:rPr lang="en-US" dirty="0"/>
              <a:t> </a:t>
            </a:r>
            <a:r>
              <a:rPr lang="en-US" dirty="0" err="1"/>
              <a:t>আবশ্যক</a:t>
            </a:r>
            <a:r>
              <a:rPr lang="en-US" dirty="0"/>
              <a:t>. </a:t>
            </a:r>
            <a:r>
              <a:rPr lang="en-US" dirty="0" err="1"/>
              <a:t>এই</a:t>
            </a:r>
            <a:r>
              <a:rPr lang="en-US" dirty="0"/>
              <a:t> </a:t>
            </a:r>
            <a:r>
              <a:rPr lang="en-US" dirty="0" err="1"/>
              <a:t>পদ্ধতি</a:t>
            </a:r>
            <a:r>
              <a:rPr lang="en-US" dirty="0"/>
              <a:t> 15 MVA </a:t>
            </a:r>
            <a:r>
              <a:rPr lang="en-US" dirty="0" err="1"/>
              <a:t>পর্যন্ত</a:t>
            </a:r>
            <a:r>
              <a:rPr lang="en-US" dirty="0"/>
              <a:t> </a:t>
            </a:r>
            <a:r>
              <a:rPr lang="en-US" dirty="0" err="1"/>
              <a:t>ট্রান্সফরমার</a:t>
            </a:r>
            <a:r>
              <a:rPr lang="en-US" dirty="0"/>
              <a:t> </a:t>
            </a:r>
            <a:r>
              <a:rPr lang="en-US" dirty="0" err="1"/>
              <a:t>ব্যবহার</a:t>
            </a:r>
            <a:r>
              <a:rPr lang="en-US" dirty="0"/>
              <a:t> </a:t>
            </a:r>
            <a:r>
              <a:rPr lang="en-US" dirty="0" err="1"/>
              <a:t>করা</a:t>
            </a:r>
            <a:r>
              <a:rPr lang="en-US" dirty="0"/>
              <a:t> </a:t>
            </a:r>
            <a:r>
              <a:rPr lang="en-US" dirty="0" err="1"/>
              <a:t>যাবে</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253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814104"/>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 </a:t>
            </a:r>
            <a:r>
              <a:rPr lang="en-US" sz="2800" dirty="0" smtClean="0">
                <a:solidFill>
                  <a:srgbClr val="002060"/>
                </a:solidFill>
                <a:ea typeface="Calibri"/>
                <a:cs typeface="Times New Roman"/>
              </a:rPr>
              <a:t> 6.2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r>
              <a:rPr lang="en-US" sz="3200" dirty="0" err="1">
                <a:solidFill>
                  <a:srgbClr val="1E1E1E"/>
                </a:solidFill>
                <a:latin typeface="Vrinda"/>
                <a:ea typeface="Times New Roman"/>
              </a:rPr>
              <a:t>তেল</a:t>
            </a:r>
            <a:r>
              <a:rPr lang="en-US" sz="3200" dirty="0">
                <a:solidFill>
                  <a:srgbClr val="1E1E1E"/>
                </a:solidFill>
                <a:latin typeface="Arial"/>
                <a:ea typeface="Times New Roman"/>
              </a:rPr>
              <a:t> </a:t>
            </a:r>
            <a:r>
              <a:rPr lang="en-US" sz="3200" dirty="0" err="1">
                <a:solidFill>
                  <a:srgbClr val="1E1E1E"/>
                </a:solidFill>
                <a:latin typeface="Vrinda"/>
                <a:ea typeface="Times New Roman"/>
              </a:rPr>
              <a:t>চুবান</a:t>
            </a:r>
            <a:r>
              <a:rPr lang="en-US" sz="3200" dirty="0">
                <a:solidFill>
                  <a:srgbClr val="1E1E1E"/>
                </a:solidFill>
                <a:latin typeface="Arial"/>
                <a:ea typeface="Times New Roman"/>
              </a:rPr>
              <a:t> </a:t>
            </a:r>
            <a:r>
              <a:rPr lang="en-US" sz="3200" dirty="0" err="1">
                <a:solidFill>
                  <a:srgbClr val="1E1E1E"/>
                </a:solidFill>
                <a:latin typeface="Vrinda"/>
                <a:ea typeface="Times New Roman"/>
              </a:rPr>
              <a:t>ট্রান্সফরমার</a:t>
            </a:r>
            <a:r>
              <a:rPr lang="en-US" sz="3200" dirty="0">
                <a:solidFill>
                  <a:srgbClr val="1E1E1E"/>
                </a:solidFill>
                <a:latin typeface="Arial"/>
                <a:ea typeface="Times New Roman"/>
              </a:rPr>
              <a:t> </a:t>
            </a:r>
            <a:r>
              <a:rPr lang="en-US" sz="3200" dirty="0" err="1">
                <a:solidFill>
                  <a:srgbClr val="1E1E1E"/>
                </a:solidFill>
                <a:latin typeface="Vrinda"/>
                <a:ea typeface="Times New Roman"/>
              </a:rPr>
              <a:t>কুলিং</a:t>
            </a:r>
            <a:r>
              <a:rPr lang="en-US" sz="3200" dirty="0">
                <a:solidFill>
                  <a:srgbClr val="1E1E1E"/>
                </a:solidFill>
                <a:latin typeface="Arial"/>
                <a:ea typeface="Times New Roman"/>
              </a:rPr>
              <a:t> </a:t>
            </a:r>
            <a:r>
              <a:rPr lang="en-US" sz="3200" dirty="0" err="1">
                <a:solidFill>
                  <a:srgbClr val="1E1E1E"/>
                </a:solidFill>
                <a:latin typeface="Vrinda"/>
                <a:ea typeface="Times New Roman"/>
              </a:rPr>
              <a:t>পদ্ধতি</a:t>
            </a:r>
            <a:endParaRPr lang="en-US" sz="2000" dirty="0">
              <a:latin typeface="Times New Roman"/>
              <a:ea typeface="Calibri"/>
            </a:endParaRPr>
          </a:p>
          <a:p>
            <a:pPr>
              <a:lnSpc>
                <a:spcPts val="1830"/>
              </a:lnSpc>
            </a:pPr>
            <a:r>
              <a:rPr lang="en-US" sz="2000" dirty="0" err="1">
                <a:solidFill>
                  <a:srgbClr val="1E1E1E"/>
                </a:solidFill>
                <a:latin typeface="Vrinda"/>
                <a:ea typeface="Times New Roman"/>
              </a:rPr>
              <a:t>তেল</a:t>
            </a:r>
            <a:r>
              <a:rPr lang="en-US" sz="2000" dirty="0">
                <a:solidFill>
                  <a:srgbClr val="1E1E1E"/>
                </a:solidFill>
                <a:latin typeface="Arial"/>
                <a:ea typeface="Times New Roman"/>
              </a:rPr>
              <a:t> </a:t>
            </a:r>
            <a:r>
              <a:rPr lang="en-US" sz="2000" dirty="0" err="1">
                <a:solidFill>
                  <a:srgbClr val="1E1E1E"/>
                </a:solidFill>
                <a:latin typeface="Vrinda"/>
                <a:ea typeface="Times New Roman"/>
              </a:rPr>
              <a:t>প্রাকৃতিক</a:t>
            </a:r>
            <a:r>
              <a:rPr lang="en-US" sz="2000" dirty="0">
                <a:solidFill>
                  <a:srgbClr val="1E1E1E"/>
                </a:solidFill>
                <a:latin typeface="Arial"/>
                <a:ea typeface="Times New Roman"/>
              </a:rPr>
              <a:t> </a:t>
            </a:r>
            <a:r>
              <a:rPr lang="en-US" sz="2000" dirty="0" err="1">
                <a:solidFill>
                  <a:srgbClr val="1E1E1E"/>
                </a:solidFill>
                <a:latin typeface="Vrinda"/>
                <a:ea typeface="Times New Roman"/>
              </a:rPr>
              <a:t>এয়ার</a:t>
            </a:r>
            <a:r>
              <a:rPr lang="en-US" sz="2000" dirty="0">
                <a:solidFill>
                  <a:srgbClr val="1E1E1E"/>
                </a:solidFill>
                <a:latin typeface="Arial"/>
                <a:ea typeface="Times New Roman"/>
              </a:rPr>
              <a:t> </a:t>
            </a:r>
            <a:r>
              <a:rPr lang="en-US" sz="2000" dirty="0" err="1">
                <a:solidFill>
                  <a:srgbClr val="1E1E1E"/>
                </a:solidFill>
                <a:latin typeface="Vrinda"/>
                <a:ea typeface="Times New Roman"/>
              </a:rPr>
              <a:t>প্রাকৃতিক</a:t>
            </a:r>
            <a:r>
              <a:rPr lang="en-US" sz="2000" dirty="0">
                <a:solidFill>
                  <a:srgbClr val="1E1E1E"/>
                </a:solidFill>
                <a:latin typeface="Arial"/>
                <a:ea typeface="Times New Roman"/>
              </a:rPr>
              <a:t> (</a:t>
            </a:r>
            <a:r>
              <a:rPr lang="en-US" sz="2000" dirty="0" err="1">
                <a:solidFill>
                  <a:srgbClr val="1E1E1E"/>
                </a:solidFill>
                <a:latin typeface="Arial"/>
                <a:ea typeface="Times New Roman"/>
              </a:rPr>
              <a:t>Onan</a:t>
            </a:r>
            <a:r>
              <a:rPr lang="en-US" sz="2000" dirty="0">
                <a:solidFill>
                  <a:srgbClr val="1E1E1E"/>
                </a:solidFill>
                <a:latin typeface="Arial"/>
                <a:ea typeface="Times New Roman"/>
              </a:rPr>
              <a:t>)</a:t>
            </a:r>
            <a:endParaRPr lang="en-US" sz="20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pic>
        <p:nvPicPr>
          <p:cNvPr id="8" name="Picture 7" descr="Cooling of transformer - Oil Natural Air Natural - ONA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581150"/>
            <a:ext cx="7086600" cy="4514850"/>
          </a:xfrm>
          <a:prstGeom prst="rect">
            <a:avLst/>
          </a:prstGeom>
          <a:noFill/>
          <a:ln>
            <a:noFill/>
          </a:ln>
        </p:spPr>
      </p:pic>
    </p:spTree>
    <p:extLst>
      <p:ext uri="{BB962C8B-B14F-4D97-AF65-F5344CB8AC3E}">
        <p14:creationId xmlns:p14="http://schemas.microsoft.com/office/powerpoint/2010/main" val="35102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13.2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
        <p:nvSpPr>
          <p:cNvPr id="2" name="Rectangle 1"/>
          <p:cNvSpPr/>
          <p:nvPr/>
        </p:nvSpPr>
        <p:spPr>
          <a:xfrm>
            <a:off x="685800" y="1045417"/>
            <a:ext cx="8001000" cy="2028761"/>
          </a:xfrm>
          <a:prstGeom prst="rect">
            <a:avLst/>
          </a:prstGeom>
        </p:spPr>
        <p:txBody>
          <a:bodyPr wrap="square">
            <a:spAutoFit/>
          </a:bodyPr>
          <a:lstStyle/>
          <a:p>
            <a:pPr>
              <a:lnSpc>
                <a:spcPts val="1875"/>
              </a:lnSpc>
            </a:pP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পদ্ধতি</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চুবান</a:t>
            </a:r>
            <a:r>
              <a:rPr lang="en-US" dirty="0">
                <a:solidFill>
                  <a:srgbClr val="1E1E1E"/>
                </a:solidFill>
                <a:latin typeface="Arial"/>
                <a:ea typeface="Times New Roman"/>
              </a:rPr>
              <a:t> </a:t>
            </a:r>
            <a:r>
              <a:rPr lang="en-US" dirty="0" err="1">
                <a:solidFill>
                  <a:srgbClr val="1E1E1E"/>
                </a:solidFill>
                <a:latin typeface="Vrinda"/>
                <a:ea typeface="Times New Roman"/>
              </a:rPr>
              <a:t>ট্রান্সফরমার</a:t>
            </a:r>
            <a:r>
              <a:rPr lang="en-US" dirty="0">
                <a:solidFill>
                  <a:srgbClr val="1E1E1E"/>
                </a:solidFill>
                <a:latin typeface="Arial"/>
                <a:ea typeface="Times New Roman"/>
              </a:rPr>
              <a:t> </a:t>
            </a:r>
            <a:r>
              <a:rPr lang="en-US" dirty="0" err="1">
                <a:solidFill>
                  <a:srgbClr val="1E1E1E"/>
                </a:solidFill>
                <a:latin typeface="Vrinda"/>
                <a:ea typeface="Times New Roman"/>
              </a:rPr>
              <a:t>ব্যবহার</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a:t>
            </a: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পদ্ধতিতে</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মধ্যে</a:t>
            </a:r>
            <a:r>
              <a:rPr lang="en-US" dirty="0">
                <a:solidFill>
                  <a:srgbClr val="1E1E1E"/>
                </a:solidFill>
                <a:latin typeface="Arial"/>
                <a:ea typeface="Times New Roman"/>
              </a:rPr>
              <a:t> </a:t>
            </a:r>
            <a:r>
              <a:rPr lang="en-US" dirty="0" err="1">
                <a:solidFill>
                  <a:srgbClr val="1E1E1E"/>
                </a:solidFill>
                <a:latin typeface="Vrinda"/>
                <a:ea typeface="Times New Roman"/>
              </a:rPr>
              <a:t>উত্পন্ন</a:t>
            </a:r>
            <a:r>
              <a:rPr lang="en-US" dirty="0">
                <a:solidFill>
                  <a:srgbClr val="1E1E1E"/>
                </a:solidFill>
                <a:latin typeface="Arial"/>
                <a:ea typeface="Times New Roman"/>
              </a:rPr>
              <a:t> </a:t>
            </a:r>
            <a:r>
              <a:rPr lang="en-US" dirty="0" err="1">
                <a:solidFill>
                  <a:srgbClr val="1E1E1E"/>
                </a:solidFill>
                <a:latin typeface="Vrinda"/>
                <a:ea typeface="Times New Roman"/>
              </a:rPr>
              <a:t>এবং</a:t>
            </a:r>
            <a:r>
              <a:rPr lang="en-US" dirty="0">
                <a:solidFill>
                  <a:srgbClr val="1E1E1E"/>
                </a:solidFill>
                <a:latin typeface="Arial"/>
                <a:ea typeface="Times New Roman"/>
              </a:rPr>
              <a:t> </a:t>
            </a:r>
            <a:r>
              <a:rPr lang="en-US" dirty="0" err="1">
                <a:solidFill>
                  <a:srgbClr val="1E1E1E"/>
                </a:solidFill>
                <a:latin typeface="Vrinda"/>
                <a:ea typeface="Times New Roman"/>
              </a:rPr>
              <a:t>ঘুর</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স্থানান্তর</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পরিচলন</a:t>
            </a:r>
            <a:r>
              <a:rPr lang="en-US" dirty="0">
                <a:solidFill>
                  <a:srgbClr val="1E1E1E"/>
                </a:solidFill>
                <a:latin typeface="Arial"/>
                <a:ea typeface="Times New Roman"/>
              </a:rPr>
              <a:t> </a:t>
            </a:r>
            <a:r>
              <a:rPr lang="en-US" dirty="0" err="1">
                <a:solidFill>
                  <a:srgbClr val="1E1E1E"/>
                </a:solidFill>
                <a:latin typeface="Vrinda"/>
                <a:ea typeface="Times New Roman"/>
              </a:rPr>
              <a:t>নীতিকে</a:t>
            </a:r>
            <a:r>
              <a:rPr lang="en-US" dirty="0">
                <a:solidFill>
                  <a:srgbClr val="1E1E1E"/>
                </a:solidFill>
                <a:latin typeface="Arial"/>
                <a:ea typeface="Times New Roman"/>
              </a:rPr>
              <a:t> </a:t>
            </a:r>
            <a:r>
              <a:rPr lang="en-US" dirty="0" err="1">
                <a:solidFill>
                  <a:srgbClr val="1E1E1E"/>
                </a:solidFill>
                <a:latin typeface="Vrinda"/>
                <a:ea typeface="Times New Roman"/>
              </a:rPr>
              <a:t>মতে</a:t>
            </a:r>
            <a:r>
              <a:rPr lang="en-US" dirty="0">
                <a:solidFill>
                  <a:srgbClr val="1E1E1E"/>
                </a:solidFill>
                <a:latin typeface="Arial"/>
                <a:ea typeface="Times New Roman"/>
              </a:rPr>
              <a:t>, </a:t>
            </a:r>
            <a:r>
              <a:rPr lang="en-US" dirty="0" err="1">
                <a:solidFill>
                  <a:srgbClr val="1E1E1E"/>
                </a:solidFill>
                <a:latin typeface="Vrinda"/>
                <a:ea typeface="Times New Roman"/>
              </a:rPr>
              <a:t>উত্তপ্ত</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উর্ধ্বগামী</a:t>
            </a:r>
            <a:r>
              <a:rPr lang="en-US" dirty="0">
                <a:solidFill>
                  <a:srgbClr val="1E1E1E"/>
                </a:solidFill>
                <a:latin typeface="Arial"/>
                <a:ea typeface="Times New Roman"/>
              </a:rPr>
              <a:t> </a:t>
            </a:r>
            <a:r>
              <a:rPr lang="en-US" dirty="0" err="1">
                <a:solidFill>
                  <a:srgbClr val="1E1E1E"/>
                </a:solidFill>
                <a:latin typeface="Vrinda"/>
                <a:ea typeface="Times New Roman"/>
              </a:rPr>
              <a:t>দিক</a:t>
            </a:r>
            <a:r>
              <a:rPr lang="en-US" dirty="0">
                <a:solidFill>
                  <a:srgbClr val="1E1E1E"/>
                </a:solidFill>
                <a:latin typeface="Arial"/>
                <a:ea typeface="Times New Roman"/>
              </a:rPr>
              <a:t> </a:t>
            </a:r>
            <a:r>
              <a:rPr lang="en-US" dirty="0" err="1">
                <a:solidFill>
                  <a:srgbClr val="1E1E1E"/>
                </a:solidFill>
                <a:latin typeface="Vrinda"/>
                <a:ea typeface="Times New Roman"/>
              </a:rPr>
              <a:t>এবং</a:t>
            </a:r>
            <a:r>
              <a:rPr lang="en-US" dirty="0">
                <a:solidFill>
                  <a:srgbClr val="1E1E1E"/>
                </a:solidFill>
                <a:latin typeface="Arial"/>
                <a:ea typeface="Times New Roman"/>
              </a:rPr>
              <a:t> </a:t>
            </a:r>
            <a:r>
              <a:rPr lang="en-US" dirty="0" err="1">
                <a:solidFill>
                  <a:srgbClr val="1E1E1E"/>
                </a:solidFill>
                <a:latin typeface="Vrinda"/>
                <a:ea typeface="Times New Roman"/>
              </a:rPr>
              <a:t>তারপর</a:t>
            </a:r>
            <a:r>
              <a:rPr lang="en-US" dirty="0">
                <a:solidFill>
                  <a:srgbClr val="1E1E1E"/>
                </a:solidFill>
                <a:latin typeface="Arial"/>
                <a:ea typeface="Times New Roman"/>
              </a:rPr>
              <a:t> </a:t>
            </a:r>
            <a:r>
              <a:rPr lang="en-US" dirty="0" err="1">
                <a:solidFill>
                  <a:srgbClr val="1E1E1E"/>
                </a:solidFill>
                <a:latin typeface="Vrinda"/>
                <a:ea typeface="Times New Roman"/>
              </a:rPr>
              <a:t>রেডিয়েটর</a:t>
            </a:r>
            <a:r>
              <a:rPr lang="en-US" dirty="0">
                <a:solidFill>
                  <a:srgbClr val="1E1E1E"/>
                </a:solidFill>
                <a:latin typeface="Arial"/>
                <a:ea typeface="Times New Roman"/>
              </a:rPr>
              <a:t> </a:t>
            </a:r>
            <a:r>
              <a:rPr lang="en-US" dirty="0" err="1">
                <a:solidFill>
                  <a:srgbClr val="1E1E1E"/>
                </a:solidFill>
                <a:latin typeface="Vrinda"/>
                <a:ea typeface="Times New Roman"/>
              </a:rPr>
              <a:t>মধ্যে</a:t>
            </a:r>
            <a:r>
              <a:rPr lang="en-US" dirty="0">
                <a:solidFill>
                  <a:srgbClr val="1E1E1E"/>
                </a:solidFill>
                <a:latin typeface="Arial"/>
                <a:ea typeface="Times New Roman"/>
              </a:rPr>
              <a:t> </a:t>
            </a:r>
            <a:r>
              <a:rPr lang="en-US" dirty="0" err="1">
                <a:solidFill>
                  <a:srgbClr val="1E1E1E"/>
                </a:solidFill>
                <a:latin typeface="Vrinda"/>
                <a:ea typeface="Times New Roman"/>
              </a:rPr>
              <a:t>প্রবাহিত</a:t>
            </a:r>
            <a:r>
              <a:rPr lang="en-US" dirty="0" err="1">
                <a:solidFill>
                  <a:srgbClr val="1E1E1E"/>
                </a:solidFill>
                <a:latin typeface="Arial"/>
                <a:ea typeface="Times New Roman"/>
              </a:rPr>
              <a:t>.</a:t>
            </a:r>
            <a:r>
              <a:rPr lang="en-US" dirty="0" err="1">
                <a:solidFill>
                  <a:srgbClr val="1E1E1E"/>
                </a:solidFill>
                <a:latin typeface="Vrinda"/>
                <a:ea typeface="Times New Roman"/>
              </a:rPr>
              <a:t>খালি</a:t>
            </a:r>
            <a:r>
              <a:rPr lang="en-US" dirty="0">
                <a:solidFill>
                  <a:srgbClr val="1E1E1E"/>
                </a:solidFill>
                <a:latin typeface="Arial"/>
                <a:ea typeface="Times New Roman"/>
              </a:rPr>
              <a:t> </a:t>
            </a:r>
            <a:r>
              <a:rPr lang="en-US" dirty="0" err="1">
                <a:solidFill>
                  <a:srgbClr val="1E1E1E"/>
                </a:solidFill>
                <a:latin typeface="Vrinda"/>
                <a:ea typeface="Times New Roman"/>
              </a:rPr>
              <a:t>জায়গা</a:t>
            </a:r>
            <a:r>
              <a:rPr lang="en-US" dirty="0">
                <a:solidFill>
                  <a:srgbClr val="1E1E1E"/>
                </a:solidFill>
                <a:latin typeface="Arial"/>
                <a:ea typeface="Times New Roman"/>
              </a:rPr>
              <a:t> </a:t>
            </a:r>
            <a:r>
              <a:rPr lang="en-US" dirty="0" err="1">
                <a:solidFill>
                  <a:srgbClr val="1E1E1E"/>
                </a:solidFill>
                <a:latin typeface="Vrinda"/>
                <a:ea typeface="Times New Roman"/>
              </a:rPr>
              <a:t>রেডিয়েটর</a:t>
            </a:r>
            <a:r>
              <a:rPr lang="en-US" dirty="0">
                <a:solidFill>
                  <a:srgbClr val="1E1E1E"/>
                </a:solidFill>
                <a:latin typeface="Arial"/>
                <a:ea typeface="Times New Roman"/>
              </a:rPr>
              <a:t> </a:t>
            </a:r>
            <a:r>
              <a:rPr lang="en-US" dirty="0" err="1">
                <a:solidFill>
                  <a:srgbClr val="1E1E1E"/>
                </a:solidFill>
                <a:latin typeface="Vrinda"/>
                <a:ea typeface="Times New Roman"/>
              </a:rPr>
              <a:t>থেকে</a:t>
            </a:r>
            <a:r>
              <a:rPr lang="en-US" dirty="0">
                <a:solidFill>
                  <a:srgbClr val="1E1E1E"/>
                </a:solidFill>
                <a:latin typeface="Arial"/>
                <a:ea typeface="Times New Roman"/>
              </a:rPr>
              <a:t> </a:t>
            </a:r>
            <a:r>
              <a:rPr lang="en-US" dirty="0" err="1">
                <a:solidFill>
                  <a:srgbClr val="1E1E1E"/>
                </a:solidFill>
                <a:latin typeface="Vrinda"/>
                <a:ea typeface="Times New Roman"/>
              </a:rPr>
              <a:t>জুড়ান</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দ্বারা</a:t>
            </a:r>
            <a:r>
              <a:rPr lang="en-US" dirty="0">
                <a:solidFill>
                  <a:srgbClr val="1E1E1E"/>
                </a:solidFill>
                <a:latin typeface="Arial"/>
                <a:ea typeface="Times New Roman"/>
              </a:rPr>
              <a:t> </a:t>
            </a:r>
            <a:r>
              <a:rPr lang="en-US" dirty="0" err="1">
                <a:solidFill>
                  <a:srgbClr val="1E1E1E"/>
                </a:solidFill>
                <a:latin typeface="Vrinda"/>
                <a:ea typeface="Times New Roman"/>
              </a:rPr>
              <a:t>পূর্ণ</a:t>
            </a:r>
            <a:r>
              <a:rPr lang="en-US" dirty="0" err="1">
                <a:solidFill>
                  <a:srgbClr val="1E1E1E"/>
                </a:solidFill>
                <a:latin typeface="Arial"/>
                <a:ea typeface="Times New Roman"/>
              </a:rPr>
              <a:t>.</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থেকে</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a:t>
            </a:r>
            <a:r>
              <a:rPr lang="en-US" dirty="0" err="1">
                <a:solidFill>
                  <a:srgbClr val="1E1E1E"/>
                </a:solidFill>
                <a:latin typeface="Vrinda"/>
                <a:ea typeface="Times New Roman"/>
              </a:rPr>
              <a:t>কারণে</a:t>
            </a:r>
            <a:r>
              <a:rPr lang="en-US" dirty="0">
                <a:solidFill>
                  <a:srgbClr val="1E1E1E"/>
                </a:solidFill>
                <a:latin typeface="Arial"/>
                <a:ea typeface="Times New Roman"/>
              </a:rPr>
              <a:t> </a:t>
            </a:r>
            <a:r>
              <a:rPr lang="en-US" dirty="0" err="1">
                <a:solidFill>
                  <a:srgbClr val="1E1E1E"/>
                </a:solidFill>
                <a:latin typeface="Vrinda"/>
                <a:ea typeface="Times New Roman"/>
              </a:rPr>
              <a:t>ট্রান্সফরমার</a:t>
            </a:r>
            <a:r>
              <a:rPr lang="en-US" dirty="0">
                <a:solidFill>
                  <a:srgbClr val="1E1E1E"/>
                </a:solidFill>
                <a:latin typeface="Arial"/>
                <a:ea typeface="Times New Roman"/>
              </a:rPr>
              <a:t> </a:t>
            </a:r>
            <a:r>
              <a:rPr lang="en-US" dirty="0" err="1">
                <a:solidFill>
                  <a:srgbClr val="1E1E1E"/>
                </a:solidFill>
                <a:latin typeface="Vrinda"/>
                <a:ea typeface="Times New Roman"/>
              </a:rPr>
              <a:t>চারপাশের</a:t>
            </a:r>
            <a:r>
              <a:rPr lang="en-US" dirty="0">
                <a:solidFill>
                  <a:srgbClr val="1E1E1E"/>
                </a:solidFill>
                <a:latin typeface="Arial"/>
                <a:ea typeface="Times New Roman"/>
              </a:rPr>
              <a:t> </a:t>
            </a:r>
            <a:r>
              <a:rPr lang="en-US" dirty="0" err="1">
                <a:solidFill>
                  <a:srgbClr val="1E1E1E"/>
                </a:solidFill>
                <a:latin typeface="Vrinda"/>
                <a:ea typeface="Times New Roman"/>
              </a:rPr>
              <a:t>প্রাকৃতিক</a:t>
            </a:r>
            <a:r>
              <a:rPr lang="en-US" dirty="0">
                <a:solidFill>
                  <a:srgbClr val="1E1E1E"/>
                </a:solidFill>
                <a:latin typeface="Arial"/>
                <a:ea typeface="Times New Roman"/>
              </a:rPr>
              <a:t> </a:t>
            </a:r>
            <a:r>
              <a:rPr lang="en-US" dirty="0" err="1">
                <a:solidFill>
                  <a:srgbClr val="1E1E1E"/>
                </a:solidFill>
                <a:latin typeface="Vrinda"/>
                <a:ea typeface="Times New Roman"/>
              </a:rPr>
              <a:t>বায়ু</a:t>
            </a:r>
            <a:r>
              <a:rPr lang="en-US" dirty="0">
                <a:solidFill>
                  <a:srgbClr val="1E1E1E"/>
                </a:solidFill>
                <a:latin typeface="Arial"/>
                <a:ea typeface="Times New Roman"/>
              </a:rPr>
              <a:t> </a:t>
            </a:r>
            <a:r>
              <a:rPr lang="en-US" dirty="0" err="1">
                <a:solidFill>
                  <a:srgbClr val="1E1E1E"/>
                </a:solidFill>
                <a:latin typeface="Vrinda"/>
                <a:ea typeface="Times New Roman"/>
              </a:rPr>
              <a:t>প্রবাহ</a:t>
            </a:r>
            <a:r>
              <a:rPr lang="en-US" dirty="0">
                <a:solidFill>
                  <a:srgbClr val="1E1E1E"/>
                </a:solidFill>
                <a:latin typeface="Arial"/>
                <a:ea typeface="Times New Roman"/>
              </a:rPr>
              <a:t> </a:t>
            </a:r>
            <a:r>
              <a:rPr lang="en-US" dirty="0" err="1">
                <a:solidFill>
                  <a:srgbClr val="1E1E1E"/>
                </a:solidFill>
                <a:latin typeface="Vrinda"/>
                <a:ea typeface="Times New Roman"/>
              </a:rPr>
              <a:t>যাও</a:t>
            </a:r>
            <a:r>
              <a:rPr lang="en-US" dirty="0">
                <a:solidFill>
                  <a:srgbClr val="1E1E1E"/>
                </a:solidFill>
                <a:latin typeface="Arial"/>
                <a:ea typeface="Times New Roman"/>
              </a:rPr>
              <a:t> </a:t>
            </a:r>
            <a:r>
              <a:rPr lang="en-US" dirty="0" err="1">
                <a:solidFill>
                  <a:srgbClr val="1E1E1E"/>
                </a:solidFill>
                <a:latin typeface="Vrinda"/>
                <a:ea typeface="Times New Roman"/>
              </a:rPr>
              <a:t>বায়ুমন্ডলে</a:t>
            </a:r>
            <a:r>
              <a:rPr lang="en-US" dirty="0">
                <a:solidFill>
                  <a:srgbClr val="1E1E1E"/>
                </a:solidFill>
                <a:latin typeface="Arial"/>
                <a:ea typeface="Times New Roman"/>
              </a:rPr>
              <a:t> </a:t>
            </a:r>
            <a:r>
              <a:rPr lang="en-US" dirty="0" err="1">
                <a:solidFill>
                  <a:srgbClr val="1E1E1E"/>
                </a:solidFill>
                <a:latin typeface="Vrinda"/>
                <a:ea typeface="Times New Roman"/>
              </a:rPr>
              <a:t>অপচয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হবে</a:t>
            </a:r>
            <a:r>
              <a:rPr lang="en-US" dirty="0">
                <a:solidFill>
                  <a:srgbClr val="1E1E1E"/>
                </a:solidFill>
                <a:latin typeface="Arial"/>
                <a:ea typeface="Times New Roman"/>
              </a:rPr>
              <a:t>. </a:t>
            </a: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ভাবে</a:t>
            </a:r>
            <a:r>
              <a:rPr lang="en-US" dirty="0">
                <a:solidFill>
                  <a:srgbClr val="1E1E1E"/>
                </a:solidFill>
                <a:latin typeface="Arial"/>
                <a:ea typeface="Times New Roman"/>
              </a:rPr>
              <a:t>, </a:t>
            </a:r>
            <a:r>
              <a:rPr lang="en-US" dirty="0" err="1">
                <a:solidFill>
                  <a:srgbClr val="1E1E1E"/>
                </a:solidFill>
                <a:latin typeface="Vrinda"/>
                <a:ea typeface="Times New Roman"/>
              </a:rPr>
              <a:t>ট্রান্সফরমার</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প্রাকৃতিক</a:t>
            </a:r>
            <a:r>
              <a:rPr lang="en-US" dirty="0">
                <a:solidFill>
                  <a:srgbClr val="1E1E1E"/>
                </a:solidFill>
                <a:latin typeface="Arial"/>
                <a:ea typeface="Times New Roman"/>
              </a:rPr>
              <a:t> </a:t>
            </a:r>
            <a:r>
              <a:rPr lang="en-US" dirty="0" err="1">
                <a:solidFill>
                  <a:srgbClr val="1E1E1E"/>
                </a:solidFill>
                <a:latin typeface="Vrinda"/>
                <a:ea typeface="Times New Roman"/>
              </a:rPr>
              <a:t>পরিচলন</a:t>
            </a:r>
            <a:r>
              <a:rPr lang="en-US" dirty="0">
                <a:solidFill>
                  <a:srgbClr val="1E1E1E"/>
                </a:solidFill>
                <a:latin typeface="Arial"/>
                <a:ea typeface="Times New Roman"/>
              </a:rPr>
              <a:t> </a:t>
            </a:r>
            <a:r>
              <a:rPr lang="en-US" dirty="0" err="1">
                <a:solidFill>
                  <a:srgbClr val="1E1E1E"/>
                </a:solidFill>
                <a:latin typeface="Vrinda"/>
                <a:ea typeface="Times New Roman"/>
              </a:rPr>
              <a:t>কারণে</a:t>
            </a:r>
            <a:r>
              <a:rPr lang="en-US" dirty="0">
                <a:solidFill>
                  <a:srgbClr val="1E1E1E"/>
                </a:solidFill>
                <a:latin typeface="Arial"/>
                <a:ea typeface="Times New Roman"/>
              </a:rPr>
              <a:t> </a:t>
            </a:r>
            <a:r>
              <a:rPr lang="en-US" dirty="0" err="1">
                <a:solidFill>
                  <a:srgbClr val="1E1E1E"/>
                </a:solidFill>
                <a:latin typeface="Vrinda"/>
                <a:ea typeface="Times New Roman"/>
              </a:rPr>
              <a:t>প্রচারক</a:t>
            </a:r>
            <a:r>
              <a:rPr lang="en-US" dirty="0">
                <a:solidFill>
                  <a:srgbClr val="1E1E1E"/>
                </a:solidFill>
                <a:latin typeface="Arial"/>
                <a:ea typeface="Times New Roman"/>
              </a:rPr>
              <a:t> </a:t>
            </a:r>
            <a:r>
              <a:rPr lang="en-US" dirty="0" err="1">
                <a:solidFill>
                  <a:srgbClr val="1E1E1E"/>
                </a:solidFill>
                <a:latin typeface="Vrinda"/>
                <a:ea typeface="Times New Roman"/>
              </a:rPr>
              <a:t>রাখে</a:t>
            </a:r>
            <a:r>
              <a:rPr lang="en-US" dirty="0">
                <a:solidFill>
                  <a:srgbClr val="1E1E1E"/>
                </a:solidFill>
                <a:latin typeface="Arial"/>
                <a:ea typeface="Times New Roman"/>
              </a:rPr>
              <a:t> </a:t>
            </a:r>
            <a:r>
              <a:rPr lang="en-US" dirty="0" err="1">
                <a:solidFill>
                  <a:srgbClr val="1E1E1E"/>
                </a:solidFill>
                <a:latin typeface="Vrinda"/>
                <a:ea typeface="Times New Roman"/>
              </a:rPr>
              <a:t>এবং</a:t>
            </a:r>
            <a:r>
              <a:rPr lang="en-US" dirty="0">
                <a:solidFill>
                  <a:srgbClr val="1E1E1E"/>
                </a:solidFill>
                <a:latin typeface="Arial"/>
                <a:ea typeface="Times New Roman"/>
              </a:rPr>
              <a:t> </a:t>
            </a:r>
            <a:r>
              <a:rPr lang="en-US" dirty="0" err="1">
                <a:solidFill>
                  <a:srgbClr val="1E1E1E"/>
                </a:solidFill>
                <a:latin typeface="Vrinda"/>
                <a:ea typeface="Times New Roman"/>
              </a:rPr>
              <a:t>কারণে</a:t>
            </a:r>
            <a:r>
              <a:rPr lang="en-US" dirty="0">
                <a:solidFill>
                  <a:srgbClr val="1E1E1E"/>
                </a:solidFill>
                <a:latin typeface="Arial"/>
                <a:ea typeface="Times New Roman"/>
              </a:rPr>
              <a:t> </a:t>
            </a:r>
            <a:r>
              <a:rPr lang="en-US" dirty="0" err="1">
                <a:solidFill>
                  <a:srgbClr val="1E1E1E"/>
                </a:solidFill>
                <a:latin typeface="Vrinda"/>
                <a:ea typeface="Times New Roman"/>
              </a:rPr>
              <a:t>প্রাকৃতিক</a:t>
            </a:r>
            <a:r>
              <a:rPr lang="en-US" dirty="0">
                <a:solidFill>
                  <a:srgbClr val="1E1E1E"/>
                </a:solidFill>
                <a:latin typeface="Arial"/>
                <a:ea typeface="Times New Roman"/>
              </a:rPr>
              <a:t> </a:t>
            </a:r>
            <a:r>
              <a:rPr lang="en-US" dirty="0" err="1">
                <a:solidFill>
                  <a:srgbClr val="1E1E1E"/>
                </a:solidFill>
                <a:latin typeface="Vrinda"/>
                <a:ea typeface="Times New Roman"/>
              </a:rPr>
              <a:t>প্রবাহ</a:t>
            </a:r>
            <a:r>
              <a:rPr lang="en-US" dirty="0">
                <a:solidFill>
                  <a:srgbClr val="1E1E1E"/>
                </a:solidFill>
                <a:latin typeface="Arial"/>
                <a:ea typeface="Times New Roman"/>
              </a:rPr>
              <a:t> </a:t>
            </a:r>
            <a:r>
              <a:rPr lang="en-US" dirty="0" err="1">
                <a:solidFill>
                  <a:srgbClr val="1E1E1E"/>
                </a:solidFill>
                <a:latin typeface="Vrinda"/>
                <a:ea typeface="Times New Roman"/>
              </a:rPr>
              <a:t>থেকে</a:t>
            </a:r>
            <a:r>
              <a:rPr lang="en-US" dirty="0">
                <a:solidFill>
                  <a:srgbClr val="1E1E1E"/>
                </a:solidFill>
                <a:latin typeface="Arial"/>
                <a:ea typeface="Times New Roman"/>
              </a:rPr>
              <a:t> </a:t>
            </a:r>
            <a:r>
              <a:rPr lang="en-US" dirty="0" err="1">
                <a:solidFill>
                  <a:srgbClr val="1E1E1E"/>
                </a:solidFill>
                <a:latin typeface="Vrinda"/>
                <a:ea typeface="Times New Roman"/>
              </a:rPr>
              <a:t>বায়ুমন্ডলে</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dissipating. </a:t>
            </a: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পদ্ধতি</a:t>
            </a:r>
            <a:r>
              <a:rPr lang="en-US" dirty="0">
                <a:solidFill>
                  <a:srgbClr val="1E1E1E"/>
                </a:solidFill>
                <a:latin typeface="Arial"/>
                <a:ea typeface="Times New Roman"/>
              </a:rPr>
              <a:t> </a:t>
            </a:r>
            <a:r>
              <a:rPr lang="en-US" dirty="0" err="1">
                <a:solidFill>
                  <a:srgbClr val="1E1E1E"/>
                </a:solidFill>
                <a:latin typeface="Vrinda"/>
                <a:ea typeface="Times New Roman"/>
              </a:rPr>
              <a:t>সম্পর্কে</a:t>
            </a:r>
            <a:r>
              <a:rPr lang="en-US" dirty="0">
                <a:solidFill>
                  <a:srgbClr val="1E1E1E"/>
                </a:solidFill>
                <a:latin typeface="Arial"/>
                <a:ea typeface="Times New Roman"/>
              </a:rPr>
              <a:t> 30 MVA </a:t>
            </a:r>
            <a:r>
              <a:rPr lang="en-US" dirty="0" err="1">
                <a:solidFill>
                  <a:srgbClr val="1E1E1E"/>
                </a:solidFill>
                <a:latin typeface="Vrinda"/>
                <a:ea typeface="Times New Roman"/>
              </a:rPr>
              <a:t>পর্যন্ত</a:t>
            </a:r>
            <a:r>
              <a:rPr lang="en-US" dirty="0">
                <a:solidFill>
                  <a:srgbClr val="1E1E1E"/>
                </a:solidFill>
                <a:latin typeface="Arial"/>
                <a:ea typeface="Times New Roman"/>
              </a:rPr>
              <a:t> </a:t>
            </a:r>
            <a:r>
              <a:rPr lang="en-US" dirty="0" err="1">
                <a:solidFill>
                  <a:srgbClr val="1E1E1E"/>
                </a:solidFill>
                <a:latin typeface="Vrinda"/>
                <a:ea typeface="Times New Roman"/>
              </a:rPr>
              <a:t>ট্রান্সফরমার</a:t>
            </a:r>
            <a:r>
              <a:rPr lang="en-US" dirty="0">
                <a:solidFill>
                  <a:srgbClr val="1E1E1E"/>
                </a:solidFill>
                <a:latin typeface="Arial"/>
                <a:ea typeface="Times New Roman"/>
              </a:rPr>
              <a:t> </a:t>
            </a:r>
            <a:r>
              <a:rPr lang="en-US" dirty="0" err="1">
                <a:solidFill>
                  <a:srgbClr val="1E1E1E"/>
                </a:solidFill>
                <a:latin typeface="Vrinda"/>
                <a:ea typeface="Times New Roman"/>
              </a:rPr>
              <a:t>ব্যবহার</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যাবে</a:t>
            </a:r>
            <a:r>
              <a:rPr lang="en-US" dirty="0">
                <a:solidFill>
                  <a:srgbClr val="1E1E1E"/>
                </a:solidFill>
                <a:latin typeface="Arial"/>
                <a:ea typeface="Times New Roman"/>
              </a:rPr>
              <a:t>.</a:t>
            </a:r>
            <a:endParaRPr lang="en-US" dirty="0">
              <a:latin typeface="Times New Roman"/>
              <a:ea typeface="Calibri"/>
            </a:endParaRPr>
          </a:p>
          <a:p>
            <a:pPr>
              <a:lnSpc>
                <a:spcPts val="1830"/>
              </a:lnSpc>
            </a:pP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প্রাকৃতিক</a:t>
            </a:r>
            <a:r>
              <a:rPr lang="en-US" dirty="0">
                <a:solidFill>
                  <a:srgbClr val="1E1E1E"/>
                </a:solidFill>
                <a:latin typeface="Arial"/>
                <a:ea typeface="Times New Roman"/>
              </a:rPr>
              <a:t> </a:t>
            </a:r>
            <a:r>
              <a:rPr lang="en-US" dirty="0" err="1">
                <a:solidFill>
                  <a:srgbClr val="1E1E1E"/>
                </a:solidFill>
                <a:latin typeface="Vrinda"/>
                <a:ea typeface="Times New Roman"/>
              </a:rPr>
              <a:t>এয়ার</a:t>
            </a:r>
            <a:r>
              <a:rPr lang="en-US" dirty="0">
                <a:solidFill>
                  <a:srgbClr val="1E1E1E"/>
                </a:solidFill>
                <a:latin typeface="Arial"/>
                <a:ea typeface="Times New Roman"/>
              </a:rPr>
              <a:t> </a:t>
            </a:r>
            <a:r>
              <a:rPr lang="en-US" dirty="0" err="1">
                <a:solidFill>
                  <a:srgbClr val="1E1E1E"/>
                </a:solidFill>
                <a:latin typeface="Vrinda"/>
                <a:ea typeface="Times New Roman"/>
              </a:rPr>
              <a:t>জোরপূর্বক</a:t>
            </a:r>
            <a:r>
              <a:rPr lang="en-US" dirty="0">
                <a:solidFill>
                  <a:srgbClr val="1E1E1E"/>
                </a:solidFill>
                <a:latin typeface="Arial"/>
                <a:ea typeface="Times New Roman"/>
              </a:rPr>
              <a:t> (ONAF)</a:t>
            </a:r>
            <a:endParaRPr lang="en-US" dirty="0">
              <a:effectLst/>
              <a:latin typeface="Times New Roman"/>
              <a:ea typeface="Calibri"/>
            </a:endParaRPr>
          </a:p>
        </p:txBody>
      </p:sp>
    </p:spTree>
    <p:extLst>
      <p:ext uri="{BB962C8B-B14F-4D97-AF65-F5344CB8AC3E}">
        <p14:creationId xmlns:p14="http://schemas.microsoft.com/office/powerpoint/2010/main" val="34061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 </a:t>
            </a:r>
            <a:r>
              <a:rPr lang="en-US" sz="2800" dirty="0" smtClean="0">
                <a:solidFill>
                  <a:srgbClr val="002060"/>
                </a:solidFill>
                <a:ea typeface="Calibri"/>
                <a:cs typeface="Times New Roman"/>
              </a:rPr>
              <a:t>      </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pic>
        <p:nvPicPr>
          <p:cNvPr id="8" name="Picture 7" descr="Cooling of transformer - Oil Natural Air Forced - ONA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19200"/>
            <a:ext cx="8077200" cy="4648200"/>
          </a:xfrm>
          <a:prstGeom prst="rect">
            <a:avLst/>
          </a:prstGeom>
          <a:noFill/>
          <a:ln>
            <a:noFill/>
          </a:ln>
        </p:spPr>
      </p:pic>
    </p:spTree>
    <p:extLst>
      <p:ext uri="{BB962C8B-B14F-4D97-AF65-F5344CB8AC3E}">
        <p14:creationId xmlns:p14="http://schemas.microsoft.com/office/powerpoint/2010/main" val="39946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 </a:t>
            </a:r>
            <a:r>
              <a:rPr lang="en-US" sz="2800" dirty="0" smtClean="0">
                <a:solidFill>
                  <a:srgbClr val="002060"/>
                </a:solidFill>
                <a:ea typeface="Calibri"/>
                <a:cs typeface="Times New Roman"/>
              </a:rPr>
              <a:t> 62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
        <p:nvSpPr>
          <p:cNvPr id="2" name="Rectangle 1"/>
          <p:cNvSpPr/>
          <p:nvPr/>
        </p:nvSpPr>
        <p:spPr>
          <a:xfrm>
            <a:off x="13856" y="889844"/>
            <a:ext cx="8749144" cy="6186309"/>
          </a:xfrm>
          <a:prstGeom prst="rect">
            <a:avLst/>
          </a:prstGeom>
        </p:spPr>
        <p:txBody>
          <a:bodyPr wrap="square">
            <a:spAutoFit/>
          </a:bodyPr>
          <a:lstStyle/>
          <a:p>
            <a:endParaRPr lang="en-US" dirty="0" smtClean="0"/>
          </a:p>
          <a:p>
            <a:r>
              <a:rPr lang="en-US" dirty="0" err="1" smtClean="0"/>
              <a:t>তাপ</a:t>
            </a:r>
            <a:r>
              <a:rPr lang="en-US" dirty="0" smtClean="0"/>
              <a:t> </a:t>
            </a:r>
            <a:r>
              <a:rPr lang="en-US" dirty="0" err="1"/>
              <a:t>অপচয়</a:t>
            </a:r>
            <a:r>
              <a:rPr lang="en-US" dirty="0"/>
              <a:t> </a:t>
            </a:r>
            <a:r>
              <a:rPr lang="en-US" dirty="0" err="1"/>
              <a:t>নিঃশেষিত</a:t>
            </a:r>
            <a:r>
              <a:rPr lang="en-US" dirty="0"/>
              <a:t> </a:t>
            </a:r>
            <a:r>
              <a:rPr lang="en-US" dirty="0" err="1"/>
              <a:t>পৃষ্ঠ</a:t>
            </a:r>
            <a:r>
              <a:rPr lang="en-US" dirty="0"/>
              <a:t> </a:t>
            </a:r>
            <a:r>
              <a:rPr lang="en-US" dirty="0" err="1"/>
              <a:t>জোরপূর্বক</a:t>
            </a:r>
            <a:r>
              <a:rPr lang="en-US" dirty="0"/>
              <a:t> </a:t>
            </a:r>
            <a:r>
              <a:rPr lang="en-US" dirty="0" err="1"/>
              <a:t>বায়ু</a:t>
            </a:r>
            <a:r>
              <a:rPr lang="en-US" dirty="0"/>
              <a:t> </a:t>
            </a:r>
            <a:r>
              <a:rPr lang="en-US" dirty="0" err="1"/>
              <a:t>প্রয়োগ</a:t>
            </a:r>
            <a:r>
              <a:rPr lang="en-US" dirty="0"/>
              <a:t> </a:t>
            </a:r>
            <a:r>
              <a:rPr lang="en-US" dirty="0" err="1"/>
              <a:t>করে</a:t>
            </a:r>
            <a:r>
              <a:rPr lang="en-US" dirty="0"/>
              <a:t> </a:t>
            </a:r>
            <a:r>
              <a:rPr lang="en-US" dirty="0" err="1"/>
              <a:t>আরও</a:t>
            </a:r>
            <a:r>
              <a:rPr lang="en-US" dirty="0"/>
              <a:t> </a:t>
            </a:r>
            <a:r>
              <a:rPr lang="en-US" dirty="0" err="1"/>
              <a:t>উন্নত</a:t>
            </a:r>
            <a:r>
              <a:rPr lang="en-US" dirty="0"/>
              <a:t> </a:t>
            </a:r>
            <a:r>
              <a:rPr lang="en-US" dirty="0" err="1"/>
              <a:t>করা</a:t>
            </a:r>
            <a:r>
              <a:rPr lang="en-US" dirty="0"/>
              <a:t> </a:t>
            </a:r>
            <a:r>
              <a:rPr lang="en-US" dirty="0" err="1"/>
              <a:t>যায়</a:t>
            </a:r>
            <a:r>
              <a:rPr lang="en-US" dirty="0"/>
              <a:t>. </a:t>
            </a:r>
            <a:r>
              <a:rPr lang="en-US" dirty="0" err="1"/>
              <a:t>জোরপূর্বক</a:t>
            </a:r>
            <a:r>
              <a:rPr lang="en-US" dirty="0"/>
              <a:t> </a:t>
            </a:r>
            <a:r>
              <a:rPr lang="en-US" dirty="0" err="1"/>
              <a:t>বায়ু</a:t>
            </a:r>
            <a:r>
              <a:rPr lang="en-US" dirty="0"/>
              <a:t> </a:t>
            </a:r>
            <a:r>
              <a:rPr lang="en-US" dirty="0" err="1"/>
              <a:t>প্রাকৃতিক</a:t>
            </a:r>
            <a:r>
              <a:rPr lang="en-US" dirty="0"/>
              <a:t> </a:t>
            </a:r>
            <a:r>
              <a:rPr lang="en-US" dirty="0" err="1"/>
              <a:t>বায়ু</a:t>
            </a:r>
            <a:r>
              <a:rPr lang="en-US" dirty="0"/>
              <a:t> </a:t>
            </a:r>
            <a:r>
              <a:rPr lang="en-US" dirty="0" err="1"/>
              <a:t>প্রবাহ</a:t>
            </a:r>
            <a:r>
              <a:rPr lang="en-US" dirty="0"/>
              <a:t> </a:t>
            </a:r>
            <a:r>
              <a:rPr lang="en-US" dirty="0" err="1"/>
              <a:t>দ্রুত</a:t>
            </a:r>
            <a:r>
              <a:rPr lang="en-US" dirty="0"/>
              <a:t> </a:t>
            </a:r>
            <a:r>
              <a:rPr lang="en-US" dirty="0" err="1"/>
              <a:t>তাপ</a:t>
            </a:r>
            <a:r>
              <a:rPr lang="en-US" dirty="0"/>
              <a:t> </a:t>
            </a:r>
            <a:r>
              <a:rPr lang="en-US" dirty="0" err="1"/>
              <a:t>অপচয</a:t>
            </a:r>
            <a:r>
              <a:rPr lang="en-US" dirty="0"/>
              <a:t>় </a:t>
            </a:r>
            <a:r>
              <a:rPr lang="en-US" dirty="0" err="1"/>
              <a:t>প্রদান</a:t>
            </a:r>
            <a:r>
              <a:rPr lang="en-US" dirty="0"/>
              <a:t> </a:t>
            </a:r>
            <a:r>
              <a:rPr lang="en-US" dirty="0" err="1"/>
              <a:t>করে</a:t>
            </a:r>
            <a:r>
              <a:rPr lang="en-US" dirty="0"/>
              <a:t>. </a:t>
            </a:r>
            <a:r>
              <a:rPr lang="en-US" dirty="0" err="1"/>
              <a:t>এই</a:t>
            </a:r>
            <a:r>
              <a:rPr lang="en-US" dirty="0"/>
              <a:t> </a:t>
            </a:r>
            <a:r>
              <a:rPr lang="en-US" dirty="0" err="1"/>
              <a:t>পদ্ধতিতে</a:t>
            </a:r>
            <a:r>
              <a:rPr lang="en-US" dirty="0"/>
              <a:t>, </a:t>
            </a:r>
            <a:r>
              <a:rPr lang="en-US" dirty="0" err="1"/>
              <a:t>ফ্যান</a:t>
            </a:r>
            <a:r>
              <a:rPr lang="en-US" dirty="0"/>
              <a:t> </a:t>
            </a:r>
            <a:r>
              <a:rPr lang="en-US" dirty="0" err="1"/>
              <a:t>রেডিয়েটর</a:t>
            </a:r>
            <a:r>
              <a:rPr lang="en-US" dirty="0"/>
              <a:t> </a:t>
            </a:r>
            <a:r>
              <a:rPr lang="en-US" dirty="0" err="1"/>
              <a:t>কাছাকাছি</a:t>
            </a:r>
            <a:r>
              <a:rPr lang="en-US" dirty="0"/>
              <a:t> </a:t>
            </a:r>
            <a:r>
              <a:rPr lang="en-US" dirty="0" err="1"/>
              <a:t>মাউন্ট</a:t>
            </a:r>
            <a:r>
              <a:rPr lang="en-US" dirty="0"/>
              <a:t> </a:t>
            </a:r>
            <a:r>
              <a:rPr lang="en-US" dirty="0" err="1"/>
              <a:t>করা</a:t>
            </a:r>
            <a:r>
              <a:rPr lang="en-US" dirty="0"/>
              <a:t> </a:t>
            </a:r>
            <a:r>
              <a:rPr lang="en-US" dirty="0" err="1"/>
              <a:t>হয</a:t>
            </a:r>
            <a:r>
              <a:rPr lang="en-US" dirty="0"/>
              <a:t>় </a:t>
            </a:r>
            <a:r>
              <a:rPr lang="en-US" dirty="0" err="1"/>
              <a:t>এবং</a:t>
            </a:r>
            <a:r>
              <a:rPr lang="en-US" dirty="0"/>
              <a:t> </a:t>
            </a:r>
            <a:r>
              <a:rPr lang="en-US" dirty="0" err="1"/>
              <a:t>সক্রিয</a:t>
            </a:r>
            <a:r>
              <a:rPr lang="en-US" dirty="0"/>
              <a:t>় </a:t>
            </a:r>
            <a:r>
              <a:rPr lang="en-US" dirty="0" err="1"/>
              <a:t>যা</a:t>
            </a:r>
            <a:r>
              <a:rPr lang="en-US" dirty="0"/>
              <a:t> </a:t>
            </a:r>
            <a:r>
              <a:rPr lang="en-US" dirty="0" err="1"/>
              <a:t>একটি</a:t>
            </a:r>
            <a:r>
              <a:rPr lang="en-US" dirty="0"/>
              <a:t> </a:t>
            </a:r>
            <a:r>
              <a:rPr lang="en-US" dirty="0" err="1"/>
              <a:t>স্বয়ংক্রিয</a:t>
            </a:r>
            <a:r>
              <a:rPr lang="en-US" dirty="0"/>
              <a:t>় </a:t>
            </a:r>
            <a:r>
              <a:rPr lang="en-US" dirty="0" err="1"/>
              <a:t>শুরু</a:t>
            </a:r>
            <a:r>
              <a:rPr lang="en-US" dirty="0"/>
              <a:t> </a:t>
            </a:r>
            <a:r>
              <a:rPr lang="en-US" dirty="0" err="1"/>
              <a:t>ব্যবস্থা</a:t>
            </a:r>
            <a:r>
              <a:rPr lang="en-US" dirty="0"/>
              <a:t>, </a:t>
            </a:r>
            <a:r>
              <a:rPr lang="en-US" dirty="0" err="1"/>
              <a:t>সাথে</a:t>
            </a:r>
            <a:r>
              <a:rPr lang="en-US" dirty="0"/>
              <a:t> </a:t>
            </a:r>
            <a:r>
              <a:rPr lang="en-US" dirty="0" err="1"/>
              <a:t>উপলব্ধ</a:t>
            </a:r>
            <a:r>
              <a:rPr lang="en-US" dirty="0"/>
              <a:t> </a:t>
            </a:r>
            <a:r>
              <a:rPr lang="en-US" dirty="0" err="1"/>
              <a:t>করা</a:t>
            </a:r>
            <a:r>
              <a:rPr lang="en-US" dirty="0"/>
              <a:t> </a:t>
            </a:r>
            <a:r>
              <a:rPr lang="en-US" dirty="0" err="1"/>
              <a:t>হতে</a:t>
            </a:r>
            <a:r>
              <a:rPr lang="en-US" dirty="0"/>
              <a:t> </a:t>
            </a:r>
            <a:r>
              <a:rPr lang="en-US" dirty="0" err="1"/>
              <a:t>পারে</a:t>
            </a:r>
            <a:r>
              <a:rPr lang="en-US" dirty="0"/>
              <a:t> </a:t>
            </a:r>
            <a:r>
              <a:rPr lang="en-US" dirty="0" err="1"/>
              <a:t>যখন</a:t>
            </a:r>
            <a:r>
              <a:rPr lang="en-US" dirty="0"/>
              <a:t> </a:t>
            </a:r>
            <a:r>
              <a:rPr lang="en-US" dirty="0" err="1"/>
              <a:t>নির্দিষ্ট</a:t>
            </a:r>
            <a:r>
              <a:rPr lang="en-US" dirty="0"/>
              <a:t> </a:t>
            </a:r>
            <a:r>
              <a:rPr lang="en-US" dirty="0" err="1"/>
              <a:t>মান</a:t>
            </a:r>
            <a:r>
              <a:rPr lang="en-US" dirty="0"/>
              <a:t> </a:t>
            </a:r>
            <a:r>
              <a:rPr lang="en-US" dirty="0" err="1"/>
              <a:t>অতিক্রম</a:t>
            </a:r>
            <a:r>
              <a:rPr lang="en-US" dirty="0"/>
              <a:t> </a:t>
            </a:r>
            <a:r>
              <a:rPr lang="en-US" dirty="0" err="1"/>
              <a:t>তাপমাত্রা</a:t>
            </a:r>
            <a:r>
              <a:rPr lang="en-US" dirty="0"/>
              <a:t> </a:t>
            </a:r>
            <a:r>
              <a:rPr lang="en-US" dirty="0" err="1"/>
              <a:t>বেড়ে</a:t>
            </a:r>
            <a:r>
              <a:rPr lang="en-US" dirty="0"/>
              <a:t> </a:t>
            </a:r>
            <a:r>
              <a:rPr lang="en-US" dirty="0" err="1"/>
              <a:t>যায</a:t>
            </a:r>
            <a:r>
              <a:rPr lang="en-US" dirty="0"/>
              <a:t>়. </a:t>
            </a:r>
            <a:r>
              <a:rPr lang="en-US" dirty="0" err="1"/>
              <a:t>এই</a:t>
            </a:r>
            <a:r>
              <a:rPr lang="en-US" dirty="0"/>
              <a:t> </a:t>
            </a:r>
            <a:r>
              <a:rPr lang="en-US" dirty="0" err="1"/>
              <a:t>ট্রান্সফরমার</a:t>
            </a:r>
            <a:r>
              <a:rPr lang="en-US" dirty="0"/>
              <a:t> </a:t>
            </a:r>
            <a:r>
              <a:rPr lang="en-US" dirty="0" err="1"/>
              <a:t>কুলিং</a:t>
            </a:r>
            <a:r>
              <a:rPr lang="en-US" dirty="0"/>
              <a:t> </a:t>
            </a:r>
            <a:r>
              <a:rPr lang="en-US" dirty="0" err="1"/>
              <a:t>পদ্ধতি</a:t>
            </a:r>
            <a:r>
              <a:rPr lang="en-US" dirty="0"/>
              <a:t> </a:t>
            </a:r>
            <a:r>
              <a:rPr lang="en-US" dirty="0" err="1"/>
              <a:t>সাধারণত</a:t>
            </a:r>
            <a:r>
              <a:rPr lang="en-US" dirty="0"/>
              <a:t> </a:t>
            </a:r>
            <a:r>
              <a:rPr lang="en-US" dirty="0" err="1"/>
              <a:t>প্রায</a:t>
            </a:r>
            <a:r>
              <a:rPr lang="en-US" dirty="0"/>
              <a:t>় 60 MVA </a:t>
            </a:r>
            <a:r>
              <a:rPr lang="en-US" dirty="0" err="1"/>
              <a:t>পর্যন্ত</a:t>
            </a:r>
            <a:r>
              <a:rPr lang="en-US" dirty="0"/>
              <a:t> </a:t>
            </a:r>
            <a:r>
              <a:rPr lang="en-US" dirty="0" err="1"/>
              <a:t>বড</a:t>
            </a:r>
            <a:r>
              <a:rPr lang="en-US" dirty="0"/>
              <a:t>় </a:t>
            </a:r>
            <a:r>
              <a:rPr lang="en-US" dirty="0" err="1"/>
              <a:t>ট্রান্সফরমার</a:t>
            </a:r>
            <a:r>
              <a:rPr lang="en-US" dirty="0"/>
              <a:t> </a:t>
            </a:r>
            <a:r>
              <a:rPr lang="en-US" dirty="0" err="1"/>
              <a:t>ব্যবহার</a:t>
            </a:r>
            <a:r>
              <a:rPr lang="en-US" dirty="0"/>
              <a:t> </a:t>
            </a:r>
            <a:r>
              <a:rPr lang="en-US" dirty="0" err="1"/>
              <a:t>করা</a:t>
            </a:r>
            <a:r>
              <a:rPr lang="en-US" dirty="0"/>
              <a:t> </a:t>
            </a:r>
            <a:r>
              <a:rPr lang="en-US" dirty="0" err="1"/>
              <a:t>হয</a:t>
            </a:r>
            <a:r>
              <a:rPr lang="en-US" dirty="0"/>
              <a:t>়.</a:t>
            </a:r>
          </a:p>
          <a:p>
            <a:r>
              <a:rPr lang="en-US" dirty="0" err="1"/>
              <a:t>তেল</a:t>
            </a:r>
            <a:r>
              <a:rPr lang="en-US" dirty="0"/>
              <a:t> </a:t>
            </a:r>
            <a:r>
              <a:rPr lang="en-US" dirty="0" err="1"/>
              <a:t>জোরপূর্বক</a:t>
            </a:r>
            <a:r>
              <a:rPr lang="en-US" dirty="0"/>
              <a:t> </a:t>
            </a:r>
            <a:r>
              <a:rPr lang="en-US" dirty="0" err="1"/>
              <a:t>এয়ার</a:t>
            </a:r>
            <a:r>
              <a:rPr lang="en-US" dirty="0"/>
              <a:t> </a:t>
            </a:r>
            <a:r>
              <a:rPr lang="en-US" dirty="0" err="1"/>
              <a:t>জোরপূর্বক</a:t>
            </a:r>
            <a:r>
              <a:rPr lang="en-US" dirty="0"/>
              <a:t> (OFAF)</a:t>
            </a:r>
          </a:p>
          <a:p>
            <a:r>
              <a:rPr lang="en-US" dirty="0" err="1"/>
              <a:t>এই</a:t>
            </a:r>
            <a:r>
              <a:rPr lang="en-US" dirty="0"/>
              <a:t> </a:t>
            </a:r>
            <a:r>
              <a:rPr lang="en-US" dirty="0" err="1"/>
              <a:t>পদ্ধতিতে</a:t>
            </a:r>
            <a:r>
              <a:rPr lang="en-US" dirty="0"/>
              <a:t>, </a:t>
            </a:r>
            <a:r>
              <a:rPr lang="en-US" dirty="0" err="1"/>
              <a:t>তেল</a:t>
            </a:r>
            <a:r>
              <a:rPr lang="en-US" dirty="0"/>
              <a:t> </a:t>
            </a:r>
            <a:r>
              <a:rPr lang="en-US" dirty="0" err="1"/>
              <a:t>একটি</a:t>
            </a:r>
            <a:r>
              <a:rPr lang="en-US" dirty="0"/>
              <a:t> </a:t>
            </a:r>
            <a:r>
              <a:rPr lang="en-US" dirty="0" err="1"/>
              <a:t>পাম্প</a:t>
            </a:r>
            <a:r>
              <a:rPr lang="en-US" dirty="0"/>
              <a:t> </a:t>
            </a:r>
            <a:r>
              <a:rPr lang="en-US" dirty="0" err="1"/>
              <a:t>সাহায্যে</a:t>
            </a:r>
            <a:r>
              <a:rPr lang="en-US" dirty="0"/>
              <a:t> </a:t>
            </a:r>
            <a:r>
              <a:rPr lang="en-US" dirty="0" err="1"/>
              <a:t>প্রচারিত</a:t>
            </a:r>
            <a:r>
              <a:rPr lang="en-US" dirty="0"/>
              <a:t> </a:t>
            </a:r>
            <a:r>
              <a:rPr lang="en-US" dirty="0" err="1"/>
              <a:t>হয</a:t>
            </a:r>
            <a:r>
              <a:rPr lang="en-US" dirty="0"/>
              <a:t>়. </a:t>
            </a:r>
            <a:r>
              <a:rPr lang="en-US" dirty="0" err="1"/>
              <a:t>তেল</a:t>
            </a:r>
            <a:r>
              <a:rPr lang="en-US" dirty="0"/>
              <a:t> </a:t>
            </a:r>
            <a:r>
              <a:rPr lang="en-US" dirty="0" err="1"/>
              <a:t>প্রচলন</a:t>
            </a:r>
            <a:r>
              <a:rPr lang="en-US" dirty="0"/>
              <a:t> </a:t>
            </a:r>
            <a:r>
              <a:rPr lang="en-US" dirty="0" err="1"/>
              <a:t>তাপ</a:t>
            </a:r>
            <a:r>
              <a:rPr lang="en-US" dirty="0"/>
              <a:t> </a:t>
            </a:r>
            <a:r>
              <a:rPr lang="en-US" dirty="0" err="1"/>
              <a:t>মাধ্যমে</a:t>
            </a:r>
            <a:r>
              <a:rPr lang="en-US" dirty="0"/>
              <a:t> </a:t>
            </a:r>
            <a:r>
              <a:rPr lang="en-US" dirty="0" err="1"/>
              <a:t>বাধ্য</a:t>
            </a:r>
            <a:r>
              <a:rPr lang="en-US" dirty="0"/>
              <a:t> </a:t>
            </a:r>
            <a:r>
              <a:rPr lang="en-US" dirty="0" err="1"/>
              <a:t>করা</a:t>
            </a:r>
            <a:r>
              <a:rPr lang="en-US" dirty="0"/>
              <a:t> </a:t>
            </a:r>
            <a:r>
              <a:rPr lang="en-US" dirty="0" err="1"/>
              <a:t>হয</a:t>
            </a:r>
            <a:r>
              <a:rPr lang="en-US" dirty="0"/>
              <a:t>়. </a:t>
            </a:r>
            <a:r>
              <a:rPr lang="en-US" dirty="0" err="1"/>
              <a:t>তারপর</a:t>
            </a:r>
            <a:r>
              <a:rPr lang="en-US" dirty="0"/>
              <a:t> </a:t>
            </a:r>
            <a:r>
              <a:rPr lang="en-US" dirty="0" err="1"/>
              <a:t>সংকুচিত</a:t>
            </a:r>
            <a:r>
              <a:rPr lang="en-US" dirty="0"/>
              <a:t> </a:t>
            </a:r>
            <a:r>
              <a:rPr lang="en-US" dirty="0" err="1"/>
              <a:t>হাওয়া</a:t>
            </a:r>
            <a:r>
              <a:rPr lang="en-US" dirty="0"/>
              <a:t> </a:t>
            </a:r>
            <a:r>
              <a:rPr lang="en-US" dirty="0" err="1"/>
              <a:t>ভক্ত</a:t>
            </a:r>
            <a:r>
              <a:rPr lang="en-US" dirty="0"/>
              <a:t> </a:t>
            </a:r>
            <a:r>
              <a:rPr lang="en-US" dirty="0" err="1"/>
              <a:t>সাহায্যে</a:t>
            </a:r>
            <a:r>
              <a:rPr lang="en-US" dirty="0"/>
              <a:t> </a:t>
            </a:r>
            <a:r>
              <a:rPr lang="en-US" dirty="0" err="1"/>
              <a:t>তাপ</a:t>
            </a:r>
            <a:r>
              <a:rPr lang="en-US" dirty="0"/>
              <a:t> </a:t>
            </a:r>
            <a:r>
              <a:rPr lang="en-US" dirty="0" err="1"/>
              <a:t>এক্সচেঞ্জার</a:t>
            </a:r>
            <a:r>
              <a:rPr lang="en-US" dirty="0"/>
              <a:t> </a:t>
            </a:r>
            <a:r>
              <a:rPr lang="en-US" dirty="0" err="1"/>
              <a:t>উপর</a:t>
            </a:r>
            <a:r>
              <a:rPr lang="en-US" dirty="0"/>
              <a:t> </a:t>
            </a:r>
            <a:r>
              <a:rPr lang="en-US" dirty="0" err="1"/>
              <a:t>প্রবাহিত</a:t>
            </a:r>
            <a:r>
              <a:rPr lang="en-US" dirty="0"/>
              <a:t> </a:t>
            </a:r>
            <a:r>
              <a:rPr lang="en-US" dirty="0" err="1"/>
              <a:t>করতে</a:t>
            </a:r>
            <a:r>
              <a:rPr lang="en-US" dirty="0"/>
              <a:t> </a:t>
            </a:r>
            <a:r>
              <a:rPr lang="en-US" dirty="0" err="1"/>
              <a:t>বাধ্য</a:t>
            </a:r>
            <a:r>
              <a:rPr lang="en-US" dirty="0"/>
              <a:t> </a:t>
            </a:r>
            <a:r>
              <a:rPr lang="en-US" dirty="0" err="1"/>
              <a:t>করা</a:t>
            </a:r>
            <a:r>
              <a:rPr lang="en-US" dirty="0"/>
              <a:t> </a:t>
            </a:r>
            <a:r>
              <a:rPr lang="en-US" dirty="0" err="1"/>
              <a:t>হয</a:t>
            </a:r>
            <a:r>
              <a:rPr lang="en-US" dirty="0"/>
              <a:t>়. </a:t>
            </a:r>
            <a:r>
              <a:rPr lang="en-US" dirty="0" err="1"/>
              <a:t>তাপ</a:t>
            </a:r>
            <a:r>
              <a:rPr lang="en-US" dirty="0"/>
              <a:t> </a:t>
            </a:r>
            <a:r>
              <a:rPr lang="en-US" dirty="0" err="1"/>
              <a:t>ট্রান্সফরমার</a:t>
            </a:r>
            <a:r>
              <a:rPr lang="en-US" dirty="0"/>
              <a:t> </a:t>
            </a:r>
            <a:r>
              <a:rPr lang="en-US" dirty="0" err="1"/>
              <a:t>ট্যাংক</a:t>
            </a:r>
            <a:r>
              <a:rPr lang="en-US" dirty="0"/>
              <a:t> </a:t>
            </a:r>
            <a:r>
              <a:rPr lang="en-US" dirty="0" err="1"/>
              <a:t>থেকে</a:t>
            </a:r>
            <a:r>
              <a:rPr lang="en-US" dirty="0"/>
              <a:t> </a:t>
            </a:r>
            <a:r>
              <a:rPr lang="en-US" dirty="0" err="1"/>
              <a:t>আলাদাভাবে</a:t>
            </a:r>
            <a:r>
              <a:rPr lang="en-US" dirty="0"/>
              <a:t> </a:t>
            </a:r>
            <a:r>
              <a:rPr lang="en-US" dirty="0" err="1"/>
              <a:t>মাউন্ট</a:t>
            </a:r>
            <a:r>
              <a:rPr lang="en-US" dirty="0"/>
              <a:t> </a:t>
            </a:r>
            <a:r>
              <a:rPr lang="en-US" dirty="0" err="1"/>
              <a:t>করা</a:t>
            </a:r>
            <a:r>
              <a:rPr lang="en-US" dirty="0"/>
              <a:t> </a:t>
            </a:r>
            <a:r>
              <a:rPr lang="en-US" dirty="0" err="1"/>
              <a:t>এবং</a:t>
            </a:r>
            <a:r>
              <a:rPr lang="en-US" dirty="0"/>
              <a:t> </a:t>
            </a:r>
            <a:r>
              <a:rPr lang="en-US" dirty="0" err="1"/>
              <a:t>চিত্রে</a:t>
            </a:r>
            <a:r>
              <a:rPr lang="en-US" dirty="0"/>
              <a:t> </a:t>
            </a:r>
            <a:r>
              <a:rPr lang="en-US" dirty="0" err="1"/>
              <a:t>হিসাবে</a:t>
            </a:r>
            <a:r>
              <a:rPr lang="en-US" dirty="0"/>
              <a:t> </a:t>
            </a:r>
            <a:r>
              <a:rPr lang="en-US" dirty="0" err="1"/>
              <a:t>দেখানো</a:t>
            </a:r>
            <a:r>
              <a:rPr lang="en-US" dirty="0"/>
              <a:t> </a:t>
            </a:r>
            <a:r>
              <a:rPr lang="en-US" dirty="0" err="1"/>
              <a:t>উপরে</a:t>
            </a:r>
            <a:r>
              <a:rPr lang="en-US" dirty="0"/>
              <a:t> </a:t>
            </a:r>
            <a:r>
              <a:rPr lang="en-US" dirty="0" err="1"/>
              <a:t>এবং</a:t>
            </a:r>
            <a:r>
              <a:rPr lang="en-US" dirty="0"/>
              <a:t> </a:t>
            </a:r>
            <a:r>
              <a:rPr lang="en-US" dirty="0" err="1"/>
              <a:t>নীচে</a:t>
            </a:r>
            <a:r>
              <a:rPr lang="en-US" dirty="0"/>
              <a:t> </a:t>
            </a:r>
            <a:r>
              <a:rPr lang="en-US" dirty="0" err="1"/>
              <a:t>পাইপ</a:t>
            </a:r>
            <a:r>
              <a:rPr lang="en-US" dirty="0"/>
              <a:t> </a:t>
            </a:r>
            <a:r>
              <a:rPr lang="en-US" dirty="0" err="1"/>
              <a:t>দিয়ে</a:t>
            </a:r>
            <a:r>
              <a:rPr lang="en-US" dirty="0"/>
              <a:t> </a:t>
            </a:r>
            <a:r>
              <a:rPr lang="en-US" dirty="0" err="1"/>
              <a:t>যুক্ত</a:t>
            </a:r>
            <a:r>
              <a:rPr lang="en-US" dirty="0"/>
              <a:t> </a:t>
            </a:r>
            <a:r>
              <a:rPr lang="en-US" dirty="0" err="1"/>
              <a:t>করা</a:t>
            </a:r>
            <a:r>
              <a:rPr lang="en-US" dirty="0"/>
              <a:t> </a:t>
            </a:r>
            <a:r>
              <a:rPr lang="en-US" dirty="0" err="1"/>
              <a:t>যেতে</a:t>
            </a:r>
            <a:r>
              <a:rPr lang="en-US" dirty="0"/>
              <a:t> </a:t>
            </a:r>
            <a:r>
              <a:rPr lang="en-US" dirty="0" err="1"/>
              <a:t>পারে</a:t>
            </a:r>
            <a:r>
              <a:rPr lang="en-US" dirty="0"/>
              <a:t>. </a:t>
            </a:r>
            <a:r>
              <a:rPr lang="en-US" dirty="0" err="1"/>
              <a:t>কুলিং</a:t>
            </a:r>
            <a:r>
              <a:rPr lang="en-US" dirty="0"/>
              <a:t> </a:t>
            </a:r>
            <a:r>
              <a:rPr lang="en-US" dirty="0" err="1"/>
              <a:t>এই</a:t>
            </a:r>
            <a:r>
              <a:rPr lang="en-US" dirty="0"/>
              <a:t> </a:t>
            </a:r>
            <a:r>
              <a:rPr lang="en-US" dirty="0" err="1"/>
              <a:t>ধরনের</a:t>
            </a:r>
            <a:r>
              <a:rPr lang="en-US" dirty="0"/>
              <a:t> substations </a:t>
            </a:r>
            <a:r>
              <a:rPr lang="en-US" dirty="0" err="1"/>
              <a:t>বা</a:t>
            </a:r>
            <a:r>
              <a:rPr lang="en-US" dirty="0"/>
              <a:t> </a:t>
            </a:r>
            <a:r>
              <a:rPr lang="en-US" dirty="0" err="1"/>
              <a:t>শক্তি</a:t>
            </a:r>
            <a:r>
              <a:rPr lang="en-US" dirty="0"/>
              <a:t> </a:t>
            </a:r>
            <a:r>
              <a:rPr lang="en-US" dirty="0" err="1"/>
              <a:t>কেন্দ্র</a:t>
            </a:r>
            <a:r>
              <a:rPr lang="en-US" dirty="0"/>
              <a:t> এ </a:t>
            </a:r>
            <a:r>
              <a:rPr lang="en-US" dirty="0" err="1"/>
              <a:t>উচ্চতর</a:t>
            </a:r>
            <a:r>
              <a:rPr lang="en-US" dirty="0"/>
              <a:t> </a:t>
            </a:r>
            <a:r>
              <a:rPr lang="en-US" dirty="0" err="1"/>
              <a:t>রেটিং</a:t>
            </a:r>
            <a:r>
              <a:rPr lang="en-US" dirty="0"/>
              <a:t> </a:t>
            </a:r>
            <a:r>
              <a:rPr lang="en-US" dirty="0" err="1"/>
              <a:t>ট্রান্সফরমার</a:t>
            </a:r>
            <a:r>
              <a:rPr lang="en-US" dirty="0"/>
              <a:t> </a:t>
            </a:r>
            <a:r>
              <a:rPr lang="en-US" dirty="0" err="1"/>
              <a:t>প্রদান</a:t>
            </a:r>
            <a:r>
              <a:rPr lang="en-US" dirty="0"/>
              <a:t> </a:t>
            </a:r>
            <a:r>
              <a:rPr lang="en-US" dirty="0" err="1"/>
              <a:t>করা</a:t>
            </a:r>
            <a:r>
              <a:rPr lang="en-US" dirty="0"/>
              <a:t> </a:t>
            </a:r>
            <a:r>
              <a:rPr lang="en-US" dirty="0" err="1"/>
              <a:t>হয</a:t>
            </a:r>
            <a:r>
              <a:rPr lang="en-US" dirty="0"/>
              <a: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3505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 </a:t>
            </a:r>
            <a:r>
              <a:rPr lang="en-US" sz="2800" dirty="0" smtClean="0">
                <a:solidFill>
                  <a:srgbClr val="002060"/>
                </a:solidFill>
                <a:ea typeface="Calibri"/>
                <a:cs typeface="Times New Roman"/>
              </a:rPr>
              <a:t>   6.2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4"/>
              </a:rPr>
              <a:t>একটি</a:t>
            </a:r>
            <a:r>
              <a:rPr lang="en-US" sz="2400" b="1" dirty="0" smtClean="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ট্রান্সফরমার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এর</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কুলিং</a:t>
            </a:r>
            <a:r>
              <a:rPr lang="en-US" sz="2400" b="1" dirty="0">
                <a:solidFill>
                  <a:srgbClr val="000000"/>
                </a:solidFill>
                <a:latin typeface="Arial"/>
                <a:ea typeface="Times New Roman"/>
                <a:hlinkClick r:id="rId4"/>
              </a:rPr>
              <a:t> </a:t>
            </a:r>
            <a:r>
              <a:rPr lang="en-US" sz="2400" b="1" dirty="0" err="1">
                <a:solidFill>
                  <a:srgbClr val="000000"/>
                </a:solidFill>
                <a:latin typeface="Vrinda"/>
                <a:ea typeface="Times New Roman"/>
                <a:hlinkClick r:id="rId4"/>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pic>
        <p:nvPicPr>
          <p:cNvPr id="8" name="Picture 7" descr="Cooling of transformer - Oil Forced Air Forced - OFA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990600" y="914400"/>
            <a:ext cx="7239000" cy="5486400"/>
          </a:xfrm>
          <a:prstGeom prst="rect">
            <a:avLst/>
          </a:prstGeom>
          <a:noFill/>
          <a:ln>
            <a:noFill/>
          </a:ln>
        </p:spPr>
      </p:pic>
    </p:spTree>
    <p:extLst>
      <p:ext uri="{BB962C8B-B14F-4D97-AF65-F5344CB8AC3E}">
        <p14:creationId xmlns:p14="http://schemas.microsoft.com/office/powerpoint/2010/main" val="19068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pic>
        <p:nvPicPr>
          <p:cNvPr id="5" name="Picture 4"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228600" y="2"/>
            <a:ext cx="8915400" cy="2090829"/>
          </a:xfrm>
          <a:prstGeom prst="rect">
            <a:avLst/>
          </a:prstGeom>
        </p:spPr>
        <p:txBody>
          <a:bodyPr wrap="square">
            <a:spAutoFit/>
          </a:bodyPr>
          <a:lstStyle/>
          <a:p>
            <a:pPr lvl="0">
              <a:lnSpc>
                <a:spcPct val="115000"/>
              </a:lnSpc>
              <a:spcAft>
                <a:spcPts val="1000"/>
              </a:spcAft>
            </a:pPr>
            <a:r>
              <a:rPr lang="en-US" sz="2800" dirty="0">
                <a:solidFill>
                  <a:srgbClr val="002060"/>
                </a:solidFill>
                <a:ea typeface="Calibri"/>
                <a:cs typeface="Times New Roman"/>
              </a:rPr>
              <a:t>6</a:t>
            </a:r>
            <a:r>
              <a:rPr lang="en-US" sz="2800" dirty="0" smtClean="0">
                <a:solidFill>
                  <a:srgbClr val="002060"/>
                </a:solidFill>
                <a:ea typeface="Calibri"/>
                <a:cs typeface="Times New Roman"/>
              </a:rPr>
              <a:t>.2</a:t>
            </a:r>
            <a:r>
              <a:rPr lang="en-US" sz="2400" dirty="0" smtClean="0">
                <a:solidFill>
                  <a:srgbClr val="002060"/>
                </a:solidFill>
                <a:ea typeface="Calibri"/>
                <a:cs typeface="Times New Roman"/>
              </a:rPr>
              <a:t> </a:t>
            </a:r>
            <a:r>
              <a:rPr lang="en-US" sz="2400" b="1" dirty="0" err="1" smtClean="0">
                <a:solidFill>
                  <a:srgbClr val="000000"/>
                </a:solidFill>
                <a:latin typeface="Vrinda"/>
                <a:ea typeface="Times New Roman"/>
                <a:hlinkClick r:id="rId6"/>
              </a:rPr>
              <a:t>একটি</a:t>
            </a:r>
            <a:r>
              <a:rPr lang="en-US" sz="2400" b="1" dirty="0" smtClean="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ট্রান্সফরমার</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এর</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কুলিং</a:t>
            </a:r>
            <a:r>
              <a:rPr lang="en-US" sz="2400" b="1" dirty="0">
                <a:solidFill>
                  <a:srgbClr val="000000"/>
                </a:solidFill>
                <a:latin typeface="Arial"/>
                <a:ea typeface="Times New Roman"/>
                <a:hlinkClick r:id="rId6"/>
              </a:rPr>
              <a:t> </a:t>
            </a:r>
            <a:r>
              <a:rPr lang="en-US" sz="2400" b="1" dirty="0" err="1">
                <a:solidFill>
                  <a:srgbClr val="000000"/>
                </a:solidFill>
                <a:latin typeface="Vrinda"/>
                <a:ea typeface="Times New Roman"/>
                <a:hlinkClick r:id="rId6"/>
              </a:rPr>
              <a:t>পদ্ধতি</a:t>
            </a:r>
            <a:endParaRPr lang="en-US" sz="1100" dirty="0">
              <a:latin typeface="Times New Roman"/>
              <a:ea typeface="Calibri"/>
            </a:endParaRPr>
          </a:p>
          <a:p>
            <a:pPr lvl="0">
              <a:lnSpc>
                <a:spcPct val="115000"/>
              </a:lnSpc>
              <a:spcAft>
                <a:spcPts val="1000"/>
              </a:spcAft>
            </a:pP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
        <p:nvSpPr>
          <p:cNvPr id="2" name="Rectangle 1"/>
          <p:cNvSpPr/>
          <p:nvPr/>
        </p:nvSpPr>
        <p:spPr>
          <a:xfrm>
            <a:off x="1066800" y="1752600"/>
            <a:ext cx="7162800" cy="2028761"/>
          </a:xfrm>
          <a:prstGeom prst="rect">
            <a:avLst/>
          </a:prstGeom>
        </p:spPr>
        <p:txBody>
          <a:bodyPr wrap="square">
            <a:spAutoFit/>
          </a:bodyPr>
          <a:lstStyle/>
          <a:p>
            <a:pPr>
              <a:lnSpc>
                <a:spcPts val="1830"/>
              </a:lnSpc>
            </a:pP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জোরপূর্বক</a:t>
            </a:r>
            <a:r>
              <a:rPr lang="en-US" dirty="0">
                <a:solidFill>
                  <a:srgbClr val="1E1E1E"/>
                </a:solidFill>
                <a:latin typeface="Arial"/>
                <a:ea typeface="Times New Roman"/>
              </a:rPr>
              <a:t> </a:t>
            </a:r>
            <a:r>
              <a:rPr lang="en-US" dirty="0" err="1">
                <a:solidFill>
                  <a:srgbClr val="1E1E1E"/>
                </a:solidFill>
                <a:latin typeface="Vrinda"/>
                <a:ea typeface="Times New Roman"/>
              </a:rPr>
              <a:t>জল</a:t>
            </a:r>
            <a:r>
              <a:rPr lang="en-US" dirty="0">
                <a:solidFill>
                  <a:srgbClr val="1E1E1E"/>
                </a:solidFill>
                <a:latin typeface="Arial"/>
                <a:ea typeface="Times New Roman"/>
              </a:rPr>
              <a:t> </a:t>
            </a:r>
            <a:r>
              <a:rPr lang="en-US" dirty="0" err="1">
                <a:solidFill>
                  <a:srgbClr val="1E1E1E"/>
                </a:solidFill>
                <a:latin typeface="Vrinda"/>
                <a:ea typeface="Times New Roman"/>
              </a:rPr>
              <a:t>জোরপূর্বক</a:t>
            </a:r>
            <a:r>
              <a:rPr lang="en-US" dirty="0">
                <a:solidFill>
                  <a:srgbClr val="1E1E1E"/>
                </a:solidFill>
                <a:latin typeface="Arial"/>
                <a:ea typeface="Times New Roman"/>
              </a:rPr>
              <a:t> (OFWF)</a:t>
            </a:r>
            <a:endParaRPr lang="en-US" dirty="0">
              <a:latin typeface="Times New Roman"/>
              <a:ea typeface="Calibri"/>
            </a:endParaRPr>
          </a:p>
          <a:p>
            <a:pPr>
              <a:lnSpc>
                <a:spcPts val="1875"/>
              </a:lnSpc>
            </a:pP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পদ্ধতি</a:t>
            </a:r>
            <a:r>
              <a:rPr lang="en-US" dirty="0">
                <a:solidFill>
                  <a:srgbClr val="1E1E1E"/>
                </a:solidFill>
                <a:latin typeface="Arial"/>
                <a:ea typeface="Times New Roman"/>
              </a:rPr>
              <a:t> OFAF </a:t>
            </a:r>
            <a:r>
              <a:rPr lang="en-US" dirty="0" err="1">
                <a:solidFill>
                  <a:srgbClr val="1E1E1E"/>
                </a:solidFill>
                <a:latin typeface="Vrinda"/>
                <a:ea typeface="Times New Roman"/>
              </a:rPr>
              <a:t>পদ্ধতি</a:t>
            </a:r>
            <a:r>
              <a:rPr lang="en-US" dirty="0">
                <a:solidFill>
                  <a:srgbClr val="1E1E1E"/>
                </a:solidFill>
                <a:latin typeface="Arial"/>
                <a:ea typeface="Times New Roman"/>
              </a:rPr>
              <a:t> </a:t>
            </a:r>
            <a:r>
              <a:rPr lang="en-US" dirty="0" err="1">
                <a:solidFill>
                  <a:srgbClr val="1E1E1E"/>
                </a:solidFill>
                <a:latin typeface="Vrinda"/>
                <a:ea typeface="Times New Roman"/>
              </a:rPr>
              <a:t>অনুরূপ</a:t>
            </a:r>
            <a:r>
              <a:rPr lang="en-US" dirty="0">
                <a:solidFill>
                  <a:srgbClr val="1E1E1E"/>
                </a:solidFill>
                <a:latin typeface="Arial"/>
                <a:ea typeface="Times New Roman"/>
              </a:rPr>
              <a:t>, </a:t>
            </a:r>
            <a:r>
              <a:rPr lang="en-US" dirty="0" err="1">
                <a:solidFill>
                  <a:srgbClr val="1E1E1E"/>
                </a:solidFill>
                <a:latin typeface="Vrinda"/>
                <a:ea typeface="Times New Roman"/>
              </a:rPr>
              <a:t>কিন্তু</a:t>
            </a:r>
            <a:r>
              <a:rPr lang="en-US" dirty="0">
                <a:solidFill>
                  <a:srgbClr val="1E1E1E"/>
                </a:solidFill>
                <a:latin typeface="Arial"/>
                <a:ea typeface="Times New Roman"/>
              </a:rPr>
              <a:t> </a:t>
            </a:r>
            <a:r>
              <a:rPr lang="en-US" dirty="0" err="1">
                <a:solidFill>
                  <a:srgbClr val="1E1E1E"/>
                </a:solidFill>
                <a:latin typeface="Vrinda"/>
                <a:ea typeface="Times New Roman"/>
              </a:rPr>
              <a:t>এখানে</a:t>
            </a:r>
            <a:r>
              <a:rPr lang="en-US" dirty="0">
                <a:solidFill>
                  <a:srgbClr val="1E1E1E"/>
                </a:solidFill>
                <a:latin typeface="Arial"/>
                <a:ea typeface="Times New Roman"/>
              </a:rPr>
              <a:t> </a:t>
            </a:r>
            <a:r>
              <a:rPr lang="en-US" dirty="0" err="1">
                <a:solidFill>
                  <a:srgbClr val="1E1E1E"/>
                </a:solidFill>
                <a:latin typeface="Vrinda"/>
                <a:ea typeface="Times New Roman"/>
              </a:rPr>
              <a:t>জোর</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পানি</a:t>
            </a:r>
            <a:r>
              <a:rPr lang="en-US" dirty="0">
                <a:solidFill>
                  <a:srgbClr val="1E1E1E"/>
                </a:solidFill>
                <a:latin typeface="Arial"/>
                <a:ea typeface="Times New Roman"/>
              </a:rPr>
              <a:t> </a:t>
            </a:r>
            <a:r>
              <a:rPr lang="en-US" dirty="0" err="1">
                <a:solidFill>
                  <a:srgbClr val="1E1E1E"/>
                </a:solidFill>
                <a:latin typeface="Vrinda"/>
                <a:ea typeface="Times New Roman"/>
              </a:rPr>
              <a:t>প্রবাহ</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a:t>
            </a:r>
            <a:r>
              <a:rPr lang="en-US" dirty="0" err="1">
                <a:solidFill>
                  <a:srgbClr val="1E1E1E"/>
                </a:solidFill>
                <a:latin typeface="Vrinda"/>
                <a:ea typeface="Times New Roman"/>
              </a:rPr>
              <a:t>থেকে</a:t>
            </a:r>
            <a:r>
              <a:rPr lang="en-US" dirty="0">
                <a:solidFill>
                  <a:srgbClr val="1E1E1E"/>
                </a:solidFill>
                <a:latin typeface="Arial"/>
                <a:ea typeface="Times New Roman"/>
              </a:rPr>
              <a:t> </a:t>
            </a:r>
            <a:r>
              <a:rPr lang="en-US" dirty="0" err="1">
                <a:solidFill>
                  <a:srgbClr val="1E1E1E"/>
                </a:solidFill>
                <a:latin typeface="Vrinda"/>
                <a:ea typeface="Times New Roman"/>
              </a:rPr>
              <a:t>শুনতে</a:t>
            </a:r>
            <a:r>
              <a:rPr lang="en-US" dirty="0">
                <a:solidFill>
                  <a:srgbClr val="1E1E1E"/>
                </a:solidFill>
                <a:latin typeface="Arial"/>
                <a:ea typeface="Times New Roman"/>
              </a:rPr>
              <a:t> </a:t>
            </a:r>
            <a:r>
              <a:rPr lang="en-US" dirty="0" err="1">
                <a:solidFill>
                  <a:srgbClr val="1E1E1E"/>
                </a:solidFill>
                <a:latin typeface="Vrinda"/>
                <a:ea typeface="Times New Roman"/>
              </a:rPr>
              <a:t>অপচয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করতে</a:t>
            </a:r>
            <a:r>
              <a:rPr lang="en-US" dirty="0">
                <a:solidFill>
                  <a:srgbClr val="1E1E1E"/>
                </a:solidFill>
                <a:latin typeface="Arial"/>
                <a:ea typeface="Times New Roman"/>
              </a:rPr>
              <a:t> </a:t>
            </a:r>
            <a:r>
              <a:rPr lang="en-US" dirty="0" err="1">
                <a:solidFill>
                  <a:srgbClr val="1E1E1E"/>
                </a:solidFill>
                <a:latin typeface="Vrinda"/>
                <a:ea typeface="Times New Roman"/>
              </a:rPr>
              <a:t>ব্যবহৃত</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তেল</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a:t>
            </a:r>
            <a:r>
              <a:rPr lang="en-US" dirty="0" err="1">
                <a:solidFill>
                  <a:srgbClr val="1E1E1E"/>
                </a:solidFill>
                <a:latin typeface="Vrinda"/>
                <a:ea typeface="Times New Roman"/>
              </a:rPr>
              <a:t>এছাড়াও</a:t>
            </a:r>
            <a:r>
              <a:rPr lang="en-US" dirty="0">
                <a:solidFill>
                  <a:srgbClr val="1E1E1E"/>
                </a:solidFill>
                <a:latin typeface="Arial"/>
                <a:ea typeface="Times New Roman"/>
              </a:rPr>
              <a:t> </a:t>
            </a:r>
            <a:r>
              <a:rPr lang="en-US" dirty="0" err="1">
                <a:solidFill>
                  <a:srgbClr val="1E1E1E"/>
                </a:solidFill>
                <a:latin typeface="Vrinda"/>
                <a:ea typeface="Times New Roman"/>
              </a:rPr>
              <a:t>প্রবাহিত</a:t>
            </a:r>
            <a:r>
              <a:rPr lang="en-US" dirty="0">
                <a:solidFill>
                  <a:srgbClr val="1E1E1E"/>
                </a:solidFill>
                <a:latin typeface="Arial"/>
                <a:ea typeface="Times New Roman"/>
              </a:rPr>
              <a:t> </a:t>
            </a:r>
            <a:r>
              <a:rPr lang="en-US" dirty="0" err="1">
                <a:solidFill>
                  <a:srgbClr val="1E1E1E"/>
                </a:solidFill>
                <a:latin typeface="Vrinda"/>
                <a:ea typeface="Times New Roman"/>
              </a:rPr>
              <a:t>করতে</a:t>
            </a:r>
            <a:r>
              <a:rPr lang="en-US" dirty="0">
                <a:solidFill>
                  <a:srgbClr val="1E1E1E"/>
                </a:solidFill>
                <a:latin typeface="Arial"/>
                <a:ea typeface="Times New Roman"/>
              </a:rPr>
              <a:t> </a:t>
            </a:r>
            <a:r>
              <a:rPr lang="en-US" dirty="0" err="1">
                <a:solidFill>
                  <a:srgbClr val="1E1E1E"/>
                </a:solidFill>
                <a:latin typeface="Vrinda"/>
                <a:ea typeface="Times New Roman"/>
              </a:rPr>
              <a:t>বাধ্য</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যা</a:t>
            </a:r>
            <a:r>
              <a:rPr lang="en-US" dirty="0">
                <a:solidFill>
                  <a:srgbClr val="1E1E1E"/>
                </a:solidFill>
                <a:latin typeface="Arial"/>
                <a:ea typeface="Times New Roman"/>
              </a:rPr>
              <a:t> </a:t>
            </a:r>
            <a:r>
              <a:rPr lang="en-US" dirty="0" err="1">
                <a:solidFill>
                  <a:srgbClr val="1E1E1E"/>
                </a:solidFill>
                <a:latin typeface="Vrinda"/>
                <a:ea typeface="Times New Roman"/>
              </a:rPr>
              <a:t>জলে</a:t>
            </a:r>
            <a:r>
              <a:rPr lang="en-US" dirty="0">
                <a:solidFill>
                  <a:srgbClr val="1E1E1E"/>
                </a:solidFill>
                <a:latin typeface="Arial"/>
                <a:ea typeface="Times New Roman"/>
              </a:rPr>
              <a:t> </a:t>
            </a:r>
            <a:r>
              <a:rPr lang="en-US" dirty="0" err="1">
                <a:solidFill>
                  <a:srgbClr val="1E1E1E"/>
                </a:solidFill>
                <a:latin typeface="Vrinda"/>
                <a:ea typeface="Times New Roman"/>
              </a:rPr>
              <a:t>অপচিত</a:t>
            </a:r>
            <a:r>
              <a:rPr lang="en-US" dirty="0">
                <a:solidFill>
                  <a:srgbClr val="1E1E1E"/>
                </a:solidFill>
                <a:latin typeface="Arial"/>
                <a:ea typeface="Times New Roman"/>
              </a:rPr>
              <a:t> </a:t>
            </a:r>
            <a:r>
              <a:rPr lang="en-US" dirty="0" err="1">
                <a:solidFill>
                  <a:srgbClr val="1E1E1E"/>
                </a:solidFill>
                <a:latin typeface="Vrinda"/>
                <a:ea typeface="Times New Roman"/>
              </a:rPr>
              <a:t>যেখানে</a:t>
            </a:r>
            <a:r>
              <a:rPr lang="en-US" dirty="0">
                <a:solidFill>
                  <a:srgbClr val="1E1E1E"/>
                </a:solidFill>
                <a:latin typeface="Arial"/>
                <a:ea typeface="Times New Roman"/>
              </a:rPr>
              <a:t> </a:t>
            </a:r>
            <a:r>
              <a:rPr lang="en-US" dirty="0" err="1">
                <a:solidFill>
                  <a:srgbClr val="1E1E1E"/>
                </a:solidFill>
                <a:latin typeface="Vrinda"/>
                <a:ea typeface="Times New Roman"/>
              </a:rPr>
              <a:t>একটি</a:t>
            </a:r>
            <a:r>
              <a:rPr lang="en-US" dirty="0">
                <a:solidFill>
                  <a:srgbClr val="1E1E1E"/>
                </a:solidFill>
                <a:latin typeface="Arial"/>
                <a:ea typeface="Times New Roman"/>
              </a:rPr>
              <a:t> </a:t>
            </a:r>
            <a:r>
              <a:rPr lang="en-US" dirty="0" err="1">
                <a:solidFill>
                  <a:srgbClr val="1E1E1E"/>
                </a:solidFill>
                <a:latin typeface="Vrinda"/>
                <a:ea typeface="Times New Roman"/>
              </a:rPr>
              <a:t>পাম্প</a:t>
            </a:r>
            <a:r>
              <a:rPr lang="en-US" dirty="0">
                <a:solidFill>
                  <a:srgbClr val="1E1E1E"/>
                </a:solidFill>
                <a:latin typeface="Arial"/>
                <a:ea typeface="Times New Roman"/>
              </a:rPr>
              <a:t>, </a:t>
            </a:r>
            <a:r>
              <a:rPr lang="en-US" dirty="0" err="1">
                <a:solidFill>
                  <a:srgbClr val="1E1E1E"/>
                </a:solidFill>
                <a:latin typeface="Vrinda"/>
                <a:ea typeface="Times New Roman"/>
              </a:rPr>
              <a:t>সাহায্যে</a:t>
            </a:r>
            <a:r>
              <a:rPr lang="en-US" dirty="0">
                <a:solidFill>
                  <a:srgbClr val="1E1E1E"/>
                </a:solidFill>
                <a:latin typeface="Arial"/>
                <a:ea typeface="Times New Roman"/>
              </a:rPr>
              <a:t> </a:t>
            </a:r>
            <a:r>
              <a:rPr lang="en-US" dirty="0" err="1">
                <a:solidFill>
                  <a:srgbClr val="1E1E1E"/>
                </a:solidFill>
                <a:latin typeface="Vrinda"/>
                <a:ea typeface="Times New Roman"/>
              </a:rPr>
              <a:t>তাপ</a:t>
            </a:r>
            <a:r>
              <a:rPr lang="en-US" dirty="0">
                <a:solidFill>
                  <a:srgbClr val="1E1E1E"/>
                </a:solidFill>
                <a:latin typeface="Arial"/>
                <a:ea typeface="Times New Roman"/>
              </a:rPr>
              <a:t> </a:t>
            </a:r>
            <a:r>
              <a:rPr lang="en-US" dirty="0" err="1">
                <a:solidFill>
                  <a:srgbClr val="1E1E1E"/>
                </a:solidFill>
                <a:latin typeface="Vrinda"/>
                <a:ea typeface="Times New Roman"/>
              </a:rPr>
              <a:t>এক্সচেঞ্জার</a:t>
            </a:r>
            <a:r>
              <a:rPr lang="en-US" dirty="0">
                <a:solidFill>
                  <a:srgbClr val="1E1E1E"/>
                </a:solidFill>
                <a:latin typeface="Arial"/>
                <a:ea typeface="Times New Roman"/>
              </a:rPr>
              <a:t> </a:t>
            </a:r>
            <a:r>
              <a:rPr lang="en-US" dirty="0" err="1">
                <a:solidFill>
                  <a:srgbClr val="1E1E1E"/>
                </a:solidFill>
                <a:latin typeface="Vrinda"/>
                <a:ea typeface="Times New Roman"/>
              </a:rPr>
              <a:t>মাধ্যমে</a:t>
            </a:r>
            <a:r>
              <a:rPr lang="en-US" dirty="0">
                <a:solidFill>
                  <a:srgbClr val="1E1E1E"/>
                </a:solidFill>
                <a:latin typeface="Arial"/>
                <a:ea typeface="Times New Roman"/>
              </a:rPr>
              <a:t> </a:t>
            </a:r>
            <a:r>
              <a:rPr lang="en-US" dirty="0" err="1">
                <a:solidFill>
                  <a:srgbClr val="1E1E1E"/>
                </a:solidFill>
                <a:latin typeface="Vrinda"/>
                <a:ea typeface="Times New Roman"/>
              </a:rPr>
              <a:t>প্রবাহিত</a:t>
            </a:r>
            <a:r>
              <a:rPr lang="en-US" dirty="0">
                <a:solidFill>
                  <a:srgbClr val="1E1E1E"/>
                </a:solidFill>
                <a:latin typeface="Arial"/>
                <a:ea typeface="Times New Roman"/>
              </a:rPr>
              <a:t> </a:t>
            </a:r>
            <a:r>
              <a:rPr lang="en-US" dirty="0" err="1">
                <a:solidFill>
                  <a:srgbClr val="1E1E1E"/>
                </a:solidFill>
                <a:latin typeface="Vrinda"/>
                <a:ea typeface="Times New Roman"/>
              </a:rPr>
              <a:t>করতে</a:t>
            </a:r>
            <a:r>
              <a:rPr lang="en-US" dirty="0">
                <a:solidFill>
                  <a:srgbClr val="1E1E1E"/>
                </a:solidFill>
                <a:latin typeface="Arial"/>
                <a:ea typeface="Times New Roman"/>
              </a:rPr>
              <a:t> </a:t>
            </a:r>
            <a:r>
              <a:rPr lang="en-US" dirty="0" err="1">
                <a:solidFill>
                  <a:srgbClr val="1E1E1E"/>
                </a:solidFill>
                <a:latin typeface="Vrinda"/>
                <a:ea typeface="Times New Roman"/>
              </a:rPr>
              <a:t>বাধ্য</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উত্তপ্ত</a:t>
            </a:r>
            <a:r>
              <a:rPr lang="en-US" dirty="0">
                <a:solidFill>
                  <a:srgbClr val="1E1E1E"/>
                </a:solidFill>
                <a:latin typeface="Arial"/>
                <a:ea typeface="Times New Roman"/>
              </a:rPr>
              <a:t> </a:t>
            </a:r>
            <a:r>
              <a:rPr lang="en-US" dirty="0" err="1">
                <a:solidFill>
                  <a:srgbClr val="1E1E1E"/>
                </a:solidFill>
                <a:latin typeface="Vrinda"/>
                <a:ea typeface="Times New Roman"/>
              </a:rPr>
              <a:t>পানি</a:t>
            </a:r>
            <a:r>
              <a:rPr lang="en-US" dirty="0">
                <a:solidFill>
                  <a:srgbClr val="1E1E1E"/>
                </a:solidFill>
                <a:latin typeface="Arial"/>
                <a:ea typeface="Times New Roman"/>
              </a:rPr>
              <a:t> </a:t>
            </a:r>
            <a:r>
              <a:rPr lang="en-US" dirty="0" err="1">
                <a:solidFill>
                  <a:srgbClr val="1E1E1E"/>
                </a:solidFill>
                <a:latin typeface="Vrinda"/>
                <a:ea typeface="Times New Roman"/>
              </a:rPr>
              <a:t>পৃথক</a:t>
            </a:r>
            <a:r>
              <a:rPr lang="en-US" dirty="0">
                <a:solidFill>
                  <a:srgbClr val="1E1E1E"/>
                </a:solidFill>
                <a:latin typeface="Arial"/>
                <a:ea typeface="Times New Roman"/>
              </a:rPr>
              <a:t> </a:t>
            </a:r>
            <a:r>
              <a:rPr lang="en-US" dirty="0" err="1">
                <a:solidFill>
                  <a:srgbClr val="1E1E1E"/>
                </a:solidFill>
                <a:latin typeface="Vrinda"/>
                <a:ea typeface="Times New Roman"/>
              </a:rPr>
              <a:t>হিমকারক</a:t>
            </a:r>
            <a:r>
              <a:rPr lang="en-US" dirty="0">
                <a:solidFill>
                  <a:srgbClr val="1E1E1E"/>
                </a:solidFill>
                <a:latin typeface="Arial"/>
                <a:ea typeface="Times New Roman"/>
              </a:rPr>
              <a:t> </a:t>
            </a:r>
            <a:r>
              <a:rPr lang="en-US" dirty="0" err="1">
                <a:solidFill>
                  <a:srgbClr val="1E1E1E"/>
                </a:solidFill>
                <a:latin typeface="Vrinda"/>
                <a:ea typeface="Times New Roman"/>
              </a:rPr>
              <a:t>মধ্যে</a:t>
            </a:r>
            <a:r>
              <a:rPr lang="en-US" dirty="0">
                <a:solidFill>
                  <a:srgbClr val="1E1E1E"/>
                </a:solidFill>
                <a:latin typeface="Arial"/>
                <a:ea typeface="Times New Roman"/>
              </a:rPr>
              <a:t> </a:t>
            </a:r>
            <a:r>
              <a:rPr lang="en-US" dirty="0" err="1">
                <a:solidFill>
                  <a:srgbClr val="1E1E1E"/>
                </a:solidFill>
                <a:latin typeface="Vrinda"/>
                <a:ea typeface="Times New Roman"/>
              </a:rPr>
              <a:t>ঠান্ডা</a:t>
            </a:r>
            <a:r>
              <a:rPr lang="en-US" dirty="0">
                <a:solidFill>
                  <a:srgbClr val="1E1E1E"/>
                </a:solidFill>
                <a:latin typeface="Arial"/>
                <a:ea typeface="Times New Roman"/>
              </a:rPr>
              <a:t> </a:t>
            </a:r>
            <a:r>
              <a:rPr lang="en-US" dirty="0" err="1">
                <a:solidFill>
                  <a:srgbClr val="1E1E1E"/>
                </a:solidFill>
                <a:latin typeface="Vrinda"/>
                <a:ea typeface="Times New Roman"/>
              </a:rPr>
              <a:t>দূরে</a:t>
            </a:r>
            <a:r>
              <a:rPr lang="en-US" dirty="0">
                <a:solidFill>
                  <a:srgbClr val="1E1E1E"/>
                </a:solidFill>
                <a:latin typeface="Arial"/>
                <a:ea typeface="Times New Roman"/>
              </a:rPr>
              <a:t> </a:t>
            </a:r>
            <a:r>
              <a:rPr lang="en-US" dirty="0" err="1">
                <a:solidFill>
                  <a:srgbClr val="1E1E1E"/>
                </a:solidFill>
                <a:latin typeface="Vrinda"/>
                <a:ea typeface="Times New Roman"/>
              </a:rPr>
              <a:t>নিয়ে</a:t>
            </a:r>
            <a:r>
              <a:rPr lang="en-US" dirty="0">
                <a:solidFill>
                  <a:srgbClr val="1E1E1E"/>
                </a:solidFill>
                <a:latin typeface="Arial"/>
                <a:ea typeface="Times New Roman"/>
              </a:rPr>
              <a:t> </a:t>
            </a:r>
            <a:r>
              <a:rPr lang="en-US" dirty="0" err="1">
                <a:solidFill>
                  <a:srgbClr val="1E1E1E"/>
                </a:solidFill>
                <a:latin typeface="Vrinda"/>
                <a:ea typeface="Times New Roman"/>
              </a:rPr>
              <a:t>যাওয়া</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কুলিং</a:t>
            </a:r>
            <a:r>
              <a:rPr lang="en-US" dirty="0">
                <a:solidFill>
                  <a:srgbClr val="1E1E1E"/>
                </a:solidFill>
                <a:latin typeface="Arial"/>
                <a:ea typeface="Times New Roman"/>
              </a:rPr>
              <a:t> </a:t>
            </a:r>
            <a:r>
              <a:rPr lang="en-US" dirty="0" err="1">
                <a:solidFill>
                  <a:srgbClr val="1E1E1E"/>
                </a:solidFill>
                <a:latin typeface="Vrinda"/>
                <a:ea typeface="Times New Roman"/>
              </a:rPr>
              <a:t>এই</a:t>
            </a:r>
            <a:r>
              <a:rPr lang="en-US" dirty="0">
                <a:solidFill>
                  <a:srgbClr val="1E1E1E"/>
                </a:solidFill>
                <a:latin typeface="Arial"/>
                <a:ea typeface="Times New Roman"/>
              </a:rPr>
              <a:t> </a:t>
            </a:r>
            <a:r>
              <a:rPr lang="en-US" dirty="0" err="1">
                <a:solidFill>
                  <a:srgbClr val="1E1E1E"/>
                </a:solidFill>
                <a:latin typeface="Vrinda"/>
                <a:ea typeface="Times New Roman"/>
              </a:rPr>
              <a:t>ধরনের</a:t>
            </a:r>
            <a:r>
              <a:rPr lang="en-US" dirty="0">
                <a:solidFill>
                  <a:srgbClr val="1E1E1E"/>
                </a:solidFill>
                <a:latin typeface="Arial"/>
                <a:ea typeface="Times New Roman"/>
              </a:rPr>
              <a:t> </a:t>
            </a:r>
            <a:r>
              <a:rPr lang="en-US" dirty="0" err="1">
                <a:solidFill>
                  <a:srgbClr val="1E1E1E"/>
                </a:solidFill>
                <a:latin typeface="Vrinda"/>
                <a:ea typeface="Times New Roman"/>
              </a:rPr>
              <a:t>বেশ</a:t>
            </a:r>
            <a:r>
              <a:rPr lang="en-US" dirty="0">
                <a:solidFill>
                  <a:srgbClr val="1E1E1E"/>
                </a:solidFill>
                <a:latin typeface="Arial"/>
                <a:ea typeface="Times New Roman"/>
              </a:rPr>
              <a:t> </a:t>
            </a:r>
            <a:r>
              <a:rPr lang="en-US" dirty="0" err="1">
                <a:solidFill>
                  <a:srgbClr val="1E1E1E"/>
                </a:solidFill>
                <a:latin typeface="Vrinda"/>
                <a:ea typeface="Times New Roman"/>
              </a:rPr>
              <a:t>কয়েকটি</a:t>
            </a:r>
            <a:r>
              <a:rPr lang="en-US" dirty="0">
                <a:solidFill>
                  <a:srgbClr val="1E1E1E"/>
                </a:solidFill>
                <a:latin typeface="Arial"/>
                <a:ea typeface="Times New Roman"/>
              </a:rPr>
              <a:t> </a:t>
            </a:r>
            <a:r>
              <a:rPr lang="en-US" dirty="0" err="1">
                <a:solidFill>
                  <a:srgbClr val="1E1E1E"/>
                </a:solidFill>
                <a:latin typeface="Vrinda"/>
                <a:ea typeface="Times New Roman"/>
              </a:rPr>
              <a:t>শত</a:t>
            </a:r>
            <a:r>
              <a:rPr lang="en-US" dirty="0">
                <a:solidFill>
                  <a:srgbClr val="1E1E1E"/>
                </a:solidFill>
                <a:latin typeface="Arial"/>
                <a:ea typeface="Times New Roman"/>
              </a:rPr>
              <a:t> </a:t>
            </a:r>
            <a:r>
              <a:rPr lang="en-US" dirty="0" err="1">
                <a:solidFill>
                  <a:srgbClr val="1E1E1E"/>
                </a:solidFill>
                <a:latin typeface="Vrinda"/>
                <a:ea typeface="Times New Roman"/>
              </a:rPr>
              <a:t>শত</a:t>
            </a:r>
            <a:r>
              <a:rPr lang="en-US" dirty="0">
                <a:solidFill>
                  <a:srgbClr val="1E1E1E"/>
                </a:solidFill>
                <a:latin typeface="Arial"/>
                <a:ea typeface="Times New Roman"/>
              </a:rPr>
              <a:t> MVA </a:t>
            </a:r>
            <a:r>
              <a:rPr lang="en-US" dirty="0" err="1">
                <a:solidFill>
                  <a:srgbClr val="1E1E1E"/>
                </a:solidFill>
                <a:latin typeface="Vrinda"/>
                <a:ea typeface="Times New Roman"/>
              </a:rPr>
              <a:t>এর</a:t>
            </a:r>
            <a:r>
              <a:rPr lang="en-US" dirty="0">
                <a:solidFill>
                  <a:srgbClr val="1E1E1E"/>
                </a:solidFill>
                <a:latin typeface="Arial"/>
                <a:ea typeface="Times New Roman"/>
              </a:rPr>
              <a:t> </a:t>
            </a:r>
            <a:r>
              <a:rPr lang="en-US" dirty="0" err="1">
                <a:solidFill>
                  <a:srgbClr val="1E1E1E"/>
                </a:solidFill>
                <a:latin typeface="Vrinda"/>
                <a:ea typeface="Times New Roman"/>
              </a:rPr>
              <a:t>রেটিং</a:t>
            </a:r>
            <a:r>
              <a:rPr lang="en-US" dirty="0">
                <a:solidFill>
                  <a:srgbClr val="1E1E1E"/>
                </a:solidFill>
                <a:latin typeface="Arial"/>
                <a:ea typeface="Times New Roman"/>
              </a:rPr>
              <a:t> </a:t>
            </a:r>
            <a:r>
              <a:rPr lang="en-US" dirty="0" err="1">
                <a:solidFill>
                  <a:srgbClr val="1E1E1E"/>
                </a:solidFill>
                <a:latin typeface="Vrinda"/>
                <a:ea typeface="Times New Roman"/>
              </a:rPr>
              <a:t>হচ্ছে</a:t>
            </a:r>
            <a:r>
              <a:rPr lang="en-US" dirty="0">
                <a:solidFill>
                  <a:srgbClr val="1E1E1E"/>
                </a:solidFill>
                <a:latin typeface="Arial"/>
                <a:ea typeface="Times New Roman"/>
              </a:rPr>
              <a:t> </a:t>
            </a:r>
            <a:r>
              <a:rPr lang="en-US" dirty="0" err="1">
                <a:solidFill>
                  <a:srgbClr val="1E1E1E"/>
                </a:solidFill>
                <a:latin typeface="Vrinda"/>
                <a:ea typeface="Times New Roman"/>
              </a:rPr>
              <a:t>খুব</a:t>
            </a:r>
            <a:r>
              <a:rPr lang="en-US" dirty="0">
                <a:solidFill>
                  <a:srgbClr val="1E1E1E"/>
                </a:solidFill>
                <a:latin typeface="Arial"/>
                <a:ea typeface="Times New Roman"/>
              </a:rPr>
              <a:t> </a:t>
            </a:r>
            <a:r>
              <a:rPr lang="en-US" dirty="0" err="1">
                <a:solidFill>
                  <a:srgbClr val="1E1E1E"/>
                </a:solidFill>
                <a:latin typeface="Vrinda"/>
                <a:ea typeface="Times New Roman"/>
              </a:rPr>
              <a:t>বড</a:t>
            </a:r>
            <a:r>
              <a:rPr lang="en-US" dirty="0">
                <a:solidFill>
                  <a:srgbClr val="1E1E1E"/>
                </a:solidFill>
                <a:latin typeface="Vrinda"/>
                <a:ea typeface="Times New Roman"/>
              </a:rPr>
              <a:t>়</a:t>
            </a:r>
            <a:r>
              <a:rPr lang="en-US" dirty="0">
                <a:solidFill>
                  <a:srgbClr val="1E1E1E"/>
                </a:solidFill>
                <a:latin typeface="Arial"/>
                <a:ea typeface="Times New Roman"/>
              </a:rPr>
              <a:t> </a:t>
            </a:r>
            <a:r>
              <a:rPr lang="en-US" dirty="0" err="1">
                <a:solidFill>
                  <a:srgbClr val="1E1E1E"/>
                </a:solidFill>
                <a:latin typeface="Vrinda"/>
                <a:ea typeface="Times New Roman"/>
              </a:rPr>
              <a:t>ট্রান্সফরমার</a:t>
            </a:r>
            <a:r>
              <a:rPr lang="en-US" dirty="0">
                <a:solidFill>
                  <a:srgbClr val="1E1E1E"/>
                </a:solidFill>
                <a:latin typeface="Arial"/>
                <a:ea typeface="Times New Roman"/>
              </a:rPr>
              <a:t> </a:t>
            </a:r>
            <a:r>
              <a:rPr lang="en-US" dirty="0" err="1">
                <a:solidFill>
                  <a:srgbClr val="1E1E1E"/>
                </a:solidFill>
                <a:latin typeface="Vrinda"/>
                <a:ea typeface="Times New Roman"/>
              </a:rPr>
              <a:t>ব্যবহার</a:t>
            </a:r>
            <a:r>
              <a:rPr lang="en-US" dirty="0">
                <a:solidFill>
                  <a:srgbClr val="1E1E1E"/>
                </a:solidFill>
                <a:latin typeface="Arial"/>
                <a:ea typeface="Times New Roman"/>
              </a:rPr>
              <a:t> </a:t>
            </a:r>
            <a:r>
              <a:rPr lang="en-US" dirty="0" err="1">
                <a:solidFill>
                  <a:srgbClr val="1E1E1E"/>
                </a:solidFill>
                <a:latin typeface="Vrinda"/>
                <a:ea typeface="Times New Roman"/>
              </a:rPr>
              <a:t>করা</a:t>
            </a:r>
            <a:r>
              <a:rPr lang="en-US" dirty="0">
                <a:solidFill>
                  <a:srgbClr val="1E1E1E"/>
                </a:solidFill>
                <a:latin typeface="Arial"/>
                <a:ea typeface="Times New Roman"/>
              </a:rPr>
              <a:t> </a:t>
            </a:r>
            <a:r>
              <a:rPr lang="en-US" dirty="0" err="1">
                <a:solidFill>
                  <a:srgbClr val="1E1E1E"/>
                </a:solidFill>
                <a:latin typeface="Vrinda"/>
                <a:ea typeface="Times New Roman"/>
              </a:rPr>
              <a:t>হয</a:t>
            </a:r>
            <a:r>
              <a:rPr lang="en-US" dirty="0">
                <a:solidFill>
                  <a:srgbClr val="1E1E1E"/>
                </a:solidFill>
                <a:latin typeface="Vrinda"/>
                <a:ea typeface="Times New Roman"/>
              </a:rPr>
              <a:t>়</a:t>
            </a:r>
            <a:r>
              <a:rPr lang="en-US" dirty="0">
                <a:solidFill>
                  <a:srgbClr val="1E1E1E"/>
                </a:solidFill>
                <a:latin typeface="Arial"/>
                <a:ea typeface="Times New Roman"/>
              </a:rPr>
              <a:t>.</a:t>
            </a:r>
            <a:endParaRPr lang="en-US" dirty="0">
              <a:effectLst/>
              <a:latin typeface="Times New Roman"/>
              <a:ea typeface="Calibri"/>
            </a:endParaRPr>
          </a:p>
        </p:txBody>
      </p:sp>
    </p:spTree>
    <p:extLst>
      <p:ext uri="{BB962C8B-B14F-4D97-AF65-F5344CB8AC3E}">
        <p14:creationId xmlns:p14="http://schemas.microsoft.com/office/powerpoint/2010/main" val="37432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7" name="Rectangle 6"/>
          <p:cNvSpPr/>
          <p:nvPr/>
        </p:nvSpPr>
        <p:spPr>
          <a:xfrm>
            <a:off x="62345" y="1222766"/>
            <a:ext cx="9081655" cy="1750223"/>
          </a:xfrm>
          <a:prstGeom prst="rect">
            <a:avLst/>
          </a:prstGeom>
        </p:spPr>
        <p:txBody>
          <a:bodyPr wrap="square">
            <a:spAutoFit/>
          </a:bodyPr>
          <a:lstStyle/>
          <a:p>
            <a:pPr lvl="0">
              <a:lnSpc>
                <a:spcPct val="115000"/>
              </a:lnSpc>
              <a:spcAft>
                <a:spcPts val="1000"/>
              </a:spcAft>
            </a:pPr>
            <a:r>
              <a:rPr lang="en-US" sz="2800" dirty="0" smtClean="0">
                <a:solidFill>
                  <a:srgbClr val="002060"/>
                </a:solidFill>
                <a:ea typeface="Calibri"/>
                <a:cs typeface="Times New Roman"/>
              </a:rPr>
              <a:t>  6.3</a:t>
            </a:r>
            <a:r>
              <a:rPr lang="en-US" sz="2400" dirty="0" smtClean="0">
                <a:solidFill>
                  <a:srgbClr val="002060"/>
                </a:solidFill>
                <a:ea typeface="Calibri"/>
                <a:cs typeface="Times New Roman"/>
              </a:rPr>
              <a:t>  </a:t>
            </a:r>
            <a:r>
              <a:rPr lang="en-US" sz="3600" i="1" dirty="0" smtClean="0">
                <a:solidFill>
                  <a:srgbClr val="C00000"/>
                </a:solidFill>
                <a:latin typeface="SumeshwariMJ" pitchFamily="2" charset="0"/>
                <a:cs typeface="SumeshwariMJ" pitchFamily="2" charset="0"/>
              </a:rPr>
              <a:t>‡</a:t>
            </a:r>
            <a:r>
              <a:rPr lang="en-US" sz="3600" i="1" dirty="0" err="1" smtClean="0">
                <a:solidFill>
                  <a:srgbClr val="C00000"/>
                </a:solidFill>
                <a:latin typeface="SumeshwariMJ" pitchFamily="2" charset="0"/>
                <a:cs typeface="SumeshwariMJ" pitchFamily="2" charset="0"/>
              </a:rPr>
              <a:t>UªvÝdigvi</a:t>
            </a:r>
            <a:r>
              <a:rPr lang="en-US" sz="3600" i="1" dirty="0">
                <a:solidFill>
                  <a:srgbClr val="C00000"/>
                </a:solidFill>
                <a:latin typeface="SumeshwariMJ" pitchFamily="2" charset="0"/>
                <a:cs typeface="SumeshwariMJ" pitchFamily="2" charset="0"/>
              </a:rPr>
              <a:t> </a:t>
            </a:r>
            <a:r>
              <a:rPr lang="en-US" sz="3600" i="1" dirty="0" smtClean="0">
                <a:solidFill>
                  <a:srgbClr val="C00000"/>
                </a:solidFill>
                <a:latin typeface="SumeshwariMJ" pitchFamily="2" charset="0"/>
                <a:cs typeface="SumeshwariMJ" pitchFamily="2" charset="0"/>
              </a:rPr>
              <a:t>†</a:t>
            </a:r>
            <a:r>
              <a:rPr lang="en-US" sz="3600" i="1" dirty="0" err="1" smtClean="0">
                <a:solidFill>
                  <a:srgbClr val="C00000"/>
                </a:solidFill>
                <a:latin typeface="SumeshwariMJ" pitchFamily="2" charset="0"/>
                <a:cs typeface="SumeshwariMJ" pitchFamily="2" charset="0"/>
              </a:rPr>
              <a:t>Zj</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Ges</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Gi</a:t>
            </a:r>
            <a:r>
              <a:rPr lang="en-US" sz="3600" i="1" dirty="0" smtClean="0">
                <a:solidFill>
                  <a:srgbClr val="C00000"/>
                </a:solidFill>
                <a:latin typeface="SumeshwariMJ" pitchFamily="2" charset="0"/>
                <a:cs typeface="SumeshwariMJ" pitchFamily="2" charset="0"/>
              </a:rPr>
              <a:t> ¸</a:t>
            </a:r>
            <a:r>
              <a:rPr lang="en-US" sz="3600" i="1" dirty="0" err="1" smtClean="0">
                <a:solidFill>
                  <a:srgbClr val="C00000"/>
                </a:solidFill>
                <a:latin typeface="SumeshwariMJ" pitchFamily="2" charset="0"/>
                <a:cs typeface="SumeshwariMJ" pitchFamily="2" charset="0"/>
              </a:rPr>
              <a:t>Yvewj</a:t>
            </a:r>
            <a:r>
              <a:rPr lang="en-US" sz="3600" i="1" dirty="0" smtClean="0">
                <a:solidFill>
                  <a:srgbClr val="C00000"/>
                </a:solidFill>
                <a:latin typeface="SumeshwariMJ" pitchFamily="2" charset="0"/>
                <a:cs typeface="SumeshwariMJ" pitchFamily="2" charset="0"/>
              </a:rPr>
              <a:t> :</a:t>
            </a: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p>
        </p:txBody>
      </p:sp>
    </p:spTree>
    <p:extLst>
      <p:ext uri="{BB962C8B-B14F-4D97-AF65-F5344CB8AC3E}">
        <p14:creationId xmlns:p14="http://schemas.microsoft.com/office/powerpoint/2010/main" val="40655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09" y="3886200"/>
            <a:ext cx="2819581" cy="457201"/>
          </a:xfrm>
        </p:spPr>
        <p:txBody>
          <a:bodyPr>
            <a:normAutofit fontScale="25000" lnSpcReduction="20000"/>
          </a:bodyPr>
          <a:lstStyle/>
          <a:p>
            <a:pPr marL="0" indent="0" algn="ctr">
              <a:buNone/>
            </a:pPr>
            <a:r>
              <a:rPr lang="en-US" sz="14400" dirty="0" smtClean="0">
                <a:solidFill>
                  <a:srgbClr val="FF0000"/>
                </a:solidFill>
              </a:rPr>
              <a:t>THANKS</a:t>
            </a:r>
            <a:endParaRPr lang="en-US" sz="14400" dirty="0">
              <a:solidFill>
                <a:srgbClr val="FF0000"/>
              </a:solidFill>
            </a:endParaRPr>
          </a:p>
        </p:txBody>
      </p:sp>
      <p:sp>
        <p:nvSpPr>
          <p:cNvPr id="6" name="Rectangle 5"/>
          <p:cNvSpPr/>
          <p:nvPr/>
        </p:nvSpPr>
        <p:spPr>
          <a:xfrm>
            <a:off x="8382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 P GANGULY  INSTRUCTOR (ELEC.) JESSORE POLYTECHNIC INSTITUTE</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335" y="1828801"/>
            <a:ext cx="1800327" cy="1981200"/>
          </a:xfrm>
          <a:prstGeom prst="rect">
            <a:avLst/>
          </a:prstGeom>
        </p:spPr>
      </p:pic>
    </p:spTree>
    <p:extLst>
      <p:ext uri="{BB962C8B-B14F-4D97-AF65-F5344CB8AC3E}">
        <p14:creationId xmlns:p14="http://schemas.microsoft.com/office/powerpoint/2010/main" val="29644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071"/>
            <a:ext cx="7391400" cy="914402"/>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bn-BD" sz="2800" dirty="0"/>
              <a:t>এসি মেসিন-১বিষয় কোড-৬৭৬</a:t>
            </a:r>
            <a:r>
              <a:rPr lang="en-US" sz="3200" dirty="0">
                <a:latin typeface="SumeshwariMJ" pitchFamily="2" charset="0"/>
                <a:cs typeface="SumeshwariMJ" pitchFamily="2" charset="0"/>
              </a:rPr>
              <a:t>1 </a:t>
            </a:r>
            <a:r>
              <a:rPr lang="en-US" sz="3200" dirty="0" err="1" smtClean="0">
                <a:latin typeface="SumeshwariMJ" pitchFamily="2" charset="0"/>
                <a:cs typeface="SumeshwariMJ" pitchFamily="2" charset="0"/>
              </a:rPr>
              <a:t>UªvÝdigvi</a:t>
            </a:r>
            <a:r>
              <a:rPr lang="en-US" sz="3600" dirty="0">
                <a:solidFill>
                  <a:srgbClr val="FF0000"/>
                </a:solidFill>
              </a:rPr>
              <a:t/>
            </a:r>
            <a:br>
              <a:rPr lang="en-US" sz="3600" dirty="0">
                <a:solidFill>
                  <a:srgbClr val="FF0000"/>
                </a:solidFill>
              </a:rPr>
            </a:br>
            <a:r>
              <a:rPr lang="en-US" sz="3600" dirty="0">
                <a:solidFill>
                  <a:schemeClr val="bg1"/>
                </a:solidFill>
              </a:rPr>
              <a:t>EFFICIENCY OF TRANSFORMER</a:t>
            </a:r>
            <a:endParaRPr lang="en-US" sz="4000" dirty="0">
              <a:solidFill>
                <a:schemeClr val="bg1"/>
              </a:solidFill>
            </a:endParaRPr>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7" name="Rectangle 6"/>
          <p:cNvSpPr/>
          <p:nvPr/>
        </p:nvSpPr>
        <p:spPr>
          <a:xfrm>
            <a:off x="228600" y="1600200"/>
            <a:ext cx="8776855" cy="1750223"/>
          </a:xfrm>
          <a:prstGeom prst="rect">
            <a:avLst/>
          </a:prstGeom>
        </p:spPr>
        <p:txBody>
          <a:bodyPr wrap="square">
            <a:spAutoFit/>
          </a:bodyPr>
          <a:lstStyle/>
          <a:p>
            <a:pPr>
              <a:lnSpc>
                <a:spcPct val="115000"/>
              </a:lnSpc>
              <a:spcAft>
                <a:spcPts val="1000"/>
              </a:spcAft>
            </a:pPr>
            <a:r>
              <a:rPr lang="en-US" sz="2800" dirty="0">
                <a:solidFill>
                  <a:srgbClr val="002060"/>
                </a:solidFill>
                <a:ea typeface="Calibri"/>
                <a:cs typeface="Times New Roman"/>
              </a:rPr>
              <a:t>6</a:t>
            </a:r>
            <a:r>
              <a:rPr lang="en-US" sz="2800" dirty="0" smtClean="0">
                <a:solidFill>
                  <a:srgbClr val="002060"/>
                </a:solidFill>
                <a:ea typeface="Calibri"/>
                <a:cs typeface="Times New Roman"/>
              </a:rPr>
              <a:t>.1</a:t>
            </a:r>
            <a:r>
              <a:rPr lang="en-US" sz="2400" dirty="0" smtClean="0">
                <a:solidFill>
                  <a:srgbClr val="002060"/>
                </a:solidFill>
                <a:ea typeface="Calibri"/>
                <a:cs typeface="Times New Roman"/>
              </a:rPr>
              <a:t>  </a:t>
            </a:r>
            <a:r>
              <a:rPr lang="en-US" sz="3600" i="1" dirty="0" smtClean="0">
                <a:solidFill>
                  <a:srgbClr val="C00000"/>
                </a:solidFill>
                <a:latin typeface="SumeshwariMJ" pitchFamily="2" charset="0"/>
                <a:cs typeface="SumeshwariMJ" pitchFamily="2" charset="0"/>
              </a:rPr>
              <a:t>‡</a:t>
            </a:r>
            <a:r>
              <a:rPr lang="en-US" sz="3600" i="1" dirty="0" err="1">
                <a:solidFill>
                  <a:srgbClr val="C00000"/>
                </a:solidFill>
                <a:latin typeface="SumeshwariMJ" pitchFamily="2" charset="0"/>
                <a:cs typeface="SumeshwariMJ" pitchFamily="2" charset="0"/>
              </a:rPr>
              <a:t>UªvÝdigv‡ii</a:t>
            </a:r>
            <a:r>
              <a:rPr lang="en-US" sz="3600" i="1" dirty="0">
                <a:solidFill>
                  <a:srgbClr val="C00000"/>
                </a:solidFill>
                <a:latin typeface="SumeshwariMJ" pitchFamily="2" charset="0"/>
                <a:cs typeface="SumeshwariMJ" pitchFamily="2" charset="0"/>
              </a:rPr>
              <a:t> </a:t>
            </a:r>
            <a:r>
              <a:rPr lang="en-US" sz="3600" i="1" dirty="0" err="1">
                <a:solidFill>
                  <a:srgbClr val="C00000"/>
                </a:solidFill>
                <a:latin typeface="SumeshwariMJ" pitchFamily="2" charset="0"/>
                <a:cs typeface="SumeshwariMJ" pitchFamily="2" charset="0"/>
              </a:rPr>
              <a:t>Bwdwm‡qwÝ</a:t>
            </a:r>
            <a:r>
              <a:rPr lang="en-US" sz="3600" i="1" dirty="0">
                <a:solidFill>
                  <a:srgbClr val="C00000"/>
                </a:solidFill>
                <a:latin typeface="SumeshwariMJ" pitchFamily="2" charset="0"/>
                <a:cs typeface="SumeshwariMJ" pitchFamily="2" charset="0"/>
              </a:rPr>
              <a:t> </a:t>
            </a:r>
            <a:r>
              <a:rPr lang="en-US" sz="3600" i="1" dirty="0" err="1">
                <a:solidFill>
                  <a:srgbClr val="C00000"/>
                </a:solidFill>
                <a:latin typeface="SumeshwariMJ" pitchFamily="2" charset="0"/>
                <a:cs typeface="SumeshwariMJ" pitchFamily="2" charset="0"/>
              </a:rPr>
              <a:t>wbY</a:t>
            </a:r>
            <a:r>
              <a:rPr lang="en-US" sz="3600" i="1" dirty="0">
                <a:solidFill>
                  <a:srgbClr val="C00000"/>
                </a:solidFill>
                <a:latin typeface="SumeshwariMJ" pitchFamily="2" charset="0"/>
                <a:cs typeface="SumeshwariMJ" pitchFamily="2" charset="0"/>
              </a:rPr>
              <a:t>©‡qi </a:t>
            </a:r>
            <a:r>
              <a:rPr lang="en-US" sz="3600" i="1" dirty="0" err="1">
                <a:solidFill>
                  <a:srgbClr val="C00000"/>
                </a:solidFill>
                <a:latin typeface="SumeshwariMJ" pitchFamily="2" charset="0"/>
                <a:cs typeface="SumeshwariMJ" pitchFamily="2" charset="0"/>
              </a:rPr>
              <a:t>digy©jv</a:t>
            </a:r>
            <a:r>
              <a:rPr lang="en-US" sz="3600" i="1" dirty="0">
                <a:solidFill>
                  <a:srgbClr val="C00000"/>
                </a:solidFill>
                <a:latin typeface="SumeshwariMJ" pitchFamily="2" charset="0"/>
                <a:cs typeface="SumeshwariMJ" pitchFamily="2" charset="0"/>
              </a:rPr>
              <a:t> </a:t>
            </a:r>
            <a:r>
              <a:rPr lang="en-US" sz="3600" i="1" dirty="0" err="1">
                <a:solidFill>
                  <a:srgbClr val="C00000"/>
                </a:solidFill>
                <a:latin typeface="SumeshwariMJ" pitchFamily="2" charset="0"/>
                <a:cs typeface="SumeshwariMJ" pitchFamily="2" charset="0"/>
              </a:rPr>
              <a:t>wbY©q</a:t>
            </a:r>
            <a:r>
              <a:rPr lang="en-US" sz="3600" i="1" dirty="0">
                <a:solidFill>
                  <a:srgbClr val="C00000"/>
                </a:solidFill>
                <a:latin typeface="SumeshwariMJ" pitchFamily="2" charset="0"/>
                <a:cs typeface="SumeshwariMJ" pitchFamily="2" charset="0"/>
              </a:rPr>
              <a:t> :</a:t>
            </a:r>
            <a:endParaRPr lang="en-US" sz="2000" i="1" dirty="0">
              <a:solidFill>
                <a:srgbClr val="C00000"/>
              </a:solidFill>
              <a:ea typeface="Calibri"/>
              <a:cs typeface="Times New Roman"/>
            </a:endParaRPr>
          </a:p>
          <a:p>
            <a:endParaRPr lang="en-US" sz="4000" dirty="0" smtClean="0">
              <a:solidFill>
                <a:srgbClr val="002060"/>
              </a:solidFill>
              <a:latin typeface="SumeshwariMJ" pitchFamily="2" charset="0"/>
              <a:cs typeface="SumeshwariMJ" pitchFamily="2" charset="0"/>
            </a:endParaRPr>
          </a:p>
          <a:p>
            <a:endParaRPr lang="en-US" dirty="0">
              <a:solidFill>
                <a:prstClr val="black"/>
              </a:solidFill>
            </a:endParaRPr>
          </a:p>
        </p:txBody>
      </p:sp>
    </p:spTree>
    <p:extLst>
      <p:ext uri="{BB962C8B-B14F-4D97-AF65-F5344CB8AC3E}">
        <p14:creationId xmlns:p14="http://schemas.microsoft.com/office/powerpoint/2010/main" val="15486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gradFill>
            <a:gsLst>
              <a:gs pos="0">
                <a:srgbClr val="03D4A8"/>
              </a:gs>
              <a:gs pos="25000">
                <a:srgbClr val="21D6E0"/>
              </a:gs>
              <a:gs pos="75000">
                <a:srgbClr val="0087E6"/>
              </a:gs>
              <a:gs pos="100000">
                <a:srgbClr val="005CBF"/>
              </a:gs>
            </a:gsLst>
            <a:lin ang="5400000" scaled="0"/>
          </a:gradFill>
        </p:spPr>
        <p:txBody>
          <a:bodyPr>
            <a:normAutofit/>
          </a:bodyPr>
          <a:lstStyle/>
          <a:p>
            <a:pPr algn="ctr"/>
            <a:r>
              <a:rPr lang="bn-BD" dirty="0" smtClean="0">
                <a:solidFill>
                  <a:srgbClr val="FFC000"/>
                </a:solidFill>
              </a:rPr>
              <a:t>শক্তি </a:t>
            </a:r>
            <a:r>
              <a:rPr lang="bn-BD" dirty="0">
                <a:solidFill>
                  <a:srgbClr val="FFC000"/>
                </a:solidFill>
              </a:rPr>
              <a:t>প্রসাদ গাঙ্গুলী</a:t>
            </a:r>
            <a:r>
              <a:rPr lang="en-US" dirty="0">
                <a:solidFill>
                  <a:srgbClr val="FFC000"/>
                </a:solidFill>
              </a:rPr>
              <a:t/>
            </a:r>
            <a:br>
              <a:rPr lang="en-US" dirty="0">
                <a:solidFill>
                  <a:srgbClr val="FFC000"/>
                </a:solidFill>
              </a:rPr>
            </a:br>
            <a:r>
              <a:rPr lang="bn-BD" dirty="0" smtClean="0">
                <a:solidFill>
                  <a:srgbClr val="FFC000"/>
                </a:solidFill>
              </a:rPr>
              <a:t>বি এস সি ইন টেক এডু(ইইই)</a:t>
            </a:r>
          </a:p>
          <a:p>
            <a:pPr algn="ctr"/>
            <a:r>
              <a:rPr lang="bn-BD" dirty="0" smtClean="0">
                <a:solidFill>
                  <a:srgbClr val="FFC000"/>
                </a:solidFill>
              </a:rPr>
              <a:t>বিসিএস(কারিগরি শিক্ষা)</a:t>
            </a:r>
          </a:p>
          <a:p>
            <a:pPr algn="ctr"/>
            <a:r>
              <a:rPr lang="bn-BD" dirty="0">
                <a:solidFill>
                  <a:srgbClr val="FFC000"/>
                </a:solidFill>
              </a:rPr>
              <a:t>ইন্সট্রাক্টর(ইলেকঃ)</a:t>
            </a:r>
            <a:endParaRPr lang="bn-BD" dirty="0" smtClean="0">
              <a:solidFill>
                <a:srgbClr val="FFC000"/>
              </a:solidFill>
            </a:endParaRPr>
          </a:p>
          <a:p>
            <a:pPr algn="ctr"/>
            <a:r>
              <a:rPr lang="bn-BD" dirty="0" smtClean="0">
                <a:solidFill>
                  <a:srgbClr val="FFC000"/>
                </a:solidFill>
              </a:rPr>
              <a:t>যশোর পলিটেকনিক </a:t>
            </a:r>
            <a:r>
              <a:rPr lang="bn-BD" dirty="0">
                <a:solidFill>
                  <a:srgbClr val="FFC000"/>
                </a:solidFill>
              </a:rPr>
              <a:t>ইন্সটিটিউট </a:t>
            </a:r>
            <a:endParaRPr lang="en-US" dirty="0">
              <a:solidFill>
                <a:srgbClr val="FFC000"/>
              </a:solidFill>
            </a:endParaRPr>
          </a:p>
          <a:p>
            <a:pPr algn="ctr"/>
            <a:r>
              <a:rPr lang="bn-BD" dirty="0" smtClean="0">
                <a:solidFill>
                  <a:srgbClr val="FFC000"/>
                </a:solidFill>
              </a:rPr>
              <a:t>যোগদান তারিখঃ   ১১/১০/১৯৮৮ইং</a:t>
            </a:r>
          </a:p>
          <a:p>
            <a:pPr algn="ctr"/>
            <a:r>
              <a:rPr lang="bn-BD" dirty="0">
                <a:solidFill>
                  <a:srgbClr val="FFC000"/>
                </a:solidFill>
              </a:rPr>
              <a:t>জন্ম তারিখঃ       ১০/০৮/১৯৬১ইং</a:t>
            </a:r>
          </a:p>
          <a:p>
            <a:pPr algn="ctr"/>
            <a:r>
              <a:rPr lang="en-US" dirty="0" smtClean="0">
                <a:solidFill>
                  <a:srgbClr val="FFC000"/>
                </a:solidFill>
              </a:rPr>
              <a:t>Email : spg_et@yahoo.com</a:t>
            </a:r>
            <a:endParaRPr lang="en-US" dirty="0">
              <a:solidFill>
                <a:srgbClr val="FFC000"/>
              </a:solidFill>
            </a:endParaRPr>
          </a:p>
        </p:txBody>
      </p:sp>
      <p:sp>
        <p:nvSpPr>
          <p:cNvPr id="4" name="Flowchart: Decision 3"/>
          <p:cNvSpPr/>
          <p:nvPr/>
        </p:nvSpPr>
        <p:spPr>
          <a:xfrm>
            <a:off x="3352800" y="76200"/>
            <a:ext cx="23622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p>
          <a:p>
            <a:pPr algn="ctr"/>
            <a:r>
              <a:rPr lang="bn-BD" dirty="0" smtClean="0"/>
              <a:t>পরিচিতি</a:t>
            </a:r>
            <a:endParaRPr lang="en-US" dirty="0"/>
          </a:p>
          <a:p>
            <a:pPr algn="ctr"/>
            <a:endParaRPr lang="en-US" dirty="0"/>
          </a:p>
        </p:txBody>
      </p:sp>
    </p:spTree>
    <p:extLst>
      <p:ext uri="{BB962C8B-B14F-4D97-AF65-F5344CB8AC3E}">
        <p14:creationId xmlns:p14="http://schemas.microsoft.com/office/powerpoint/2010/main" val="70016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071"/>
            <a:ext cx="7391400" cy="914402"/>
          </a:xfrm>
        </p:spPr>
        <p:style>
          <a:lnRef idx="1">
            <a:schemeClr val="accent4"/>
          </a:lnRef>
          <a:fillRef idx="3">
            <a:schemeClr val="accent4"/>
          </a:fillRef>
          <a:effectRef idx="2">
            <a:schemeClr val="accent4"/>
          </a:effectRef>
          <a:fontRef idx="minor">
            <a:schemeClr val="lt1"/>
          </a:fontRef>
        </p:style>
        <p:txBody>
          <a:bodyPr>
            <a:normAutofit fontScale="90000"/>
          </a:bodyPr>
          <a:lstStyle/>
          <a:p>
            <a:pPr lvl="0">
              <a:spcBef>
                <a:spcPts val="0"/>
              </a:spcBef>
            </a:pPr>
            <a:r>
              <a:rPr lang="bn-BD" sz="2500" dirty="0">
                <a:solidFill>
                  <a:prstClr val="white"/>
                </a:solidFill>
              </a:rPr>
              <a:t>এসি মেসিন-১বিষয় কোড-৬৭৬</a:t>
            </a:r>
            <a:r>
              <a:rPr lang="en-US" sz="2900" dirty="0">
                <a:solidFill>
                  <a:prstClr val="white"/>
                </a:solidFill>
                <a:latin typeface="SumeshwariMJ" pitchFamily="2" charset="0"/>
                <a:cs typeface="SumeshwariMJ" pitchFamily="2" charset="0"/>
              </a:rPr>
              <a:t>1 </a:t>
            </a:r>
            <a:r>
              <a:rPr lang="en-US" sz="3200" dirty="0">
                <a:solidFill>
                  <a:prstClr val="white"/>
                </a:solidFill>
                <a:latin typeface="SumeshwariMJ" pitchFamily="2" charset="0"/>
                <a:cs typeface="SumeshwariMJ" pitchFamily="2" charset="0"/>
              </a:rPr>
              <a:t> </a:t>
            </a:r>
            <a:r>
              <a:rPr lang="en-US" sz="4000" dirty="0">
                <a:solidFill>
                  <a:srgbClr val="FF0000"/>
                </a:solidFill>
              </a:rPr>
              <a:t/>
            </a:r>
            <a:br>
              <a:rPr lang="en-US" sz="4000" dirty="0">
                <a:solidFill>
                  <a:srgbClr val="FF0000"/>
                </a:solidFill>
              </a:rPr>
            </a:br>
            <a:r>
              <a:rPr lang="en-US" sz="2800" dirty="0">
                <a:solidFill>
                  <a:prstClr val="white"/>
                </a:solidFill>
              </a:rPr>
              <a:t>EFFICIENCY OF TRANSFORMER</a:t>
            </a:r>
            <a:endParaRPr lang="en-US" sz="2400" dirty="0">
              <a:solidFill>
                <a:srgbClr val="EEECE1"/>
              </a:solidFill>
            </a:endParaRPr>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pic>
        <p:nvPicPr>
          <p:cNvPr id="5" name="Picture 4"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7" name="Rectangle 6"/>
          <p:cNvSpPr/>
          <p:nvPr/>
        </p:nvSpPr>
        <p:spPr>
          <a:xfrm>
            <a:off x="-76200" y="1600200"/>
            <a:ext cx="9081655" cy="2092881"/>
          </a:xfrm>
          <a:prstGeom prst="rect">
            <a:avLst/>
          </a:prstGeom>
        </p:spPr>
        <p:txBody>
          <a:bodyPr wrap="square">
            <a:spAutoFit/>
          </a:bodyPr>
          <a:lstStyle/>
          <a:p>
            <a:r>
              <a:rPr lang="en-US" sz="3600" b="1" dirty="0">
                <a:solidFill>
                  <a:prstClr val="black"/>
                </a:solidFill>
                <a:latin typeface="SumeshwariMJ" pitchFamily="2" charset="0"/>
                <a:cs typeface="SumeshwariMJ" pitchFamily="2" charset="0"/>
              </a:rPr>
              <a:t>6</a:t>
            </a:r>
            <a:r>
              <a:rPr lang="en-US" sz="3600" b="1" dirty="0" smtClean="0">
                <a:solidFill>
                  <a:prstClr val="black"/>
                </a:solidFill>
                <a:latin typeface="SumeshwariMJ" pitchFamily="2" charset="0"/>
                <a:cs typeface="SumeshwariMJ" pitchFamily="2" charset="0"/>
              </a:rPr>
              <a:t>. ‡</a:t>
            </a:r>
            <a:r>
              <a:rPr lang="en-US" sz="3600" b="1" dirty="0" err="1" smtClean="0">
                <a:solidFill>
                  <a:prstClr val="black"/>
                </a:solidFill>
                <a:latin typeface="SumeshwariMJ" pitchFamily="2" charset="0"/>
                <a:cs typeface="SumeshwariMJ" pitchFamily="2" charset="0"/>
              </a:rPr>
              <a:t>Kvi</a:t>
            </a:r>
            <a:r>
              <a:rPr lang="en-US" sz="3600" b="1" dirty="0" smtClean="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jm</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Ges</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Kcvi</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jm‡K</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cÖfvweZ</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K‡i</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Ggb</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we‡eP</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welq</a:t>
            </a:r>
            <a:r>
              <a:rPr lang="en-US" sz="3600" b="1" dirty="0">
                <a:solidFill>
                  <a:prstClr val="black"/>
                </a:solidFill>
                <a:latin typeface="SumeshwariMJ" pitchFamily="2" charset="0"/>
                <a:cs typeface="SumeshwariMJ" pitchFamily="2" charset="0"/>
              </a:rPr>
              <a:t> </a:t>
            </a:r>
            <a:r>
              <a:rPr lang="en-US" sz="3600" b="1" dirty="0" err="1">
                <a:solidFill>
                  <a:prstClr val="black"/>
                </a:solidFill>
                <a:latin typeface="SumeshwariMJ" pitchFamily="2" charset="0"/>
                <a:cs typeface="SumeshwariMJ" pitchFamily="2" charset="0"/>
              </a:rPr>
              <a:t>mg~n</a:t>
            </a:r>
            <a:r>
              <a:rPr lang="en-US" sz="3600" b="1"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a:p>
            <a:endParaRPr lang="en-US" sz="4000" dirty="0" smtClean="0">
              <a:solidFill>
                <a:srgbClr val="002060"/>
              </a:solidFill>
              <a:latin typeface="SumeshwariMJ" pitchFamily="2" charset="0"/>
              <a:cs typeface="SumeshwariMJ" pitchFamily="2" charset="0"/>
            </a:endParaRPr>
          </a:p>
          <a:p>
            <a:endParaRPr lang="en-US" dirty="0">
              <a:solidFill>
                <a:prstClr val="black"/>
              </a:solidFill>
            </a:endParaRPr>
          </a:p>
        </p:txBody>
      </p:sp>
    </p:spTree>
    <p:extLst>
      <p:ext uri="{BB962C8B-B14F-4D97-AF65-F5344CB8AC3E}">
        <p14:creationId xmlns:p14="http://schemas.microsoft.com/office/powerpoint/2010/main" val="40206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pPr marL="0" indent="0">
              <a:buNone/>
            </a:pPr>
            <a:r>
              <a:rPr lang="en-US" sz="4400" dirty="0">
                <a:latin typeface="SumeshwariMJ" pitchFamily="2" charset="0"/>
                <a:cs typeface="SumeshwariMJ" pitchFamily="2" charset="0"/>
              </a:rPr>
              <a:t>6</a:t>
            </a:r>
            <a:r>
              <a:rPr lang="en-US" sz="4400" dirty="0" smtClean="0">
                <a:latin typeface="SumeshwariMJ" pitchFamily="2" charset="0"/>
                <a:cs typeface="SumeshwariMJ" pitchFamily="2" charset="0"/>
              </a:rPr>
              <a:t>.3 </a:t>
            </a:r>
            <a:r>
              <a:rPr lang="en-US" sz="4400" dirty="0" err="1" smtClean="0">
                <a:latin typeface="SumeshwariMJ" pitchFamily="2" charset="0"/>
                <a:cs typeface="SumeshwariMJ" pitchFamily="2" charset="0"/>
              </a:rPr>
              <a:t>m‡ev</a:t>
            </a:r>
            <a:r>
              <a:rPr lang="en-US" sz="4400" dirty="0" smtClean="0">
                <a:latin typeface="SumeshwariMJ" pitchFamily="2" charset="0"/>
                <a:cs typeface="SumeshwariMJ" pitchFamily="2" charset="0"/>
              </a:rPr>
              <a:t>©”P `</a:t>
            </a:r>
            <a:r>
              <a:rPr lang="en-US" sz="4400" dirty="0" err="1" smtClean="0">
                <a:latin typeface="SumeshwariMJ" pitchFamily="2" charset="0"/>
                <a:cs typeface="SumeshwariMJ" pitchFamily="2" charset="0"/>
              </a:rPr>
              <a:t>ÿZvi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Bwdwm‡qwÝ</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wbY</a:t>
            </a:r>
            <a:r>
              <a:rPr lang="en-US" sz="4400" dirty="0" smtClean="0">
                <a:latin typeface="SumeshwariMJ" pitchFamily="2" charset="0"/>
                <a:cs typeface="SumeshwariMJ" pitchFamily="2" charset="0"/>
              </a:rPr>
              <a:t>©‡qi </a:t>
            </a:r>
            <a:r>
              <a:rPr lang="en-US" sz="4400" dirty="0" err="1" smtClean="0">
                <a:latin typeface="SumeshwariMJ" pitchFamily="2" charset="0"/>
                <a:cs typeface="SumeshwariMJ" pitchFamily="2" charset="0"/>
              </a:rPr>
              <a:t>mgxKiY</a:t>
            </a:r>
            <a:r>
              <a:rPr lang="en-US" sz="4400" dirty="0" smtClean="0">
                <a:latin typeface="SumeshwariMJ" pitchFamily="2" charset="0"/>
                <a:cs typeface="SumeshwariMJ" pitchFamily="2" charset="0"/>
              </a:rPr>
              <a:t> :</a:t>
            </a:r>
            <a:endParaRPr lang="en-US" sz="4800" dirty="0" smtClean="0">
              <a:solidFill>
                <a:srgbClr val="0070C0"/>
              </a:solidFill>
              <a:latin typeface="SumeshwariMJ" pitchFamily="2" charset="0"/>
              <a:cs typeface="SumeshwariMJ" pitchFamily="2" charset="0"/>
            </a:endParaRP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3200" dirty="0" smtClean="0">
                <a:solidFill>
                  <a:srgbClr val="EEECE1"/>
                </a:solidFill>
                <a:latin typeface="SumeshwariMJ" pitchFamily="2" charset="0"/>
                <a:cs typeface="SumeshwariMJ" pitchFamily="2" charset="0"/>
              </a:rPr>
              <a:t> </a:t>
            </a:r>
            <a:r>
              <a:rPr lang="en-US" sz="3200" dirty="0" err="1">
                <a:solidFill>
                  <a:srgbClr val="EEECE1"/>
                </a:solidFill>
                <a:latin typeface="SumeshwariMJ" pitchFamily="2" charset="0"/>
                <a:cs typeface="SumeshwariMJ" pitchFamily="2" charset="0"/>
              </a:rPr>
              <a:t>Aa¨vq</a:t>
            </a:r>
            <a:r>
              <a:rPr lang="en-US" sz="3600" dirty="0">
                <a:solidFill>
                  <a:srgbClr val="FF0000"/>
                </a:solidFill>
              </a:rPr>
              <a:t/>
            </a:r>
            <a:br>
              <a:rPr lang="en-US" sz="3600" dirty="0">
                <a:solidFill>
                  <a:srgbClr val="FF0000"/>
                </a:solidFill>
              </a:rPr>
            </a:br>
            <a:r>
              <a:rPr lang="en-US" sz="2400" dirty="0">
                <a:solidFill>
                  <a:prstClr val="white"/>
                </a:solidFill>
              </a:rPr>
              <a:t>EFFICIENCY OF TRANSFORMER</a:t>
            </a:r>
            <a:endParaRPr lang="en-US" sz="2000"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8040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pPr marL="0" indent="0">
              <a:buNone/>
            </a:pPr>
            <a:r>
              <a:rPr lang="en-US" sz="4400" dirty="0">
                <a:latin typeface="SumeshwariMJ" pitchFamily="2" charset="0"/>
                <a:cs typeface="SumeshwariMJ" pitchFamily="2" charset="0"/>
              </a:rPr>
              <a:t>6</a:t>
            </a:r>
            <a:r>
              <a:rPr lang="en-US" sz="4400" dirty="0" smtClean="0">
                <a:latin typeface="SumeshwariMJ" pitchFamily="2" charset="0"/>
                <a:cs typeface="SumeshwariMJ" pitchFamily="2" charset="0"/>
              </a:rPr>
              <a:t>.4 </a:t>
            </a:r>
            <a:r>
              <a:rPr lang="en-US" sz="4400" dirty="0" err="1" smtClean="0">
                <a:latin typeface="SumeshwariMJ" pitchFamily="2" charset="0"/>
                <a:cs typeface="SumeshwariMJ" pitchFamily="2" charset="0"/>
              </a:rPr>
              <a:t>cvIqvi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d¨v±i</a:t>
            </a:r>
            <a:r>
              <a:rPr lang="en-US" sz="4400" dirty="0" smtClean="0">
                <a:latin typeface="SumeshwariMJ" pitchFamily="2" charset="0"/>
                <a:cs typeface="SumeshwariMJ" pitchFamily="2" charset="0"/>
              </a:rPr>
              <a:t> mv‡_ `</a:t>
            </a:r>
            <a:r>
              <a:rPr lang="en-US" sz="4400" dirty="0" err="1" smtClean="0">
                <a:latin typeface="SumeshwariMJ" pitchFamily="2" charset="0"/>
                <a:cs typeface="SumeshwariMJ" pitchFamily="2" charset="0"/>
              </a:rPr>
              <a:t>ÿZvi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cwieZ©b</a:t>
            </a:r>
            <a:r>
              <a:rPr lang="en-US" sz="4400" dirty="0" smtClean="0">
                <a:latin typeface="SumeshwariMJ" pitchFamily="2" charset="0"/>
                <a:cs typeface="SumeshwariMJ" pitchFamily="2" charset="0"/>
              </a:rPr>
              <a:t> :</a:t>
            </a:r>
            <a:endParaRPr lang="en-US" sz="4800" dirty="0" smtClean="0">
              <a:solidFill>
                <a:srgbClr val="0070C0"/>
              </a:solidFill>
              <a:latin typeface="SumeshwariMJ" pitchFamily="2" charset="0"/>
              <a:cs typeface="SumeshwariMJ" pitchFamily="2" charset="0"/>
            </a:endParaRP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3200" dirty="0" err="1" smtClean="0">
                <a:solidFill>
                  <a:srgbClr val="EEECE1"/>
                </a:solidFill>
                <a:latin typeface="SumeshwariMJ" pitchFamily="2" charset="0"/>
                <a:cs typeface="SumeshwariMJ" pitchFamily="2" charset="0"/>
              </a:rPr>
              <a:t>Aa¨vq</a:t>
            </a:r>
            <a:r>
              <a:rPr lang="en-US" sz="3600" dirty="0">
                <a:solidFill>
                  <a:srgbClr val="FF0000"/>
                </a:solidFill>
              </a:rPr>
              <a:t/>
            </a:r>
            <a:br>
              <a:rPr lang="en-US" sz="3600" dirty="0">
                <a:solidFill>
                  <a:srgbClr val="FF0000"/>
                </a:solidFill>
              </a:rPr>
            </a:br>
            <a:r>
              <a:rPr lang="en-US" sz="2400" dirty="0">
                <a:solidFill>
                  <a:prstClr val="white"/>
                </a:solidFill>
              </a:rPr>
              <a:t>EFFICIENCY OF TRANSFORMER</a:t>
            </a:r>
            <a:endParaRPr lang="en-US" sz="2000"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18673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smtClean="0"/>
              <a:t>.</a:t>
            </a:r>
            <a:endParaRPr lang="en-US" dirty="0"/>
          </a:p>
        </p:txBody>
      </p:sp>
      <p:sp>
        <p:nvSpPr>
          <p:cNvPr id="4" name="Content Placeholder 3"/>
          <p:cNvSpPr>
            <a:spLocks noGrp="1"/>
          </p:cNvSpPr>
          <p:nvPr>
            <p:ph idx="1"/>
          </p:nvPr>
        </p:nvSpPr>
        <p:spPr>
          <a:xfrm>
            <a:off x="0" y="990600"/>
            <a:ext cx="9109500" cy="5486400"/>
          </a:xfrm>
        </p:spPr>
        <p:txBody>
          <a:bodyPr>
            <a:normAutofit/>
          </a:bodyPr>
          <a:lstStyle/>
          <a:p>
            <a:pPr marL="0" indent="0">
              <a:buNone/>
            </a:pPr>
            <a:r>
              <a:rPr lang="en-US" sz="4400" dirty="0">
                <a:latin typeface="SumeshwariMJ" pitchFamily="2" charset="0"/>
                <a:cs typeface="SumeshwariMJ" pitchFamily="2" charset="0"/>
              </a:rPr>
              <a:t>6</a:t>
            </a:r>
            <a:r>
              <a:rPr lang="en-US" sz="4400" dirty="0" smtClean="0">
                <a:latin typeface="SumeshwariMJ" pitchFamily="2" charset="0"/>
                <a:cs typeface="SumeshwariMJ" pitchFamily="2" charset="0"/>
              </a:rPr>
              <a:t>.5 </a:t>
            </a:r>
            <a:r>
              <a:rPr lang="en-US" sz="4400" dirty="0" err="1" smtClean="0">
                <a:latin typeface="SumeshwariMJ" pitchFamily="2" charset="0"/>
                <a:cs typeface="SumeshwariMJ" pitchFamily="2" charset="0"/>
              </a:rPr>
              <a:t>mviv</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w`‡bi</a:t>
            </a:r>
            <a:r>
              <a:rPr lang="en-US" sz="4400" dirty="0" smtClean="0">
                <a:latin typeface="SumeshwariMJ" pitchFamily="2" charset="0"/>
                <a:cs typeface="SumeshwariMJ" pitchFamily="2" charset="0"/>
              </a:rPr>
              <a:t> `</a:t>
            </a:r>
            <a:r>
              <a:rPr lang="en-US" sz="4400" dirty="0" err="1" smtClean="0">
                <a:latin typeface="SumeshwariMJ" pitchFamily="2" charset="0"/>
                <a:cs typeface="SumeshwariMJ" pitchFamily="2" charset="0"/>
              </a:rPr>
              <a:t>ÿZv</a:t>
            </a:r>
            <a:r>
              <a:rPr lang="en-US" sz="4400" dirty="0" smtClean="0">
                <a:latin typeface="SumeshwariMJ" pitchFamily="2" charset="0"/>
                <a:cs typeface="SumeshwariMJ" pitchFamily="2" charset="0"/>
              </a:rPr>
              <a:t> :</a:t>
            </a:r>
            <a:endParaRPr lang="en-US" sz="4800" dirty="0" smtClean="0">
              <a:solidFill>
                <a:srgbClr val="0070C0"/>
              </a:solidFill>
              <a:latin typeface="SumeshwariMJ" pitchFamily="2" charset="0"/>
              <a:cs typeface="SumeshwariMJ" pitchFamily="2" charset="0"/>
            </a:endParaRPr>
          </a:p>
        </p:txBody>
      </p:sp>
      <p:sp>
        <p:nvSpPr>
          <p:cNvPr id="5" name="Rectangle 4"/>
          <p:cNvSpPr/>
          <p:nvPr/>
        </p:nvSpPr>
        <p:spPr>
          <a:xfrm>
            <a:off x="457200" y="1"/>
            <a:ext cx="7543800" cy="1015663"/>
          </a:xfrm>
          <a:prstGeom prst="rect">
            <a:avLst/>
          </a:prstGeom>
        </p:spPr>
        <p:txBody>
          <a:bodyPr wrap="square">
            <a:spAutoFit/>
          </a:bodyP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`kg</a:t>
            </a:r>
            <a:r>
              <a:rPr lang="en-US" sz="3200" dirty="0">
                <a:solidFill>
                  <a:prstClr val="white"/>
                </a:solidFill>
                <a:latin typeface="SumeshwariMJ" pitchFamily="2" charset="0"/>
                <a:cs typeface="SumeshwariMJ" pitchFamily="2" charset="0"/>
              </a:rPr>
              <a:t> </a:t>
            </a:r>
            <a:r>
              <a:rPr lang="en-US" sz="2800" dirty="0">
                <a:solidFill>
                  <a:prstClr val="white"/>
                </a:solidFill>
                <a:latin typeface="SumeshwariMJ" pitchFamily="2" charset="0"/>
                <a:cs typeface="SumeshwariMJ" pitchFamily="2" charset="0"/>
              </a:rPr>
              <a:t> </a:t>
            </a:r>
            <a:r>
              <a:rPr lang="en-US" sz="2800" dirty="0" err="1">
                <a:solidFill>
                  <a:prstClr val="white"/>
                </a:solidFill>
                <a:latin typeface="SumeshwariMJ" pitchFamily="2" charset="0"/>
                <a:cs typeface="SumeshwariMJ" pitchFamily="2" charset="0"/>
              </a:rPr>
              <a:t>Aa¨vq</a:t>
            </a:r>
            <a:r>
              <a:rPr lang="en-US" sz="2800" dirty="0">
                <a:solidFill>
                  <a:prstClr val="white"/>
                </a:solidFill>
              </a:rPr>
              <a:t/>
            </a:r>
            <a:br>
              <a:rPr lang="en-US" sz="2800" dirty="0">
                <a:solidFill>
                  <a:prstClr val="white"/>
                </a:solidFill>
              </a:rPr>
            </a:br>
            <a:r>
              <a:rPr lang="en-US" sz="2800" dirty="0">
                <a:solidFill>
                  <a:prstClr val="black"/>
                </a:solidFill>
              </a:rPr>
              <a:t>VOLAGGE REGULATION OF TRANSFORMER</a:t>
            </a:r>
            <a:endParaRPr lang="en-US" dirty="0">
              <a:solidFill>
                <a:srgbClr val="00206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7" name="Rounded Rectangle 6"/>
          <p:cNvSpPr/>
          <p:nvPr/>
        </p:nvSpPr>
        <p:spPr>
          <a:xfrm>
            <a:off x="381000" y="152400"/>
            <a:ext cx="775681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prstClr val="white"/>
                </a:solidFill>
              </a:rPr>
              <a:t>এসি মেসিন-১বিষয় কোড-৬৭৬</a:t>
            </a:r>
            <a:r>
              <a:rPr lang="en-US" sz="2800" dirty="0">
                <a:solidFill>
                  <a:prstClr val="white"/>
                </a:solidFill>
                <a:latin typeface="SumeshwariMJ" pitchFamily="2" charset="0"/>
                <a:cs typeface="SumeshwariMJ" pitchFamily="2" charset="0"/>
              </a:rPr>
              <a:t>1  </a:t>
            </a:r>
            <a:endParaRPr lang="en-US" sz="2800" dirty="0" smtClean="0">
              <a:solidFill>
                <a:prstClr val="white"/>
              </a:solidFill>
              <a:latin typeface="SumeshwariMJ" pitchFamily="2" charset="0"/>
              <a:cs typeface="SumeshwariMJ" pitchFamily="2" charset="0"/>
            </a:endParaRPr>
          </a:p>
          <a:p>
            <a:pPr algn="ctr"/>
            <a:r>
              <a:rPr lang="en-US" sz="2400" dirty="0" smtClean="0">
                <a:solidFill>
                  <a:prstClr val="white"/>
                </a:solidFill>
              </a:rPr>
              <a:t>EFFICIENCY </a:t>
            </a:r>
            <a:r>
              <a:rPr lang="en-US" sz="2400" dirty="0">
                <a:solidFill>
                  <a:prstClr val="white"/>
                </a:solidFill>
              </a:rPr>
              <a:t>OF TRANSFORMER</a:t>
            </a:r>
            <a:endParaRPr lang="en-US" sz="2000" dirty="0">
              <a:solidFill>
                <a:srgbClr val="EEECE1"/>
              </a:solidFill>
            </a:endParaRPr>
          </a:p>
        </p:txBody>
      </p:sp>
      <p:sp>
        <p:nvSpPr>
          <p:cNvPr id="8" name="Rounded Rectangle 7"/>
          <p:cNvSpPr/>
          <p:nvPr/>
        </p:nvSpPr>
        <p:spPr>
          <a:xfrm>
            <a:off x="3048000" y="64770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1600" dirty="0" smtClean="0">
                <a:solidFill>
                  <a:prstClr val="white"/>
                </a:solidFill>
              </a:rPr>
              <a:t>JESSORE </a:t>
            </a:r>
            <a:r>
              <a:rPr lang="en-US" sz="1600" dirty="0">
                <a:solidFill>
                  <a:prstClr val="white"/>
                </a:solidFill>
              </a:rPr>
              <a:t>POLYTECHNIC INSTITUTE</a:t>
            </a:r>
          </a:p>
          <a:p>
            <a:pPr algn="ctr"/>
            <a:endParaRPr lang="en-US" sz="1600" dirty="0">
              <a:solidFill>
                <a:prstClr val="white"/>
              </a:solidFill>
            </a:endParaRPr>
          </a:p>
        </p:txBody>
      </p:sp>
    </p:spTree>
    <p:extLst>
      <p:ext uri="{BB962C8B-B14F-4D97-AF65-F5344CB8AC3E}">
        <p14:creationId xmlns:p14="http://schemas.microsoft.com/office/powerpoint/2010/main" val="6869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2022</TotalTime>
  <Words>1648</Words>
  <Application>Microsoft Office PowerPoint</Application>
  <PresentationFormat>On-screen Show (4:3)</PresentationFormat>
  <Paragraphs>257</Paragraphs>
  <Slides>50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Agency FB</vt:lpstr>
      <vt:lpstr>Algerian</vt:lpstr>
      <vt:lpstr>Arial</vt:lpstr>
      <vt:lpstr>Calibri</vt:lpstr>
      <vt:lpstr>Garamond</vt:lpstr>
      <vt:lpstr>SumeshwariMJ</vt:lpstr>
      <vt:lpstr>SutonnyMJ</vt:lpstr>
      <vt:lpstr>Times New Roman</vt:lpstr>
      <vt:lpstr>Verdana</vt:lpstr>
      <vt:lpstr>Vrinda</vt:lpstr>
      <vt:lpstr>Wingdings</vt:lpstr>
      <vt:lpstr>Office Theme</vt:lpstr>
      <vt:lpstr>Couture</vt:lpstr>
      <vt:lpstr>PowerPoint Presentation</vt:lpstr>
      <vt:lpstr>PowerPoint Presentation</vt:lpstr>
      <vt:lpstr>PowerPoint Presentation</vt:lpstr>
      <vt:lpstr>এসি মেসিন-১বিষয় কোড-৬৬৭৬1 UªvÝdigvi 6ó Aa¨vq EFFICIENCY OF TRANSFORMER</vt:lpstr>
      <vt:lpstr>এসি মেসিন-১বিষয় কোড-৬৭৬1 UªvÝdigvi EFFICIENCY OF TRANSFORMER</vt:lpstr>
      <vt:lpstr>এসি মেসিন-১বিষয় কোড-৬৭৬1   EFFICIENCY OF TRANSFORMER</vt:lpstr>
      <vt:lpstr>.</vt:lpstr>
      <vt:lpstr>.</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(ONAN) </vt:lpstr>
      <vt:lpstr>PowerPoint Presentation</vt:lpstr>
      <vt:lpstr>Oil Natural Air Forced (ONAF) </vt:lpstr>
      <vt:lpstr>Oil Forced Air Forced (OFAF)</vt:lpstr>
      <vt:lpstr>Oil Forced Air Forced (OFAF)</vt:lpstr>
      <vt:lpstr> Oil Natural Water Forced (ONWF) </vt:lpstr>
      <vt:lpstr>Oil Forced Water Forced (OFWF)</vt:lpstr>
      <vt:lpstr>এসি মেসিন-১বিষয় কোড-৬৬৭৬1 UªvÝdigvi 6ó Aa¨vq </vt:lpstr>
      <vt:lpstr>    এসি মেসিন-১বিষয় কোড-৬৭৬২   6ó  Aa¨vq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291</cp:revision>
  <dcterms:created xsi:type="dcterms:W3CDTF">2013-12-08T04:46:54Z</dcterms:created>
  <dcterms:modified xsi:type="dcterms:W3CDTF">2020-05-14T05:00:07Z</dcterms:modified>
</cp:coreProperties>
</file>